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2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23"/>
  </p:notesMasterIdLst>
  <p:sldIdLst>
    <p:sldId id="256" r:id="rId2"/>
    <p:sldId id="346" r:id="rId3"/>
    <p:sldId id="376" r:id="rId4"/>
    <p:sldId id="377" r:id="rId5"/>
    <p:sldId id="378" r:id="rId6"/>
    <p:sldId id="379" r:id="rId7"/>
    <p:sldId id="380" r:id="rId8"/>
    <p:sldId id="381" r:id="rId9"/>
    <p:sldId id="382" r:id="rId10"/>
    <p:sldId id="383" r:id="rId11"/>
    <p:sldId id="385" r:id="rId12"/>
    <p:sldId id="386" r:id="rId13"/>
    <p:sldId id="384" r:id="rId14"/>
    <p:sldId id="364" r:id="rId15"/>
    <p:sldId id="365" r:id="rId16"/>
    <p:sldId id="374" r:id="rId17"/>
    <p:sldId id="373" r:id="rId18"/>
    <p:sldId id="351" r:id="rId19"/>
    <p:sldId id="362" r:id="rId20"/>
    <p:sldId id="367" r:id="rId21"/>
    <p:sldId id="333" r:id="rId22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69" userDrawn="1">
          <p15:clr>
            <a:srgbClr val="A4A3A4"/>
          </p15:clr>
        </p15:guide>
        <p15:guide id="2" pos="229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  <a:srgbClr val="00927B"/>
    <a:srgbClr val="008F7D"/>
    <a:srgbClr val="FF7C80"/>
    <a:srgbClr val="CF7803"/>
    <a:srgbClr val="F6B922"/>
    <a:srgbClr val="004C3F"/>
    <a:srgbClr val="D09E00"/>
    <a:srgbClr val="7F7F7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76" autoAdjust="0"/>
    <p:restoredTop sz="96433" autoAdjust="0"/>
  </p:normalViewPr>
  <p:slideViewPr>
    <p:cSldViewPr snapToGrid="0">
      <p:cViewPr varScale="1">
        <p:scale>
          <a:sx n="111" d="100"/>
          <a:sy n="111" d="100"/>
        </p:scale>
        <p:origin x="588" y="108"/>
      </p:cViewPr>
      <p:guideLst>
        <p:guide orient="horz" pos="2069"/>
        <p:guide pos="229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669-462F-8918-5EC88D1D1862}"/>
              </c:ext>
            </c:extLst>
          </c:dPt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D669-462F-8918-5EC88D1D1862}"/>
              </c:ext>
            </c:extLst>
          </c:dPt>
          <c:dPt>
            <c:idx val="2"/>
            <c:invertIfNegative val="0"/>
            <c:bubble3D val="0"/>
            <c:spPr>
              <a:solidFill>
                <a:srgbClr val="DF8DD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D669-462F-8918-5EC88D1D1862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D669-462F-8918-5EC88D1D1862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669-462F-8918-5EC88D1D1862}"/>
              </c:ext>
            </c:extLst>
          </c:dPt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rgbClr val="C00000"/>
                      </a:solidFill>
                      <a:latin typeface="Franklin Gothic Book" panose="020B050302010202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D669-462F-8918-5EC88D1D1862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rgbClr val="7030A0"/>
                      </a:solidFill>
                      <a:latin typeface="Franklin Gothic Book" panose="020B050302010202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D669-462F-8918-5EC88D1D1862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accent6">
                          <a:lumMod val="75000"/>
                        </a:schemeClr>
                      </a:solidFill>
                      <a:latin typeface="Franklin Gothic Book" panose="020B050302010202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D669-462F-8918-5EC88D1D1862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accent6">
                          <a:lumMod val="75000"/>
                        </a:schemeClr>
                      </a:solidFill>
                      <a:latin typeface="Franklin Gothic Book" panose="020B050302010202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D669-462F-8918-5EC88D1D186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9</c:v>
                </c:pt>
                <c:pt idx="1">
                  <c:v>13</c:v>
                </c:pt>
                <c:pt idx="2">
                  <c:v>29</c:v>
                </c:pt>
                <c:pt idx="3">
                  <c:v>42</c:v>
                </c:pt>
                <c:pt idx="4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669-462F-8918-5EC88D1D186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633901368"/>
        <c:axId val="633897760"/>
      </c:barChart>
      <c:catAx>
        <c:axId val="63390136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633897760"/>
        <c:crosses val="autoZero"/>
        <c:auto val="1"/>
        <c:lblAlgn val="ctr"/>
        <c:lblOffset val="100"/>
        <c:noMultiLvlLbl val="0"/>
      </c:catAx>
      <c:valAx>
        <c:axId val="63389776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6339013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 опрошенные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Легко</c:v>
                </c:pt>
                <c:pt idx="1">
                  <c:v>Сложно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14</c:v>
                </c:pt>
                <c:pt idx="1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73-4999-8502-333D0167D25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18-24 года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Легко</c:v>
                </c:pt>
                <c:pt idx="1">
                  <c:v>Сложно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20</c:v>
                </c:pt>
                <c:pt idx="1">
                  <c:v>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873-4999-8502-333D0167D25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25-34 года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Легко</c:v>
                </c:pt>
                <c:pt idx="1">
                  <c:v>Сложно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17</c:v>
                </c:pt>
                <c:pt idx="1">
                  <c:v>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873-4999-8502-333D0167D25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203299248"/>
        <c:axId val="203299640"/>
      </c:barChart>
      <c:catAx>
        <c:axId val="203299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3299640"/>
        <c:crosses val="autoZero"/>
        <c:auto val="1"/>
        <c:lblAlgn val="ctr"/>
        <c:lblOffset val="100"/>
        <c:noMultiLvlLbl val="0"/>
      </c:catAx>
      <c:valAx>
        <c:axId val="20329964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032992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 опрошенные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Легко</c:v>
                </c:pt>
                <c:pt idx="1">
                  <c:v>Сложно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21</c:v>
                </c:pt>
                <c:pt idx="1">
                  <c:v>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4A-42E9-B06C-DBC23AE6FD1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18-24 года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Легко</c:v>
                </c:pt>
                <c:pt idx="1">
                  <c:v>Сложно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34</c:v>
                </c:pt>
                <c:pt idx="1">
                  <c:v>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94A-42E9-B06C-DBC23AE6FD1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25-34 года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Легко</c:v>
                </c:pt>
                <c:pt idx="1">
                  <c:v>Сложно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27</c:v>
                </c:pt>
                <c:pt idx="1">
                  <c:v>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94A-42E9-B06C-DBC23AE6FD1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203300424"/>
        <c:axId val="203301208"/>
      </c:barChart>
      <c:catAx>
        <c:axId val="203300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3301208"/>
        <c:crosses val="autoZero"/>
        <c:auto val="1"/>
        <c:lblAlgn val="ctr"/>
        <c:lblOffset val="100"/>
        <c:noMultiLvlLbl val="0"/>
      </c:catAx>
      <c:valAx>
        <c:axId val="20330120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03300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 опрошенные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Легко</c:v>
                </c:pt>
                <c:pt idx="1">
                  <c:v>Сложно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13</c:v>
                </c:pt>
                <c:pt idx="1">
                  <c:v>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866-466A-B598-D1D1DA2338C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18-24 года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Легко</c:v>
                </c:pt>
                <c:pt idx="1">
                  <c:v>Сложно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8</c:v>
                </c:pt>
                <c:pt idx="1">
                  <c:v>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866-466A-B598-D1D1DA2338C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25-34 года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Легко</c:v>
                </c:pt>
                <c:pt idx="1">
                  <c:v>Сложно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13</c:v>
                </c:pt>
                <c:pt idx="1">
                  <c:v>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866-466A-B598-D1D1DA2338C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203302384"/>
        <c:axId val="203302776"/>
      </c:barChart>
      <c:catAx>
        <c:axId val="203302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3302776"/>
        <c:crosses val="autoZero"/>
        <c:auto val="1"/>
        <c:lblAlgn val="ctr"/>
        <c:lblOffset val="100"/>
        <c:noMultiLvlLbl val="0"/>
      </c:catAx>
      <c:valAx>
        <c:axId val="20330277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033023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 опрошенные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Легко</c:v>
                </c:pt>
                <c:pt idx="1">
                  <c:v>Сложно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40</c:v>
                </c:pt>
                <c:pt idx="1">
                  <c:v>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E92-494D-A8EB-7797B40B113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18-24 года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Легко</c:v>
                </c:pt>
                <c:pt idx="1">
                  <c:v>Сложно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34</c:v>
                </c:pt>
                <c:pt idx="1">
                  <c:v>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E92-494D-A8EB-7797B40B113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25-34 года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Легко</c:v>
                </c:pt>
                <c:pt idx="1">
                  <c:v>Сложно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27</c:v>
                </c:pt>
                <c:pt idx="1">
                  <c:v>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E92-494D-A8EB-7797B40B113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204196488"/>
        <c:axId val="204195704"/>
      </c:barChart>
      <c:catAx>
        <c:axId val="204196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4195704"/>
        <c:crosses val="autoZero"/>
        <c:auto val="1"/>
        <c:lblAlgn val="ctr"/>
        <c:lblOffset val="100"/>
        <c:noMultiLvlLbl val="0"/>
      </c:catAx>
      <c:valAx>
        <c:axId val="20419570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041964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 опрошенные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Легко</c:v>
                </c:pt>
                <c:pt idx="1">
                  <c:v>Сложно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23</c:v>
                </c:pt>
                <c:pt idx="1">
                  <c:v>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87-49D8-B99A-A85370E85C4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18-24 года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Легко</c:v>
                </c:pt>
                <c:pt idx="1">
                  <c:v>Сложно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25</c:v>
                </c:pt>
                <c:pt idx="1">
                  <c:v>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787-49D8-B99A-A85370E85C4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25-34 года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Легко</c:v>
                </c:pt>
                <c:pt idx="1">
                  <c:v>Сложно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29</c:v>
                </c:pt>
                <c:pt idx="1">
                  <c:v>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787-49D8-B99A-A85370E85C4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204193352"/>
        <c:axId val="204200016"/>
      </c:barChart>
      <c:catAx>
        <c:axId val="204193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4200016"/>
        <c:crosses val="autoZero"/>
        <c:auto val="1"/>
        <c:lblAlgn val="ctr"/>
        <c:lblOffset val="100"/>
        <c:noMultiLvlLbl val="0"/>
      </c:catAx>
      <c:valAx>
        <c:axId val="20420001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041933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 опрошенные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Легко</c:v>
                </c:pt>
                <c:pt idx="1">
                  <c:v>Сложно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44</c:v>
                </c:pt>
                <c:pt idx="1">
                  <c:v>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9E-4278-8DDD-9D26C2F2F7E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18-24 года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Легко</c:v>
                </c:pt>
                <c:pt idx="1">
                  <c:v>Сложно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89E-4278-8DDD-9D26C2F2F7E6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25-34 года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Легко</c:v>
                </c:pt>
                <c:pt idx="1">
                  <c:v>Сложно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55</c:v>
                </c:pt>
                <c:pt idx="1">
                  <c:v>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89E-4278-8DDD-9D26C2F2F7E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204196880"/>
        <c:axId val="204193744"/>
      </c:barChart>
      <c:catAx>
        <c:axId val="204196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4193744"/>
        <c:crosses val="autoZero"/>
        <c:auto val="1"/>
        <c:lblAlgn val="ctr"/>
        <c:lblOffset val="100"/>
        <c:noMultiLvlLbl val="0"/>
      </c:catAx>
      <c:valAx>
        <c:axId val="20419374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041968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 опрошенные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Молодые юноши и девушки сейчас часто продолжают образ жизни своих родителей, идут по их стопам</c:v>
                </c:pt>
                <c:pt idx="1">
                  <c:v>Молодые юноши и девушки сейчас часто отказываются от образа жизни родителей и ищут свой путь в жизни</c:v>
                </c:pt>
              </c:strCache>
            </c:strRef>
          </c:cat>
          <c:val>
            <c:numRef>
              <c:f>Лист1!$B$2:$B$3</c:f>
              <c:numCache>
                <c:formatCode>0</c:formatCode>
                <c:ptCount val="2"/>
                <c:pt idx="0">
                  <c:v>9.9062442921027856</c:v>
                </c:pt>
                <c:pt idx="1">
                  <c:v>83.140674802190844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A15-4F5B-B9BC-FC12346B8FD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18-24 года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Молодые юноши и девушки сейчас часто продолжают образ жизни своих родителей, идут по их стопам</c:v>
                </c:pt>
                <c:pt idx="1">
                  <c:v>Молодые юноши и девушки сейчас часто отказываются от образа жизни родителей и ищут свой путь в жизни</c:v>
                </c:pt>
              </c:strCache>
            </c:strRef>
          </c:cat>
          <c:val>
            <c:numRef>
              <c:f>Лист1!$C$2:$C$3</c:f>
              <c:numCache>
                <c:formatCode>0</c:formatCode>
                <c:ptCount val="2"/>
                <c:pt idx="0">
                  <c:v>13.14271875351929</c:v>
                </c:pt>
                <c:pt idx="1">
                  <c:v>84.66478807835604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A15-4F5B-B9BC-FC12346B8FD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25-34 года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Молодые юноши и девушки сейчас часто продолжают образ жизни своих родителей, идут по их стопам</c:v>
                </c:pt>
                <c:pt idx="1">
                  <c:v>Молодые юноши и девушки сейчас часто отказываются от образа жизни родителей и ищут свой путь в жизни</c:v>
                </c:pt>
              </c:strCache>
            </c:strRef>
          </c:cat>
          <c:val>
            <c:numRef>
              <c:f>Лист1!$D$2:$D$3</c:f>
              <c:numCache>
                <c:formatCode>0</c:formatCode>
                <c:ptCount val="2"/>
                <c:pt idx="0">
                  <c:v>5.6479920731796636</c:v>
                </c:pt>
                <c:pt idx="1">
                  <c:v>89.463208459425914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A15-4F5B-B9BC-FC12346B8FD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224235320"/>
        <c:axId val="224230224"/>
      </c:barChart>
      <c:catAx>
        <c:axId val="224235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4230224"/>
        <c:crosses val="autoZero"/>
        <c:auto val="1"/>
        <c:lblAlgn val="ctr"/>
        <c:lblOffset val="100"/>
        <c:noMultiLvlLbl val="0"/>
      </c:catAx>
      <c:valAx>
        <c:axId val="224230224"/>
        <c:scaling>
          <c:orientation val="minMax"/>
        </c:scaling>
        <c:delete val="1"/>
        <c:axPos val="l"/>
        <c:numFmt formatCode="0" sourceLinked="1"/>
        <c:majorTickMark val="none"/>
        <c:minorTickMark val="none"/>
        <c:tickLblPos val="nextTo"/>
        <c:crossAx val="2242353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 опрошенные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Детям стоит продолжать образ жизни своих родителей, идти по их стопам</c:v>
                </c:pt>
                <c:pt idx="1">
                  <c:v>Детям стоит оказаться от образа жизни родителей и искать свой путь в жизни</c:v>
                </c:pt>
              </c:strCache>
            </c:strRef>
          </c:cat>
          <c:val>
            <c:numRef>
              <c:f>Лист1!$B$2:$B$3</c:f>
              <c:numCache>
                <c:formatCode>0</c:formatCode>
                <c:ptCount val="2"/>
                <c:pt idx="0">
                  <c:v>11.501834910648716</c:v>
                </c:pt>
                <c:pt idx="1">
                  <c:v>75.487702347988403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FEE-4713-A438-165CBC2B478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18-24 года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Детям стоит продолжать образ жизни своих родителей, идти по их стопам</c:v>
                </c:pt>
                <c:pt idx="1">
                  <c:v>Детям стоит оказаться от образа жизни родителей и искать свой путь в жизни</c:v>
                </c:pt>
              </c:strCache>
            </c:strRef>
          </c:cat>
          <c:val>
            <c:numRef>
              <c:f>Лист1!$C$2:$C$3</c:f>
              <c:numCache>
                <c:formatCode>0</c:formatCode>
                <c:ptCount val="2"/>
                <c:pt idx="0">
                  <c:v>12.272473616093135</c:v>
                </c:pt>
                <c:pt idx="1">
                  <c:v>82.617299136188677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FEE-4713-A438-165CBC2B478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25-34 года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Детям стоит продолжать образ жизни своих родителей, идти по их стопам</c:v>
                </c:pt>
                <c:pt idx="1">
                  <c:v>Детям стоит оказаться от образа жизни родителей и искать свой путь в жизни</c:v>
                </c:pt>
              </c:strCache>
            </c:strRef>
          </c:cat>
          <c:val>
            <c:numRef>
              <c:f>Лист1!$D$2:$D$3</c:f>
              <c:numCache>
                <c:formatCode>0</c:formatCode>
                <c:ptCount val="2"/>
                <c:pt idx="0">
                  <c:v>10.859900837565695</c:v>
                </c:pt>
                <c:pt idx="1">
                  <c:v>72.020969047565828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FEE-4713-A438-165CBC2B478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224225128"/>
        <c:axId val="224231008"/>
      </c:barChart>
      <c:catAx>
        <c:axId val="224225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4231008"/>
        <c:crosses val="autoZero"/>
        <c:auto val="1"/>
        <c:lblAlgn val="ctr"/>
        <c:lblOffset val="100"/>
        <c:noMultiLvlLbl val="0"/>
      </c:catAx>
      <c:valAx>
        <c:axId val="224231008"/>
        <c:scaling>
          <c:orientation val="minMax"/>
        </c:scaling>
        <c:delete val="1"/>
        <c:axPos val="l"/>
        <c:numFmt formatCode="0" sourceLinked="1"/>
        <c:majorTickMark val="none"/>
        <c:minorTickMark val="none"/>
        <c:tickLblPos val="nextTo"/>
        <c:crossAx val="224225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18-24 года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7"/>
                <c:pt idx="0">
                  <c:v>Зарубежная поп-музыка</c:v>
                </c:pt>
                <c:pt idx="1">
                  <c:v>Рэп, хип-хоп</c:v>
                </c:pt>
                <c:pt idx="2">
                  <c:v>Отечественная поп-музыка</c:v>
                </c:pt>
                <c:pt idx="3">
                  <c:v>Зарубежная рок-музыка</c:v>
                </c:pt>
                <c:pt idx="4">
                  <c:v>Отечественная рок-музыка</c:v>
                </c:pt>
                <c:pt idx="5">
                  <c:v>Электронная музыка</c:v>
                </c:pt>
                <c:pt idx="6">
                  <c:v>Джаз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46</c:v>
                </c:pt>
                <c:pt idx="1">
                  <c:v>43</c:v>
                </c:pt>
                <c:pt idx="2">
                  <c:v>39</c:v>
                </c:pt>
                <c:pt idx="3">
                  <c:v>26</c:v>
                </c:pt>
                <c:pt idx="4">
                  <c:v>25</c:v>
                </c:pt>
                <c:pt idx="5">
                  <c:v>22</c:v>
                </c:pt>
                <c:pt idx="6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8FC-4C82-ADAF-5A88B9466D5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25-34 года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7"/>
                <c:pt idx="0">
                  <c:v>Зарубежная поп-музыка</c:v>
                </c:pt>
                <c:pt idx="1">
                  <c:v>Рэп, хип-хоп</c:v>
                </c:pt>
                <c:pt idx="2">
                  <c:v>Отечественная поп-музыка</c:v>
                </c:pt>
                <c:pt idx="3">
                  <c:v>Зарубежная рок-музыка</c:v>
                </c:pt>
                <c:pt idx="4">
                  <c:v>Отечественная рок-музыка</c:v>
                </c:pt>
                <c:pt idx="5">
                  <c:v>Электронная музыка</c:v>
                </c:pt>
                <c:pt idx="6">
                  <c:v>Джаз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39</c:v>
                </c:pt>
                <c:pt idx="1">
                  <c:v>20</c:v>
                </c:pt>
                <c:pt idx="2">
                  <c:v>42</c:v>
                </c:pt>
                <c:pt idx="3">
                  <c:v>26</c:v>
                </c:pt>
                <c:pt idx="4">
                  <c:v>26</c:v>
                </c:pt>
                <c:pt idx="5">
                  <c:v>25</c:v>
                </c:pt>
                <c:pt idx="6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8FC-4C82-ADAF-5A88B9466D5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224006256"/>
        <c:axId val="224007432"/>
      </c:barChart>
      <c:catAx>
        <c:axId val="224006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4007432"/>
        <c:crosses val="autoZero"/>
        <c:auto val="1"/>
        <c:lblAlgn val="ctr"/>
        <c:lblOffset val="100"/>
        <c:noMultiLvlLbl val="0"/>
      </c:catAx>
      <c:valAx>
        <c:axId val="22400743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240062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18-24 года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Фантастика</c:v>
                </c:pt>
                <c:pt idx="1">
                  <c:v>Классическая  литература</c:v>
                </c:pt>
                <c:pt idx="2">
                  <c:v>Справочная литература, энциклопедии</c:v>
                </c:pt>
                <c:pt idx="3">
                  <c:v>Научная, профессиональная литература</c:v>
                </c:pt>
                <c:pt idx="4">
                  <c:v>Романы о любви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42</c:v>
                </c:pt>
                <c:pt idx="1">
                  <c:v>38</c:v>
                </c:pt>
                <c:pt idx="2">
                  <c:v>23</c:v>
                </c:pt>
                <c:pt idx="3">
                  <c:v>21</c:v>
                </c:pt>
                <c:pt idx="4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834-4AE0-9224-05B3A3E1238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25-34 года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Фантастика</c:v>
                </c:pt>
                <c:pt idx="1">
                  <c:v>Классическая  литература</c:v>
                </c:pt>
                <c:pt idx="2">
                  <c:v>Справочная литература, энциклопедии</c:v>
                </c:pt>
                <c:pt idx="3">
                  <c:v>Научная, профессиональная литература</c:v>
                </c:pt>
                <c:pt idx="4">
                  <c:v>Романы о любви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26</c:v>
                </c:pt>
                <c:pt idx="1">
                  <c:v>27</c:v>
                </c:pt>
                <c:pt idx="2">
                  <c:v>31</c:v>
                </c:pt>
                <c:pt idx="3">
                  <c:v>25</c:v>
                </c:pt>
                <c:pt idx="4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834-4AE0-9224-05B3A3E1238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229434240"/>
        <c:axId val="229436200"/>
      </c:barChart>
      <c:catAx>
        <c:axId val="229434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9436200"/>
        <c:crosses val="autoZero"/>
        <c:auto val="1"/>
        <c:lblAlgn val="ctr"/>
        <c:lblOffset val="100"/>
        <c:noMultiLvlLbl val="0"/>
      </c:catAx>
      <c:valAx>
        <c:axId val="22943620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294342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18-24 года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7"/>
                <c:pt idx="0">
                  <c:v>Выставку</c:v>
                </c:pt>
                <c:pt idx="1">
                  <c:v>Зоопарк</c:v>
                </c:pt>
                <c:pt idx="2">
                  <c:v>Музей</c:v>
                </c:pt>
                <c:pt idx="3">
                  <c:v>Театр</c:v>
                </c:pt>
                <c:pt idx="4">
                  <c:v>Библиотеку</c:v>
                </c:pt>
                <c:pt idx="5">
                  <c:v>Местный праздник</c:v>
                </c:pt>
                <c:pt idx="6">
                  <c:v>Кинотеатр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20</c:v>
                </c:pt>
                <c:pt idx="1">
                  <c:v>22</c:v>
                </c:pt>
                <c:pt idx="2">
                  <c:v>30</c:v>
                </c:pt>
                <c:pt idx="3">
                  <c:v>36</c:v>
                </c:pt>
                <c:pt idx="4">
                  <c:v>36</c:v>
                </c:pt>
                <c:pt idx="5">
                  <c:v>47</c:v>
                </c:pt>
                <c:pt idx="6">
                  <c:v>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BC2-4457-96B8-ADF1E324EDB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25-34 года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7"/>
                <c:pt idx="0">
                  <c:v>Выставку</c:v>
                </c:pt>
                <c:pt idx="1">
                  <c:v>Зоопарк</c:v>
                </c:pt>
                <c:pt idx="2">
                  <c:v>Музей</c:v>
                </c:pt>
                <c:pt idx="3">
                  <c:v>Театр</c:v>
                </c:pt>
                <c:pt idx="4">
                  <c:v>Библиотеку</c:v>
                </c:pt>
                <c:pt idx="5">
                  <c:v>Местный праздник</c:v>
                </c:pt>
                <c:pt idx="6">
                  <c:v>Кинотеатр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14</c:v>
                </c:pt>
                <c:pt idx="1">
                  <c:v>28</c:v>
                </c:pt>
                <c:pt idx="2">
                  <c:v>22</c:v>
                </c:pt>
                <c:pt idx="3">
                  <c:v>27</c:v>
                </c:pt>
                <c:pt idx="4">
                  <c:v>19</c:v>
                </c:pt>
                <c:pt idx="5">
                  <c:v>51</c:v>
                </c:pt>
                <c:pt idx="6">
                  <c:v>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BC2-4457-96B8-ADF1E324EDB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462009896"/>
        <c:axId val="462010224"/>
      </c:barChart>
      <c:catAx>
        <c:axId val="4620098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62010224"/>
        <c:crosses val="autoZero"/>
        <c:auto val="1"/>
        <c:lblAlgn val="ctr"/>
        <c:lblOffset val="100"/>
        <c:noMultiLvlLbl val="0"/>
      </c:catAx>
      <c:valAx>
        <c:axId val="46201022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620098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18-24 года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Лист1!$A$2:$A$12</c:f>
              <c:strCache>
                <c:ptCount val="11"/>
                <c:pt idx="0">
                  <c:v>Цирк</c:v>
                </c:pt>
                <c:pt idx="1">
                  <c:v>Театр</c:v>
                </c:pt>
                <c:pt idx="2">
                  <c:v>Кинотеатр</c:v>
                </c:pt>
                <c:pt idx="3">
                  <c:v>Океанариум</c:v>
                </c:pt>
                <c:pt idx="4">
                  <c:v>Концерт</c:v>
                </c:pt>
                <c:pt idx="5">
                  <c:v>Зоопарк</c:v>
                </c:pt>
                <c:pt idx="6">
                  <c:v>Фестиваль, шоу</c:v>
                </c:pt>
                <c:pt idx="7">
                  <c:v>Концерт классики</c:v>
                </c:pt>
                <c:pt idx="8">
                  <c:v>Выставку</c:v>
                </c:pt>
                <c:pt idx="9">
                  <c:v>Музей</c:v>
                </c:pt>
                <c:pt idx="10">
                  <c:v>Филармонию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25</c:v>
                </c:pt>
                <c:pt idx="1">
                  <c:v>24</c:v>
                </c:pt>
                <c:pt idx="2">
                  <c:v>23</c:v>
                </c:pt>
                <c:pt idx="3">
                  <c:v>21</c:v>
                </c:pt>
                <c:pt idx="4">
                  <c:v>18</c:v>
                </c:pt>
                <c:pt idx="5">
                  <c:v>15</c:v>
                </c:pt>
                <c:pt idx="6">
                  <c:v>13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  <c:pt idx="10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68C-404E-962B-A1390962DFC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25-34 года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Лист1!$A$2:$A$12</c:f>
              <c:strCache>
                <c:ptCount val="11"/>
                <c:pt idx="0">
                  <c:v>Цирк</c:v>
                </c:pt>
                <c:pt idx="1">
                  <c:v>Театр</c:v>
                </c:pt>
                <c:pt idx="2">
                  <c:v>Кинотеатр</c:v>
                </c:pt>
                <c:pt idx="3">
                  <c:v>Океанариум</c:v>
                </c:pt>
                <c:pt idx="4">
                  <c:v>Концерт</c:v>
                </c:pt>
                <c:pt idx="5">
                  <c:v>Зоопарк</c:v>
                </c:pt>
                <c:pt idx="6">
                  <c:v>Фестиваль, шоу</c:v>
                </c:pt>
                <c:pt idx="7">
                  <c:v>Концерт классики</c:v>
                </c:pt>
                <c:pt idx="8">
                  <c:v>Выставку</c:v>
                </c:pt>
                <c:pt idx="9">
                  <c:v>Музей</c:v>
                </c:pt>
                <c:pt idx="10">
                  <c:v>Филармонию</c:v>
                </c:pt>
              </c:strCache>
            </c:strRef>
          </c:cat>
          <c:val>
            <c:numRef>
              <c:f>Лист1!$C$2:$C$12</c:f>
              <c:numCache>
                <c:formatCode>General</c:formatCode>
                <c:ptCount val="11"/>
                <c:pt idx="0">
                  <c:v>15</c:v>
                </c:pt>
                <c:pt idx="1">
                  <c:v>37</c:v>
                </c:pt>
                <c:pt idx="2">
                  <c:v>13</c:v>
                </c:pt>
                <c:pt idx="3">
                  <c:v>28</c:v>
                </c:pt>
                <c:pt idx="4">
                  <c:v>19</c:v>
                </c:pt>
                <c:pt idx="5">
                  <c:v>10</c:v>
                </c:pt>
                <c:pt idx="6">
                  <c:v>7</c:v>
                </c:pt>
                <c:pt idx="7">
                  <c:v>11</c:v>
                </c:pt>
                <c:pt idx="8">
                  <c:v>7</c:v>
                </c:pt>
                <c:pt idx="9">
                  <c:v>17</c:v>
                </c:pt>
                <c:pt idx="10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68C-404E-962B-A1390962DFC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314249744"/>
        <c:axId val="314247120"/>
      </c:barChart>
      <c:catAx>
        <c:axId val="314249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14247120"/>
        <c:crosses val="autoZero"/>
        <c:auto val="1"/>
        <c:lblAlgn val="ctr"/>
        <c:lblOffset val="100"/>
        <c:noMultiLvlLbl val="0"/>
      </c:catAx>
      <c:valAx>
        <c:axId val="31424712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142497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0421717089310725"/>
          <c:y val="0.22085726987836676"/>
          <c:w val="0.25805103197527396"/>
          <c:h val="4.554902524919873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18-24 года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Ежедневно</c:v>
                </c:pt>
                <c:pt idx="1">
                  <c:v>2-3 раза в неделю</c:v>
                </c:pt>
                <c:pt idx="2">
                  <c:v>1 раз в неделю</c:v>
                </c:pt>
                <c:pt idx="3">
                  <c:v>1-3 раза в месяц</c:v>
                </c:pt>
                <c:pt idx="4">
                  <c:v>Несколько раз в год</c:v>
                </c:pt>
                <c:pt idx="5">
                  <c:v>Никогда</c:v>
                </c:pt>
              </c:strCache>
            </c:strRef>
          </c:cat>
          <c:val>
            <c:numRef>
              <c:f>Лист1!$B$2:$B$7</c:f>
              <c:numCache>
                <c:formatCode>0</c:formatCode>
                <c:ptCount val="6"/>
                <c:pt idx="0">
                  <c:v>22.540452753585988</c:v>
                </c:pt>
                <c:pt idx="1">
                  <c:v>40.05156362329938</c:v>
                </c:pt>
                <c:pt idx="2">
                  <c:v>7.7764015149189305</c:v>
                </c:pt>
                <c:pt idx="3">
                  <c:v>3.7435384305289339</c:v>
                </c:pt>
                <c:pt idx="4">
                  <c:v>5.6356171638895018</c:v>
                </c:pt>
                <c:pt idx="5">
                  <c:v>19.928124554710465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FD0-4941-944D-FCC1940AB29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25-34 года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Ежедневно</c:v>
                </c:pt>
                <c:pt idx="1">
                  <c:v>2-3 раза в неделю</c:v>
                </c:pt>
                <c:pt idx="2">
                  <c:v>1 раз в неделю</c:v>
                </c:pt>
                <c:pt idx="3">
                  <c:v>1-3 раза в месяц</c:v>
                </c:pt>
                <c:pt idx="4">
                  <c:v>Несколько раз в год</c:v>
                </c:pt>
                <c:pt idx="5">
                  <c:v>Никогда</c:v>
                </c:pt>
              </c:strCache>
            </c:strRef>
          </c:cat>
          <c:val>
            <c:numRef>
              <c:f>Лист1!$C$2:$C$7</c:f>
              <c:numCache>
                <c:formatCode>0</c:formatCode>
                <c:ptCount val="6"/>
                <c:pt idx="0">
                  <c:v>11.982277485304886</c:v>
                </c:pt>
                <c:pt idx="1">
                  <c:v>31.851042048756558</c:v>
                </c:pt>
                <c:pt idx="2">
                  <c:v>15.454762205077415</c:v>
                </c:pt>
                <c:pt idx="3">
                  <c:v>8.4589487041899929</c:v>
                </c:pt>
                <c:pt idx="4">
                  <c:v>6.1216172728934266</c:v>
                </c:pt>
                <c:pt idx="5">
                  <c:v>25.725661651716262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FD0-4941-944D-FCC1940AB29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202959944"/>
        <c:axId val="202966504"/>
      </c:barChart>
      <c:catAx>
        <c:axId val="202959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2966504"/>
        <c:crosses val="autoZero"/>
        <c:auto val="1"/>
        <c:lblAlgn val="ctr"/>
        <c:lblOffset val="100"/>
        <c:noMultiLvlLbl val="0"/>
      </c:catAx>
      <c:valAx>
        <c:axId val="202966504"/>
        <c:scaling>
          <c:orientation val="minMax"/>
        </c:scaling>
        <c:delete val="1"/>
        <c:axPos val="l"/>
        <c:numFmt formatCode="0" sourceLinked="1"/>
        <c:majorTickMark val="none"/>
        <c:minorTickMark val="none"/>
        <c:tickLblPos val="nextTo"/>
        <c:crossAx val="202959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6311725197855886E-2"/>
          <c:y val="0.10883174081126558"/>
          <c:w val="0.94737654960428819"/>
          <c:h val="0.708310060377116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18-24 года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Бег, легкая атлетика</c:v>
                </c:pt>
                <c:pt idx="1">
                  <c:v>Футбол</c:v>
                </c:pt>
                <c:pt idx="2">
                  <c:v>Фитнес</c:v>
                </c:pt>
                <c:pt idx="3">
                  <c:v>Волейбол</c:v>
                </c:pt>
                <c:pt idx="4">
                  <c:v>Силовые тренировки, тяжелая атлетика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59</c:v>
                </c:pt>
                <c:pt idx="1">
                  <c:v>31</c:v>
                </c:pt>
                <c:pt idx="2">
                  <c:v>22</c:v>
                </c:pt>
                <c:pt idx="3">
                  <c:v>21</c:v>
                </c:pt>
                <c:pt idx="4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E18-44B0-9284-BD27308C295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25-34 года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Бег, легкая атлетика</c:v>
                </c:pt>
                <c:pt idx="1">
                  <c:v>Футбол</c:v>
                </c:pt>
                <c:pt idx="2">
                  <c:v>Фитнес</c:v>
                </c:pt>
                <c:pt idx="3">
                  <c:v>Волейбол</c:v>
                </c:pt>
                <c:pt idx="4">
                  <c:v>Силовые тренировки, тяжелая атлетика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33</c:v>
                </c:pt>
                <c:pt idx="1">
                  <c:v>16</c:v>
                </c:pt>
                <c:pt idx="2">
                  <c:v>27</c:v>
                </c:pt>
                <c:pt idx="3">
                  <c:v>7</c:v>
                </c:pt>
                <c:pt idx="4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E18-44B0-9284-BD27308C295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478404536"/>
        <c:axId val="478404864"/>
      </c:barChart>
      <c:catAx>
        <c:axId val="478404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78404864"/>
        <c:crosses val="autoZero"/>
        <c:auto val="1"/>
        <c:lblAlgn val="ctr"/>
        <c:lblOffset val="100"/>
        <c:noMultiLvlLbl val="0"/>
      </c:catAx>
      <c:valAx>
        <c:axId val="47840486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784045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630055636962229"/>
          <c:y val="4.7208102196805934E-2"/>
          <c:w val="0.39543923818420845"/>
          <c:h val="5.092738748888352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9814922249960427"/>
          <c:y val="7.4906006922536555E-3"/>
          <c:w val="0.51615328394683679"/>
          <c:h val="0.8806007634059003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Молодежь (18-34 года)</c:v>
                </c:pt>
              </c:strCache>
            </c:strRef>
          </c:tx>
          <c:spPr>
            <a:solidFill>
              <a:srgbClr val="7FB9A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7"/>
                <c:pt idx="0">
                  <c:v>Доход</c:v>
                </c:pt>
                <c:pt idx="1">
                  <c:v>Порядок, стабильность</c:v>
                </c:pt>
                <c:pt idx="2">
                  <c:v>Самореализация</c:v>
                </c:pt>
                <c:pt idx="3">
                  <c:v>Свобода</c:v>
                </c:pt>
                <c:pt idx="4">
                  <c:v>Личная безопасность</c:v>
                </c:pt>
                <c:pt idx="5">
                  <c:v>Патриотизм</c:v>
                </c:pt>
                <c:pt idx="6">
                  <c:v>Уважение других людей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15</c:v>
                </c:pt>
                <c:pt idx="1">
                  <c:v>11</c:v>
                </c:pt>
                <c:pt idx="2">
                  <c:v>8</c:v>
                </c:pt>
                <c:pt idx="3">
                  <c:v>7</c:v>
                </c:pt>
                <c:pt idx="4">
                  <c:v>5</c:v>
                </c:pt>
                <c:pt idx="5">
                  <c:v>4</c:v>
                </c:pt>
                <c:pt idx="6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D58-49B3-A5BA-0665CA554CD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Старшее поколение (35+)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7"/>
                <c:pt idx="0">
                  <c:v>Доход</c:v>
                </c:pt>
                <c:pt idx="1">
                  <c:v>Порядок, стабильность</c:v>
                </c:pt>
                <c:pt idx="2">
                  <c:v>Самореализация</c:v>
                </c:pt>
                <c:pt idx="3">
                  <c:v>Свобода</c:v>
                </c:pt>
                <c:pt idx="4">
                  <c:v>Личная безопасность</c:v>
                </c:pt>
                <c:pt idx="5">
                  <c:v>Патриотизм</c:v>
                </c:pt>
                <c:pt idx="6">
                  <c:v>Уважение других людей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13</c:v>
                </c:pt>
                <c:pt idx="1">
                  <c:v>18</c:v>
                </c:pt>
                <c:pt idx="2">
                  <c:v>3</c:v>
                </c:pt>
                <c:pt idx="3">
                  <c:v>6</c:v>
                </c:pt>
                <c:pt idx="4">
                  <c:v>5</c:v>
                </c:pt>
                <c:pt idx="5">
                  <c:v>8</c:v>
                </c:pt>
                <c:pt idx="6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AE5-4E2A-A455-30BF8178B2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35836160"/>
        <c:axId val="202451376"/>
      </c:barChart>
      <c:catAx>
        <c:axId val="13583616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2451376"/>
        <c:crosses val="autoZero"/>
        <c:auto val="1"/>
        <c:lblAlgn val="ctr"/>
        <c:lblOffset val="100"/>
        <c:noMultiLvlLbl val="0"/>
      </c:catAx>
      <c:valAx>
        <c:axId val="202451376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1358361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5191491295958928E-2"/>
          <c:y val="0.90545731951800312"/>
          <c:w val="0.89999992025432496"/>
          <c:h val="5.302438387443975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98396141748139"/>
          <c:y val="1.4876293558084133E-2"/>
          <c:w val="0.3762571302841351"/>
          <c:h val="0.9285052000148104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Поколение 00-х (18-20 лет)</c:v>
                </c:pt>
              </c:strCache>
            </c:strRef>
          </c:tx>
          <c:spPr>
            <a:solidFill>
              <a:srgbClr val="7FB9A9">
                <a:alpha val="5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7"/>
                <c:pt idx="0">
                  <c:v>Самореализация</c:v>
                </c:pt>
                <c:pt idx="1">
                  <c:v>Свобода</c:v>
                </c:pt>
                <c:pt idx="2">
                  <c:v>Доход</c:v>
                </c:pt>
                <c:pt idx="3">
                  <c:v>Личная безопасность</c:v>
                </c:pt>
                <c:pt idx="4">
                  <c:v>Порядок, стабильность</c:v>
                </c:pt>
                <c:pt idx="5">
                  <c:v>Уважение других людей</c:v>
                </c:pt>
                <c:pt idx="6">
                  <c:v>Патриотизм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13</c:v>
                </c:pt>
                <c:pt idx="1">
                  <c:v>12</c:v>
                </c:pt>
                <c:pt idx="2">
                  <c:v>11</c:v>
                </c:pt>
                <c:pt idx="3">
                  <c:v>7</c:v>
                </c:pt>
                <c:pt idx="4">
                  <c:v>7</c:v>
                </c:pt>
                <c:pt idx="5">
                  <c:v>5</c:v>
                </c:pt>
                <c:pt idx="6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89-4780-BF2E-76DE1C32A0C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Поколение 90х (21-28 лет)</c:v>
                </c:pt>
              </c:strCache>
            </c:strRef>
          </c:tx>
          <c:spPr>
            <a:solidFill>
              <a:srgbClr val="007454">
                <a:alpha val="5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7"/>
                <c:pt idx="0">
                  <c:v>Самореализация</c:v>
                </c:pt>
                <c:pt idx="1">
                  <c:v>Свобода</c:v>
                </c:pt>
                <c:pt idx="2">
                  <c:v>Доход</c:v>
                </c:pt>
                <c:pt idx="3">
                  <c:v>Личная безопасность</c:v>
                </c:pt>
                <c:pt idx="4">
                  <c:v>Порядок, стабильность</c:v>
                </c:pt>
                <c:pt idx="5">
                  <c:v>Уважение других людей</c:v>
                </c:pt>
                <c:pt idx="6">
                  <c:v>Патриотизм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8</c:v>
                </c:pt>
                <c:pt idx="1">
                  <c:v>8</c:v>
                </c:pt>
                <c:pt idx="2">
                  <c:v>15</c:v>
                </c:pt>
                <c:pt idx="3">
                  <c:v>5</c:v>
                </c:pt>
                <c:pt idx="4">
                  <c:v>10</c:v>
                </c:pt>
                <c:pt idx="5">
                  <c:v>3</c:v>
                </c:pt>
                <c:pt idx="6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C89-4780-BF2E-76DE1C32A0C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Дети перестройки (29-34 лет)</c:v>
                </c:pt>
              </c:strCache>
            </c:strRef>
          </c:tx>
          <c:spPr>
            <a:solidFill>
              <a:srgbClr val="00745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7"/>
                <c:pt idx="0">
                  <c:v>Самореализация</c:v>
                </c:pt>
                <c:pt idx="1">
                  <c:v>Свобода</c:v>
                </c:pt>
                <c:pt idx="2">
                  <c:v>Доход</c:v>
                </c:pt>
                <c:pt idx="3">
                  <c:v>Личная безопасность</c:v>
                </c:pt>
                <c:pt idx="4">
                  <c:v>Порядок, стабильность</c:v>
                </c:pt>
                <c:pt idx="5">
                  <c:v>Уважение других людей</c:v>
                </c:pt>
                <c:pt idx="6">
                  <c:v>Патриотизм</c:v>
                </c:pt>
              </c:strCache>
            </c:strRef>
          </c:cat>
          <c:val>
            <c:numRef>
              <c:f>Лист1!$D$2:$D$8</c:f>
              <c:numCache>
                <c:formatCode>General</c:formatCode>
                <c:ptCount val="7"/>
                <c:pt idx="0">
                  <c:v>7</c:v>
                </c:pt>
                <c:pt idx="1">
                  <c:v>5</c:v>
                </c:pt>
                <c:pt idx="2">
                  <c:v>17</c:v>
                </c:pt>
                <c:pt idx="3">
                  <c:v>3</c:v>
                </c:pt>
                <c:pt idx="4">
                  <c:v>14</c:v>
                </c:pt>
                <c:pt idx="5">
                  <c:v>2</c:v>
                </c:pt>
                <c:pt idx="6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C89-4780-BF2E-76DE1C32A0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8"/>
        <c:axId val="202452552"/>
        <c:axId val="202451768"/>
      </c:barChart>
      <c:catAx>
        <c:axId val="20245255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2451768"/>
        <c:crosses val="autoZero"/>
        <c:auto val="1"/>
        <c:lblAlgn val="ctr"/>
        <c:lblOffset val="100"/>
        <c:noMultiLvlLbl val="0"/>
      </c:catAx>
      <c:valAx>
        <c:axId val="202451768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2024525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8779306639540051"/>
          <c:y val="0.76444763569868468"/>
          <c:w val="0.31840624479224522"/>
          <c:h val="0.2040069369765081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970040-72E4-40B6-953D-3C242C0A9A4F}" type="datetimeFigureOut">
              <a:rPr lang="ru-RU" smtClean="0"/>
              <a:t>12.12.2019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26F69B-9B9F-423A-8902-35A157FC5B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828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6F69B-9B9F-423A-8902-35A157FC5BD9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48647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AF7401-4F47-4E27-8B29-43EED8ED52B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3132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581" b="32150"/>
          <a:stretch/>
        </p:blipFill>
        <p:spPr>
          <a:xfrm>
            <a:off x="7777755" y="2232248"/>
            <a:ext cx="4414246" cy="4653136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7368" y="5661248"/>
            <a:ext cx="7048549" cy="665643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 hasCustomPrompt="1"/>
          </p:nvPr>
        </p:nvSpPr>
        <p:spPr>
          <a:xfrm>
            <a:off x="1055440" y="2780928"/>
            <a:ext cx="9715568" cy="71438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ru-RU" dirty="0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след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477" y="2786058"/>
            <a:ext cx="6572296" cy="1285884"/>
          </a:xfrm>
        </p:spPr>
        <p:txBody>
          <a:bodyPr>
            <a:normAutofit/>
          </a:bodyPr>
          <a:lstStyle>
            <a:lvl1pPr algn="ctr">
              <a:defRPr sz="16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7E7E7E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5" dirty="0"/>
              <a:t>Москва, </a:t>
            </a:r>
            <a:r>
              <a:rPr spc="-20" dirty="0"/>
              <a:t>119021, </a:t>
            </a:r>
            <a:r>
              <a:rPr spc="-5" dirty="0"/>
              <a:t>Пречистенка, 38 </a:t>
            </a:r>
            <a:r>
              <a:rPr dirty="0"/>
              <a:t>| </a:t>
            </a:r>
            <a:r>
              <a:rPr spc="-5" dirty="0"/>
              <a:t>+7 (495)</a:t>
            </a:r>
            <a:r>
              <a:rPr spc="-25" dirty="0"/>
              <a:t> </a:t>
            </a:r>
            <a:r>
              <a:rPr spc="-35" dirty="0"/>
              <a:t>748–08–07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12/12/2019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00927A"/>
                </a:solidFill>
                <a:latin typeface="Franklin Gothic Book"/>
                <a:cs typeface="Franklin Gothic Book"/>
              </a:defRPr>
            </a:lvl1pPr>
          </a:lstStyle>
          <a:p>
            <a:pPr marL="25400">
              <a:lnSpc>
                <a:spcPts val="1889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788000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AutoShape 3"/>
          <p:cNvCxnSpPr>
            <a:cxnSpLocks noChangeShapeType="1"/>
          </p:cNvCxnSpPr>
          <p:nvPr/>
        </p:nvCxnSpPr>
        <p:spPr bwMode="auto">
          <a:xfrm>
            <a:off x="-43" y="812428"/>
            <a:ext cx="10572781" cy="1588"/>
          </a:xfrm>
          <a:prstGeom prst="straightConnector1">
            <a:avLst/>
          </a:prstGeom>
          <a:noFill/>
          <a:ln w="25400">
            <a:solidFill>
              <a:srgbClr val="008F7D"/>
            </a:solidFill>
            <a:round/>
            <a:headEnd/>
            <a:tailEnd/>
          </a:ln>
        </p:spPr>
      </p:cxnSp>
      <p:sp>
        <p:nvSpPr>
          <p:cNvPr id="8" name="Номер слайда 5"/>
          <p:cNvSpPr txBox="1">
            <a:spLocks/>
          </p:cNvSpPr>
          <p:nvPr/>
        </p:nvSpPr>
        <p:spPr>
          <a:xfrm>
            <a:off x="11563384" y="6492876"/>
            <a:ext cx="6286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rgbClr val="00927B"/>
                </a:solidFill>
                <a:latin typeface="Franklin Gothic Book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76DC2E-23F2-41A3-9143-8B330326C675}" type="slidenum">
              <a:rPr kumimoji="0" lang="ru-RU" sz="1600" b="1" i="0" u="none" strike="noStrike" kern="1200" cap="none" spc="0" normalizeH="0" baseline="0" noProof="0" smtClean="0">
                <a:ln>
                  <a:noFill/>
                </a:ln>
                <a:solidFill>
                  <a:srgbClr val="00927B"/>
                </a:solidFill>
                <a:effectLst/>
                <a:uLnTx/>
                <a:uFillTx/>
                <a:latin typeface="Franklin Gothic Book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rgbClr val="00927B"/>
              </a:solidFill>
              <a:effectLst/>
              <a:uLnTx/>
              <a:uFillTx/>
              <a:latin typeface="Franklin Gothic Book" pitchFamily="34" charset="0"/>
              <a:ea typeface="+mn-ea"/>
              <a:cs typeface="+mn-cs"/>
            </a:endParaRPr>
          </a:p>
        </p:txBody>
      </p:sp>
      <p:cxnSp>
        <p:nvCxnSpPr>
          <p:cNvPr id="11" name="AutoShape 3"/>
          <p:cNvCxnSpPr>
            <a:cxnSpLocks noChangeShapeType="1"/>
          </p:cNvCxnSpPr>
          <p:nvPr userDrawn="1"/>
        </p:nvCxnSpPr>
        <p:spPr bwMode="auto">
          <a:xfrm>
            <a:off x="-43" y="812428"/>
            <a:ext cx="10572781" cy="1588"/>
          </a:xfrm>
          <a:prstGeom prst="straightConnector1">
            <a:avLst/>
          </a:prstGeom>
          <a:noFill/>
          <a:ln w="25400">
            <a:solidFill>
              <a:srgbClr val="008F7D"/>
            </a:solidFill>
            <a:round/>
            <a:headEnd/>
            <a:tailEnd/>
          </a:ln>
        </p:spPr>
      </p:cxnSp>
      <p:sp>
        <p:nvSpPr>
          <p:cNvPr id="13" name="Номер слайда 5"/>
          <p:cNvSpPr txBox="1">
            <a:spLocks/>
          </p:cNvSpPr>
          <p:nvPr userDrawn="1"/>
        </p:nvSpPr>
        <p:spPr>
          <a:xfrm>
            <a:off x="11563384" y="6492876"/>
            <a:ext cx="6286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rgbClr val="00927B"/>
                </a:solidFill>
                <a:latin typeface="Franklin Gothic Book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76DC2E-23F2-41A3-9143-8B330326C675}" type="slidenum">
              <a:rPr kumimoji="0" lang="ru-RU" sz="1600" b="1" i="0" u="none" strike="noStrike" kern="1200" cap="none" spc="0" normalizeH="0" baseline="0" noProof="0" smtClean="0">
                <a:ln>
                  <a:noFill/>
                </a:ln>
                <a:solidFill>
                  <a:srgbClr val="00927B"/>
                </a:solidFill>
                <a:effectLst/>
                <a:uLnTx/>
                <a:uFillTx/>
                <a:latin typeface="Franklin Gothic Book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rgbClr val="00927B"/>
              </a:solidFill>
              <a:effectLst/>
              <a:uLnTx/>
              <a:uFillTx/>
              <a:latin typeface="Franklin Gothic Book" pitchFamily="34" charset="0"/>
              <a:ea typeface="+mn-ea"/>
              <a:cs typeface="+mn-cs"/>
            </a:endParaRPr>
          </a:p>
        </p:txBody>
      </p:sp>
      <p:sp>
        <p:nvSpPr>
          <p:cNvPr id="17" name="Содержимое 2"/>
          <p:cNvSpPr>
            <a:spLocks noGrp="1"/>
          </p:cNvSpPr>
          <p:nvPr>
            <p:ph idx="1"/>
          </p:nvPr>
        </p:nvSpPr>
        <p:spPr>
          <a:xfrm>
            <a:off x="380960" y="928670"/>
            <a:ext cx="10382323" cy="5643602"/>
          </a:xfrm>
        </p:spPr>
        <p:txBody>
          <a:bodyPr>
            <a:normAutofit/>
          </a:bodyPr>
          <a:lstStyle>
            <a:lvl1pPr marL="0" indent="0" algn="just">
              <a:buNone/>
              <a:defRPr sz="1200" b="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68078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cxnSp>
        <p:nvCxnSpPr>
          <p:cNvPr id="6" name="AutoShape 3"/>
          <p:cNvCxnSpPr>
            <a:cxnSpLocks noChangeShapeType="1"/>
          </p:cNvCxnSpPr>
          <p:nvPr/>
        </p:nvCxnSpPr>
        <p:spPr bwMode="auto">
          <a:xfrm>
            <a:off x="-43" y="812428"/>
            <a:ext cx="10572781" cy="1588"/>
          </a:xfrm>
          <a:prstGeom prst="straightConnector1">
            <a:avLst/>
          </a:prstGeom>
          <a:noFill/>
          <a:ln w="25400">
            <a:solidFill>
              <a:srgbClr val="008F7D"/>
            </a:solidFill>
            <a:round/>
            <a:headEnd/>
            <a:tailEnd/>
          </a:ln>
        </p:spPr>
      </p:cxnSp>
      <p:sp>
        <p:nvSpPr>
          <p:cNvPr id="8" name="Номер слайда 5"/>
          <p:cNvSpPr txBox="1">
            <a:spLocks/>
          </p:cNvSpPr>
          <p:nvPr/>
        </p:nvSpPr>
        <p:spPr>
          <a:xfrm>
            <a:off x="11563384" y="6492876"/>
            <a:ext cx="6286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rgbClr val="00927B"/>
                </a:solidFill>
                <a:latin typeface="Franklin Gothic Book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76DC2E-23F2-41A3-9143-8B330326C675}" type="slidenum">
              <a:rPr kumimoji="0" lang="ru-RU" sz="1600" b="1" i="0" u="none" strike="noStrike" kern="1200" cap="none" spc="0" normalizeH="0" baseline="0" noProof="0" smtClean="0">
                <a:ln>
                  <a:noFill/>
                </a:ln>
                <a:solidFill>
                  <a:srgbClr val="00927B"/>
                </a:solidFill>
                <a:effectLst/>
                <a:uLnTx/>
                <a:uFillTx/>
                <a:latin typeface="Franklin Gothic Book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rgbClr val="00927B"/>
              </a:solidFill>
              <a:effectLst/>
              <a:uLnTx/>
              <a:uFillTx/>
              <a:latin typeface="Franklin Gothic Book" pitchFamily="34" charset="0"/>
              <a:ea typeface="+mn-ea"/>
              <a:cs typeface="+mn-cs"/>
            </a:endParaRPr>
          </a:p>
        </p:txBody>
      </p:sp>
      <p:cxnSp>
        <p:nvCxnSpPr>
          <p:cNvPr id="11" name="AutoShape 3"/>
          <p:cNvCxnSpPr>
            <a:cxnSpLocks noChangeShapeType="1"/>
          </p:cNvCxnSpPr>
          <p:nvPr userDrawn="1"/>
        </p:nvCxnSpPr>
        <p:spPr bwMode="auto">
          <a:xfrm>
            <a:off x="-43" y="812428"/>
            <a:ext cx="10572781" cy="1588"/>
          </a:xfrm>
          <a:prstGeom prst="straightConnector1">
            <a:avLst/>
          </a:prstGeom>
          <a:noFill/>
          <a:ln w="25400">
            <a:solidFill>
              <a:srgbClr val="008F7D"/>
            </a:solidFill>
            <a:round/>
            <a:headEnd/>
            <a:tailEnd/>
          </a:ln>
        </p:spPr>
      </p:cxnSp>
      <p:sp>
        <p:nvSpPr>
          <p:cNvPr id="13" name="Номер слайда 5"/>
          <p:cNvSpPr txBox="1">
            <a:spLocks/>
          </p:cNvSpPr>
          <p:nvPr userDrawn="1"/>
        </p:nvSpPr>
        <p:spPr>
          <a:xfrm>
            <a:off x="11563384" y="6492876"/>
            <a:ext cx="6286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rgbClr val="00927B"/>
                </a:solidFill>
                <a:latin typeface="Franklin Gothic Book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76DC2E-23F2-41A3-9143-8B330326C675}" type="slidenum">
              <a:rPr kumimoji="0" lang="ru-RU" sz="1600" b="1" i="0" u="none" strike="noStrike" kern="1200" cap="none" spc="0" normalizeH="0" baseline="0" noProof="0" smtClean="0">
                <a:ln>
                  <a:noFill/>
                </a:ln>
                <a:solidFill>
                  <a:srgbClr val="00927B"/>
                </a:solidFill>
                <a:effectLst/>
                <a:uLnTx/>
                <a:uFillTx/>
                <a:latin typeface="Franklin Gothic Book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rgbClr val="00927B"/>
              </a:solidFill>
              <a:effectLst/>
              <a:uLnTx/>
              <a:uFillTx/>
              <a:latin typeface="Franklin Gothic Book" pitchFamily="34" charset="0"/>
              <a:ea typeface="+mn-ea"/>
              <a:cs typeface="+mn-cs"/>
            </a:endParaRPr>
          </a:p>
        </p:txBody>
      </p:sp>
      <p:sp>
        <p:nvSpPr>
          <p:cNvPr id="17" name="Содержимое 2"/>
          <p:cNvSpPr>
            <a:spLocks noGrp="1"/>
          </p:cNvSpPr>
          <p:nvPr>
            <p:ph idx="1"/>
          </p:nvPr>
        </p:nvSpPr>
        <p:spPr>
          <a:xfrm>
            <a:off x="380960" y="928670"/>
            <a:ext cx="10382323" cy="5643602"/>
          </a:xfrm>
        </p:spPr>
        <p:txBody>
          <a:bodyPr>
            <a:normAutofit/>
          </a:bodyPr>
          <a:lstStyle>
            <a:lvl1pPr marL="0" indent="0" algn="just">
              <a:buNone/>
              <a:defRPr sz="1200" b="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4251684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cxnSp>
        <p:nvCxnSpPr>
          <p:cNvPr id="6" name="AutoShape 3"/>
          <p:cNvCxnSpPr>
            <a:cxnSpLocks noChangeShapeType="1"/>
          </p:cNvCxnSpPr>
          <p:nvPr/>
        </p:nvCxnSpPr>
        <p:spPr bwMode="auto">
          <a:xfrm>
            <a:off x="-43" y="812428"/>
            <a:ext cx="10572781" cy="1588"/>
          </a:xfrm>
          <a:prstGeom prst="straightConnector1">
            <a:avLst/>
          </a:prstGeom>
          <a:noFill/>
          <a:ln w="25400">
            <a:solidFill>
              <a:srgbClr val="008F7D"/>
            </a:solidFill>
            <a:round/>
            <a:headEnd/>
            <a:tailEnd/>
          </a:ln>
        </p:spPr>
      </p:cxnSp>
      <p:sp>
        <p:nvSpPr>
          <p:cNvPr id="8" name="Номер слайда 5"/>
          <p:cNvSpPr txBox="1">
            <a:spLocks/>
          </p:cNvSpPr>
          <p:nvPr/>
        </p:nvSpPr>
        <p:spPr>
          <a:xfrm>
            <a:off x="11563384" y="6492876"/>
            <a:ext cx="6286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rgbClr val="00927B"/>
                </a:solidFill>
                <a:latin typeface="Franklin Gothic Book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76DC2E-23F2-41A3-9143-8B330326C675}" type="slidenum">
              <a:rPr kumimoji="0" lang="ru-RU" sz="1600" b="1" i="0" u="none" strike="noStrike" kern="1200" cap="none" spc="0" normalizeH="0" baseline="0" noProof="0" smtClean="0">
                <a:ln>
                  <a:noFill/>
                </a:ln>
                <a:solidFill>
                  <a:srgbClr val="00927B"/>
                </a:solidFill>
                <a:effectLst/>
                <a:uLnTx/>
                <a:uFillTx/>
                <a:latin typeface="Franklin Gothic Book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rgbClr val="00927B"/>
              </a:solidFill>
              <a:effectLst/>
              <a:uLnTx/>
              <a:uFillTx/>
              <a:latin typeface="Franklin Gothic Book" pitchFamily="34" charset="0"/>
              <a:ea typeface="+mn-ea"/>
              <a:cs typeface="+mn-cs"/>
            </a:endParaRPr>
          </a:p>
        </p:txBody>
      </p:sp>
      <p:cxnSp>
        <p:nvCxnSpPr>
          <p:cNvPr id="11" name="AutoShape 3"/>
          <p:cNvCxnSpPr>
            <a:cxnSpLocks noChangeShapeType="1"/>
          </p:cNvCxnSpPr>
          <p:nvPr userDrawn="1"/>
        </p:nvCxnSpPr>
        <p:spPr bwMode="auto">
          <a:xfrm>
            <a:off x="-43" y="812428"/>
            <a:ext cx="10572781" cy="1588"/>
          </a:xfrm>
          <a:prstGeom prst="straightConnector1">
            <a:avLst/>
          </a:prstGeom>
          <a:noFill/>
          <a:ln w="25400">
            <a:solidFill>
              <a:srgbClr val="008F7D"/>
            </a:solidFill>
            <a:round/>
            <a:headEnd/>
            <a:tailEnd/>
          </a:ln>
        </p:spPr>
      </p:cxnSp>
      <p:sp>
        <p:nvSpPr>
          <p:cNvPr id="13" name="Номер слайда 5"/>
          <p:cNvSpPr txBox="1">
            <a:spLocks/>
          </p:cNvSpPr>
          <p:nvPr userDrawn="1"/>
        </p:nvSpPr>
        <p:spPr>
          <a:xfrm>
            <a:off x="11563384" y="6492876"/>
            <a:ext cx="6286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rgbClr val="00927B"/>
                </a:solidFill>
                <a:latin typeface="Franklin Gothic Book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76DC2E-23F2-41A3-9143-8B330326C675}" type="slidenum">
              <a:rPr kumimoji="0" lang="ru-RU" sz="1600" b="1" i="0" u="none" strike="noStrike" kern="1200" cap="none" spc="0" normalizeH="0" baseline="0" noProof="0" smtClean="0">
                <a:ln>
                  <a:noFill/>
                </a:ln>
                <a:solidFill>
                  <a:srgbClr val="00927B"/>
                </a:solidFill>
                <a:effectLst/>
                <a:uLnTx/>
                <a:uFillTx/>
                <a:latin typeface="Franklin Gothic Book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rgbClr val="00927B"/>
              </a:solidFill>
              <a:effectLst/>
              <a:uLnTx/>
              <a:uFillTx/>
              <a:latin typeface="Franklin Gothic Book" pitchFamily="34" charset="0"/>
              <a:ea typeface="+mn-ea"/>
              <a:cs typeface="+mn-cs"/>
            </a:endParaRPr>
          </a:p>
        </p:txBody>
      </p:sp>
      <p:sp>
        <p:nvSpPr>
          <p:cNvPr id="17" name="Содержимое 2"/>
          <p:cNvSpPr>
            <a:spLocks noGrp="1"/>
          </p:cNvSpPr>
          <p:nvPr>
            <p:ph idx="1"/>
          </p:nvPr>
        </p:nvSpPr>
        <p:spPr>
          <a:xfrm>
            <a:off x="380960" y="928670"/>
            <a:ext cx="10382323" cy="5643602"/>
          </a:xfrm>
        </p:spPr>
        <p:txBody>
          <a:bodyPr>
            <a:normAutofit/>
          </a:bodyPr>
          <a:lstStyle>
            <a:lvl1pPr marL="0" indent="0" algn="just">
              <a:buNone/>
              <a:defRPr sz="1200" b="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8562864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cxnSp>
        <p:nvCxnSpPr>
          <p:cNvPr id="6" name="AutoShape 3"/>
          <p:cNvCxnSpPr>
            <a:cxnSpLocks noChangeShapeType="1"/>
          </p:cNvCxnSpPr>
          <p:nvPr/>
        </p:nvCxnSpPr>
        <p:spPr bwMode="auto">
          <a:xfrm>
            <a:off x="-43" y="812428"/>
            <a:ext cx="10572781" cy="1588"/>
          </a:xfrm>
          <a:prstGeom prst="straightConnector1">
            <a:avLst/>
          </a:prstGeom>
          <a:noFill/>
          <a:ln w="25400">
            <a:solidFill>
              <a:srgbClr val="008F7D"/>
            </a:solidFill>
            <a:round/>
            <a:headEnd/>
            <a:tailEnd/>
          </a:ln>
        </p:spPr>
      </p:cxnSp>
      <p:sp>
        <p:nvSpPr>
          <p:cNvPr id="8" name="Номер слайда 5"/>
          <p:cNvSpPr txBox="1">
            <a:spLocks/>
          </p:cNvSpPr>
          <p:nvPr/>
        </p:nvSpPr>
        <p:spPr>
          <a:xfrm>
            <a:off x="11563384" y="6492876"/>
            <a:ext cx="6286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rgbClr val="00927B"/>
                </a:solidFill>
                <a:latin typeface="Franklin Gothic Book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76DC2E-23F2-41A3-9143-8B330326C675}" type="slidenum">
              <a:rPr kumimoji="0" lang="ru-RU" sz="1600" b="1" i="0" u="none" strike="noStrike" kern="1200" cap="none" spc="0" normalizeH="0" baseline="0" noProof="0" smtClean="0">
                <a:ln>
                  <a:noFill/>
                </a:ln>
                <a:solidFill>
                  <a:srgbClr val="00927B"/>
                </a:solidFill>
                <a:effectLst/>
                <a:uLnTx/>
                <a:uFillTx/>
                <a:latin typeface="Franklin Gothic Book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927B"/>
              </a:solidFill>
              <a:effectLst/>
              <a:uLnTx/>
              <a:uFillTx/>
              <a:latin typeface="Franklin Gothic Book" pitchFamily="34" charset="0"/>
              <a:ea typeface="+mn-ea"/>
              <a:cs typeface="+mn-cs"/>
            </a:endParaRPr>
          </a:p>
        </p:txBody>
      </p:sp>
      <p:cxnSp>
        <p:nvCxnSpPr>
          <p:cNvPr id="11" name="AutoShape 3"/>
          <p:cNvCxnSpPr>
            <a:cxnSpLocks noChangeShapeType="1"/>
          </p:cNvCxnSpPr>
          <p:nvPr userDrawn="1"/>
        </p:nvCxnSpPr>
        <p:spPr bwMode="auto">
          <a:xfrm>
            <a:off x="-43" y="812428"/>
            <a:ext cx="10572781" cy="1588"/>
          </a:xfrm>
          <a:prstGeom prst="straightConnector1">
            <a:avLst/>
          </a:prstGeom>
          <a:noFill/>
          <a:ln w="25400">
            <a:solidFill>
              <a:srgbClr val="008F7D"/>
            </a:solidFill>
            <a:round/>
            <a:headEnd/>
            <a:tailEnd/>
          </a:ln>
        </p:spPr>
      </p:cxnSp>
      <p:sp>
        <p:nvSpPr>
          <p:cNvPr id="13" name="Номер слайда 5"/>
          <p:cNvSpPr txBox="1">
            <a:spLocks/>
          </p:cNvSpPr>
          <p:nvPr userDrawn="1"/>
        </p:nvSpPr>
        <p:spPr>
          <a:xfrm>
            <a:off x="11563384" y="6492876"/>
            <a:ext cx="6286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rgbClr val="00927B"/>
                </a:solidFill>
                <a:latin typeface="Franklin Gothic Book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76DC2E-23F2-41A3-9143-8B330326C675}" type="slidenum">
              <a:rPr kumimoji="0" lang="ru-RU" sz="1600" b="1" i="0" u="none" strike="noStrike" kern="1200" cap="none" spc="0" normalizeH="0" baseline="0" noProof="0" smtClean="0">
                <a:ln>
                  <a:noFill/>
                </a:ln>
                <a:solidFill>
                  <a:srgbClr val="00927B"/>
                </a:solidFill>
                <a:effectLst/>
                <a:uLnTx/>
                <a:uFillTx/>
                <a:latin typeface="Franklin Gothic Book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927B"/>
              </a:solidFill>
              <a:effectLst/>
              <a:uLnTx/>
              <a:uFillTx/>
              <a:latin typeface="Franklin Gothic Book" pitchFamily="34" charset="0"/>
              <a:ea typeface="+mn-ea"/>
              <a:cs typeface="+mn-cs"/>
            </a:endParaRPr>
          </a:p>
        </p:txBody>
      </p:sp>
      <p:sp>
        <p:nvSpPr>
          <p:cNvPr id="17" name="Содержимое 2"/>
          <p:cNvSpPr>
            <a:spLocks noGrp="1"/>
          </p:cNvSpPr>
          <p:nvPr>
            <p:ph idx="1"/>
          </p:nvPr>
        </p:nvSpPr>
        <p:spPr>
          <a:xfrm>
            <a:off x="380960" y="928670"/>
            <a:ext cx="10382323" cy="5643602"/>
          </a:xfrm>
        </p:spPr>
        <p:txBody>
          <a:bodyPr>
            <a:normAutofit/>
          </a:bodyPr>
          <a:lstStyle>
            <a:lvl1pPr marL="0" indent="0" algn="just">
              <a:buNone/>
              <a:defRPr sz="1200" b="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5"/>
          <p:cNvSpPr txBox="1">
            <a:spLocks/>
          </p:cNvSpPr>
          <p:nvPr/>
        </p:nvSpPr>
        <p:spPr>
          <a:xfrm>
            <a:off x="11563427" y="6492900"/>
            <a:ext cx="6286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rgbClr val="00927B"/>
                </a:solidFill>
                <a:latin typeface="Franklin Gothic Book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76DC2E-23F2-41A3-9143-8B330326C675}" type="slidenum">
              <a:rPr kumimoji="0" lang="ru-RU" sz="1600" b="1" i="0" u="none" strike="noStrike" kern="1200" cap="none" spc="0" normalizeH="0" baseline="0" noProof="0" smtClean="0">
                <a:ln>
                  <a:noFill/>
                </a:ln>
                <a:solidFill>
                  <a:srgbClr val="00927B"/>
                </a:solidFill>
                <a:effectLst/>
                <a:uLnTx/>
                <a:uFillTx/>
                <a:latin typeface="Franklin Gothic Book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927B"/>
              </a:solidFill>
              <a:effectLst/>
              <a:uLnTx/>
              <a:uFillTx/>
              <a:latin typeface="Franklin Gothic Book" pitchFamily="34" charset="0"/>
              <a:ea typeface="+mn-ea"/>
              <a:cs typeface="+mn-cs"/>
            </a:endParaRPr>
          </a:p>
        </p:txBody>
      </p:sp>
      <p:cxnSp>
        <p:nvCxnSpPr>
          <p:cNvPr id="10" name="AutoShape 3"/>
          <p:cNvCxnSpPr>
            <a:cxnSpLocks noChangeShapeType="1"/>
          </p:cNvCxnSpPr>
          <p:nvPr/>
        </p:nvCxnSpPr>
        <p:spPr bwMode="auto">
          <a:xfrm>
            <a:off x="-43" y="812428"/>
            <a:ext cx="10572781" cy="1588"/>
          </a:xfrm>
          <a:prstGeom prst="straightConnector1">
            <a:avLst/>
          </a:prstGeom>
          <a:noFill/>
          <a:ln w="25400">
            <a:solidFill>
              <a:srgbClr val="008F7D"/>
            </a:solidFill>
            <a:round/>
            <a:headEnd/>
            <a:tailEnd/>
          </a:ln>
        </p:spPr>
      </p:cxnSp>
      <p:sp>
        <p:nvSpPr>
          <p:cNvPr id="1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80960" y="2071678"/>
            <a:ext cx="10382323" cy="2071702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dirty="0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0" indent="0">
              <a:buNone/>
              <a:tabLst/>
              <a:defRPr sz="1200" b="0"/>
            </a:lvl1pPr>
            <a:lvl2pPr>
              <a:defRPr sz="1200" b="0"/>
            </a:lvl2pPr>
            <a:lvl3pPr>
              <a:defRPr sz="1200" b="0"/>
            </a:lvl3pPr>
            <a:lvl4pPr>
              <a:defRPr sz="1200" b="0"/>
            </a:lvl4pPr>
            <a:lvl5pPr>
              <a:defRPr sz="1200" b="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cxnSp>
        <p:nvCxnSpPr>
          <p:cNvPr id="8" name="AutoShape 3"/>
          <p:cNvCxnSpPr>
            <a:cxnSpLocks noChangeShapeType="1"/>
          </p:cNvCxnSpPr>
          <p:nvPr/>
        </p:nvCxnSpPr>
        <p:spPr bwMode="auto">
          <a:xfrm>
            <a:off x="-43" y="812428"/>
            <a:ext cx="10572781" cy="1588"/>
          </a:xfrm>
          <a:prstGeom prst="straightConnector1">
            <a:avLst/>
          </a:prstGeom>
          <a:noFill/>
          <a:ln w="25400">
            <a:solidFill>
              <a:srgbClr val="008F7D"/>
            </a:solidFill>
            <a:round/>
            <a:headEnd/>
            <a:tailEnd/>
          </a:ln>
        </p:spPr>
      </p:cxnSp>
      <p:sp>
        <p:nvSpPr>
          <p:cNvPr id="12" name="Номер слайда 5"/>
          <p:cNvSpPr txBox="1">
            <a:spLocks/>
          </p:cNvSpPr>
          <p:nvPr/>
        </p:nvSpPr>
        <p:spPr>
          <a:xfrm>
            <a:off x="11563384" y="6492876"/>
            <a:ext cx="6286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rgbClr val="00927B"/>
                </a:solidFill>
                <a:latin typeface="Franklin Gothic Book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76DC2E-23F2-41A3-9143-8B330326C675}" type="slidenum">
              <a:rPr kumimoji="0" lang="ru-RU" sz="1600" b="1" i="0" u="none" strike="noStrike" kern="1200" cap="none" spc="0" normalizeH="0" baseline="0" noProof="0" smtClean="0">
                <a:ln>
                  <a:noFill/>
                </a:ln>
                <a:solidFill>
                  <a:srgbClr val="00927B"/>
                </a:solidFill>
                <a:effectLst/>
                <a:uLnTx/>
                <a:uFillTx/>
                <a:latin typeface="Franklin Gothic Book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927B"/>
              </a:solidFill>
              <a:effectLst/>
              <a:uLnTx/>
              <a:uFillTx/>
              <a:latin typeface="Franklin Gothic Book" pitchFamily="34" charset="0"/>
              <a:ea typeface="+mn-ea"/>
              <a:cs typeface="+mn-cs"/>
            </a:endParaRPr>
          </a:p>
        </p:txBody>
      </p:sp>
      <p:cxnSp>
        <p:nvCxnSpPr>
          <p:cNvPr id="13" name="AutoShape 3"/>
          <p:cNvCxnSpPr>
            <a:cxnSpLocks noChangeShapeType="1"/>
          </p:cNvCxnSpPr>
          <p:nvPr userDrawn="1"/>
        </p:nvCxnSpPr>
        <p:spPr bwMode="auto">
          <a:xfrm>
            <a:off x="-43" y="812428"/>
            <a:ext cx="10572781" cy="1588"/>
          </a:xfrm>
          <a:prstGeom prst="straightConnector1">
            <a:avLst/>
          </a:prstGeom>
          <a:noFill/>
          <a:ln w="25400">
            <a:solidFill>
              <a:srgbClr val="008F7D"/>
            </a:solidFill>
            <a:round/>
            <a:headEnd/>
            <a:tailEnd/>
          </a:ln>
        </p:spPr>
      </p:cxnSp>
      <p:sp>
        <p:nvSpPr>
          <p:cNvPr id="17" name="Номер слайда 5"/>
          <p:cNvSpPr txBox="1">
            <a:spLocks/>
          </p:cNvSpPr>
          <p:nvPr userDrawn="1"/>
        </p:nvSpPr>
        <p:spPr>
          <a:xfrm>
            <a:off x="11563384" y="6492876"/>
            <a:ext cx="6286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rgbClr val="00927B"/>
                </a:solidFill>
                <a:latin typeface="Franklin Gothic Book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76DC2E-23F2-41A3-9143-8B330326C675}" type="slidenum">
              <a:rPr kumimoji="0" lang="ru-RU" sz="1600" b="1" i="0" u="none" strike="noStrike" kern="1200" cap="none" spc="0" normalizeH="0" baseline="0" noProof="0" smtClean="0">
                <a:ln>
                  <a:noFill/>
                </a:ln>
                <a:solidFill>
                  <a:srgbClr val="00927B"/>
                </a:solidFill>
                <a:effectLst/>
                <a:uLnTx/>
                <a:uFillTx/>
                <a:latin typeface="Franklin Gothic Book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927B"/>
              </a:solidFill>
              <a:effectLst/>
              <a:uLnTx/>
              <a:uFillTx/>
              <a:latin typeface="Franklin Gothic Book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80960" y="1412776"/>
            <a:ext cx="5384800" cy="4525963"/>
          </a:xfrm>
        </p:spPr>
        <p:txBody>
          <a:bodyPr/>
          <a:lstStyle>
            <a:lvl1pPr marL="0" indent="0">
              <a:buNone/>
              <a:defRPr sz="1200" b="0"/>
            </a:lvl1pPr>
            <a:lvl2pPr>
              <a:defRPr sz="1200" b="0"/>
            </a:lvl2pPr>
            <a:lvl3pPr>
              <a:defRPr sz="1200" b="0"/>
            </a:lvl3pPr>
            <a:lvl4pPr>
              <a:defRPr sz="1200" b="0"/>
            </a:lvl4pPr>
            <a:lvl5pPr>
              <a:defRPr sz="1200" b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774469" y="1412775"/>
            <a:ext cx="5384800" cy="4525963"/>
          </a:xfrm>
        </p:spPr>
        <p:txBody>
          <a:bodyPr>
            <a:normAutofit/>
          </a:bodyPr>
          <a:lstStyle>
            <a:lvl1pPr marL="0" indent="0">
              <a:buNone/>
              <a:defRPr sz="1200" b="0"/>
            </a:lvl1pPr>
            <a:lvl2pPr>
              <a:defRPr sz="1200" b="0"/>
            </a:lvl2pPr>
            <a:lvl3pPr>
              <a:defRPr sz="1200" b="0"/>
            </a:lvl3pPr>
            <a:lvl4pPr>
              <a:defRPr sz="1200" b="0"/>
            </a:lvl4pPr>
            <a:lvl5pPr>
              <a:defRPr sz="1200" b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8" name="Номер слайда 5"/>
          <p:cNvSpPr txBox="1">
            <a:spLocks/>
          </p:cNvSpPr>
          <p:nvPr/>
        </p:nvSpPr>
        <p:spPr>
          <a:xfrm>
            <a:off x="11563384" y="6492876"/>
            <a:ext cx="6286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rgbClr val="00927B"/>
                </a:solidFill>
                <a:latin typeface="Franklin Gothic Book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76DC2E-23F2-41A3-9143-8B330326C675}" type="slidenum">
              <a:rPr kumimoji="0" lang="ru-RU" sz="1600" b="1" i="0" u="none" strike="noStrike" kern="1200" cap="none" spc="0" normalizeH="0" baseline="0" noProof="0" smtClean="0">
                <a:ln>
                  <a:noFill/>
                </a:ln>
                <a:solidFill>
                  <a:srgbClr val="00927B"/>
                </a:solidFill>
                <a:effectLst/>
                <a:uLnTx/>
                <a:uFillTx/>
                <a:latin typeface="Franklin Gothic Book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927B"/>
              </a:solidFill>
              <a:effectLst/>
              <a:uLnTx/>
              <a:uFillTx/>
              <a:latin typeface="Franklin Gothic Book" pitchFamily="34" charset="0"/>
              <a:ea typeface="+mn-ea"/>
              <a:cs typeface="+mn-cs"/>
            </a:endParaRPr>
          </a:p>
        </p:txBody>
      </p:sp>
      <p:cxnSp>
        <p:nvCxnSpPr>
          <p:cNvPr id="11" name="AutoShape 3"/>
          <p:cNvCxnSpPr>
            <a:cxnSpLocks noChangeShapeType="1"/>
          </p:cNvCxnSpPr>
          <p:nvPr/>
        </p:nvCxnSpPr>
        <p:spPr bwMode="auto">
          <a:xfrm>
            <a:off x="-43" y="812428"/>
            <a:ext cx="10572781" cy="1588"/>
          </a:xfrm>
          <a:prstGeom prst="straightConnector1">
            <a:avLst/>
          </a:prstGeom>
          <a:noFill/>
          <a:ln w="25400">
            <a:solidFill>
              <a:srgbClr val="008F7D"/>
            </a:solidFill>
            <a:round/>
            <a:headEnd/>
            <a:tailEnd/>
          </a:ln>
        </p:spPr>
      </p:cxnSp>
      <p:sp>
        <p:nvSpPr>
          <p:cNvPr id="13" name="Номер слайда 5"/>
          <p:cNvSpPr txBox="1">
            <a:spLocks/>
          </p:cNvSpPr>
          <p:nvPr userDrawn="1"/>
        </p:nvSpPr>
        <p:spPr>
          <a:xfrm>
            <a:off x="11563384" y="6492876"/>
            <a:ext cx="6286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rgbClr val="00927B"/>
                </a:solidFill>
                <a:latin typeface="Franklin Gothic Book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76DC2E-23F2-41A3-9143-8B330326C675}" type="slidenum">
              <a:rPr kumimoji="0" lang="ru-RU" sz="1600" b="1" i="0" u="none" strike="noStrike" kern="1200" cap="none" spc="0" normalizeH="0" baseline="0" noProof="0" smtClean="0">
                <a:ln>
                  <a:noFill/>
                </a:ln>
                <a:solidFill>
                  <a:srgbClr val="00927B"/>
                </a:solidFill>
                <a:effectLst/>
                <a:uLnTx/>
                <a:uFillTx/>
                <a:latin typeface="Franklin Gothic Book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927B"/>
              </a:solidFill>
              <a:effectLst/>
              <a:uLnTx/>
              <a:uFillTx/>
              <a:latin typeface="Franklin Gothic Book" pitchFamily="34" charset="0"/>
              <a:ea typeface="+mn-ea"/>
              <a:cs typeface="+mn-cs"/>
            </a:endParaRPr>
          </a:p>
        </p:txBody>
      </p:sp>
      <p:cxnSp>
        <p:nvCxnSpPr>
          <p:cNvPr id="16" name="AutoShape 3"/>
          <p:cNvCxnSpPr>
            <a:cxnSpLocks noChangeShapeType="1"/>
          </p:cNvCxnSpPr>
          <p:nvPr userDrawn="1"/>
        </p:nvCxnSpPr>
        <p:spPr bwMode="auto">
          <a:xfrm>
            <a:off x="-43" y="812428"/>
            <a:ext cx="10572781" cy="1588"/>
          </a:xfrm>
          <a:prstGeom prst="straightConnector1">
            <a:avLst/>
          </a:prstGeom>
          <a:noFill/>
          <a:ln w="25400">
            <a:solidFill>
              <a:srgbClr val="008F7D"/>
            </a:solidFill>
            <a:round/>
            <a:headEnd/>
            <a:tailEnd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AutoShape 3"/>
          <p:cNvCxnSpPr>
            <a:cxnSpLocks noChangeShapeType="1"/>
          </p:cNvCxnSpPr>
          <p:nvPr/>
        </p:nvCxnSpPr>
        <p:spPr bwMode="auto">
          <a:xfrm>
            <a:off x="-43" y="812428"/>
            <a:ext cx="10572781" cy="1588"/>
          </a:xfrm>
          <a:prstGeom prst="straightConnector1">
            <a:avLst/>
          </a:prstGeom>
          <a:noFill/>
          <a:ln w="25400">
            <a:solidFill>
              <a:srgbClr val="008F7D"/>
            </a:solidFill>
            <a:round/>
            <a:headEnd/>
            <a:tailEnd/>
          </a:ln>
        </p:spPr>
      </p:cxnSp>
      <p:sp>
        <p:nvSpPr>
          <p:cNvPr id="7" name="Номер слайда 5"/>
          <p:cNvSpPr txBox="1">
            <a:spLocks/>
          </p:cNvSpPr>
          <p:nvPr/>
        </p:nvSpPr>
        <p:spPr>
          <a:xfrm>
            <a:off x="11563384" y="6492876"/>
            <a:ext cx="6286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rgbClr val="00927B"/>
                </a:solidFill>
                <a:latin typeface="Franklin Gothic Book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76DC2E-23F2-41A3-9143-8B330326C675}" type="slidenum">
              <a:rPr kumimoji="0" lang="ru-RU" sz="1600" b="1" i="0" u="none" strike="noStrike" kern="1200" cap="none" spc="0" normalizeH="0" baseline="0" noProof="0" smtClean="0">
                <a:ln>
                  <a:noFill/>
                </a:ln>
                <a:solidFill>
                  <a:srgbClr val="00927B"/>
                </a:solidFill>
                <a:effectLst/>
                <a:uLnTx/>
                <a:uFillTx/>
                <a:latin typeface="Franklin Gothic Book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927B"/>
              </a:solidFill>
              <a:effectLst/>
              <a:uLnTx/>
              <a:uFillTx/>
              <a:latin typeface="Franklin Gothic Book" pitchFamily="34" charset="0"/>
              <a:ea typeface="+mn-ea"/>
              <a:cs typeface="+mn-cs"/>
            </a:endParaRPr>
          </a:p>
        </p:txBody>
      </p:sp>
      <p:cxnSp>
        <p:nvCxnSpPr>
          <p:cNvPr id="10" name="AutoShape 3"/>
          <p:cNvCxnSpPr>
            <a:cxnSpLocks noChangeShapeType="1"/>
          </p:cNvCxnSpPr>
          <p:nvPr userDrawn="1"/>
        </p:nvCxnSpPr>
        <p:spPr bwMode="auto">
          <a:xfrm>
            <a:off x="-43" y="812428"/>
            <a:ext cx="10572781" cy="1588"/>
          </a:xfrm>
          <a:prstGeom prst="straightConnector1">
            <a:avLst/>
          </a:prstGeom>
          <a:noFill/>
          <a:ln w="25400">
            <a:solidFill>
              <a:srgbClr val="008F7D"/>
            </a:solidFill>
            <a:round/>
            <a:headEnd/>
            <a:tailEnd/>
          </a:ln>
        </p:spPr>
      </p:cxnSp>
      <p:sp>
        <p:nvSpPr>
          <p:cNvPr id="12" name="Номер слайда 5"/>
          <p:cNvSpPr txBox="1">
            <a:spLocks/>
          </p:cNvSpPr>
          <p:nvPr userDrawn="1"/>
        </p:nvSpPr>
        <p:spPr>
          <a:xfrm>
            <a:off x="11563384" y="6492876"/>
            <a:ext cx="6286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rgbClr val="00927B"/>
                </a:solidFill>
                <a:latin typeface="Franklin Gothic Book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76DC2E-23F2-41A3-9143-8B330326C675}" type="slidenum">
              <a:rPr kumimoji="0" lang="ru-RU" sz="1600" b="1" i="0" u="none" strike="noStrike" kern="1200" cap="none" spc="0" normalizeH="0" baseline="0" noProof="0" smtClean="0">
                <a:ln>
                  <a:noFill/>
                </a:ln>
                <a:solidFill>
                  <a:srgbClr val="00927B"/>
                </a:solidFill>
                <a:effectLst/>
                <a:uLnTx/>
                <a:uFillTx/>
                <a:latin typeface="Franklin Gothic Book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927B"/>
              </a:solidFill>
              <a:effectLst/>
              <a:uLnTx/>
              <a:uFillTx/>
              <a:latin typeface="Franklin Gothic Book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1384" y="240844"/>
            <a:ext cx="9577064" cy="509578"/>
          </a:xfrm>
        </p:spPr>
        <p:txBody>
          <a:bodyPr anchor="b">
            <a:normAutofit/>
          </a:bodyPr>
          <a:lstStyle>
            <a:lvl1pPr algn="l">
              <a:defRPr sz="1400" b="1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51384" y="928670"/>
            <a:ext cx="9577064" cy="414340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1384" y="5705666"/>
            <a:ext cx="9577064" cy="804862"/>
          </a:xfrm>
        </p:spPr>
        <p:txBody>
          <a:bodyPr>
            <a:normAutofit/>
          </a:bodyPr>
          <a:lstStyle>
            <a:lvl1pPr marL="0" indent="0">
              <a:buNone/>
              <a:defRPr sz="12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Номер слайда 5"/>
          <p:cNvSpPr txBox="1">
            <a:spLocks/>
          </p:cNvSpPr>
          <p:nvPr/>
        </p:nvSpPr>
        <p:spPr>
          <a:xfrm>
            <a:off x="11563384" y="6492876"/>
            <a:ext cx="6286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rgbClr val="00927B"/>
                </a:solidFill>
                <a:latin typeface="Franklin Gothic Book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76DC2E-23F2-41A3-9143-8B330326C675}" type="slidenum">
              <a:rPr kumimoji="0" lang="ru-RU" sz="1600" b="1" i="0" u="none" strike="noStrike" kern="1200" cap="none" spc="0" normalizeH="0" baseline="0" noProof="0" smtClean="0">
                <a:ln>
                  <a:noFill/>
                </a:ln>
                <a:solidFill>
                  <a:srgbClr val="00927B"/>
                </a:solidFill>
                <a:effectLst/>
                <a:uLnTx/>
                <a:uFillTx/>
                <a:latin typeface="Franklin Gothic Book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927B"/>
              </a:solidFill>
              <a:effectLst/>
              <a:uLnTx/>
              <a:uFillTx/>
              <a:latin typeface="Franklin Gothic Book" pitchFamily="34" charset="0"/>
              <a:ea typeface="+mn-ea"/>
              <a:cs typeface="+mn-cs"/>
            </a:endParaRPr>
          </a:p>
        </p:txBody>
      </p:sp>
      <p:cxnSp>
        <p:nvCxnSpPr>
          <p:cNvPr id="11" name="AutoShape 3"/>
          <p:cNvCxnSpPr>
            <a:cxnSpLocks noChangeShapeType="1"/>
          </p:cNvCxnSpPr>
          <p:nvPr/>
        </p:nvCxnSpPr>
        <p:spPr bwMode="auto">
          <a:xfrm>
            <a:off x="-43" y="812428"/>
            <a:ext cx="10572781" cy="1588"/>
          </a:xfrm>
          <a:prstGeom prst="straightConnector1">
            <a:avLst/>
          </a:prstGeom>
          <a:noFill/>
          <a:ln w="25400">
            <a:solidFill>
              <a:srgbClr val="008F7D"/>
            </a:solidFill>
            <a:round/>
            <a:headEnd/>
            <a:tailEnd/>
          </a:ln>
        </p:spPr>
      </p:cxnSp>
      <p:sp>
        <p:nvSpPr>
          <p:cNvPr id="13" name="Номер слайда 5"/>
          <p:cNvSpPr txBox="1">
            <a:spLocks/>
          </p:cNvSpPr>
          <p:nvPr userDrawn="1"/>
        </p:nvSpPr>
        <p:spPr>
          <a:xfrm>
            <a:off x="11563384" y="6492876"/>
            <a:ext cx="6286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rgbClr val="00927B"/>
                </a:solidFill>
                <a:latin typeface="Franklin Gothic Book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76DC2E-23F2-41A3-9143-8B330326C675}" type="slidenum">
              <a:rPr kumimoji="0" lang="ru-RU" sz="1600" b="1" i="0" u="none" strike="noStrike" kern="1200" cap="none" spc="0" normalizeH="0" baseline="0" noProof="0" smtClean="0">
                <a:ln>
                  <a:noFill/>
                </a:ln>
                <a:solidFill>
                  <a:srgbClr val="00927B"/>
                </a:solidFill>
                <a:effectLst/>
                <a:uLnTx/>
                <a:uFillTx/>
                <a:latin typeface="Franklin Gothic Book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927B"/>
              </a:solidFill>
              <a:effectLst/>
              <a:uLnTx/>
              <a:uFillTx/>
              <a:latin typeface="Franklin Gothic Book" pitchFamily="34" charset="0"/>
              <a:ea typeface="+mn-ea"/>
              <a:cs typeface="+mn-cs"/>
            </a:endParaRPr>
          </a:p>
        </p:txBody>
      </p:sp>
      <p:cxnSp>
        <p:nvCxnSpPr>
          <p:cNvPr id="16" name="AutoShape 3"/>
          <p:cNvCxnSpPr>
            <a:cxnSpLocks noChangeShapeType="1"/>
          </p:cNvCxnSpPr>
          <p:nvPr userDrawn="1"/>
        </p:nvCxnSpPr>
        <p:spPr bwMode="auto">
          <a:xfrm>
            <a:off x="-43" y="812428"/>
            <a:ext cx="10572781" cy="1588"/>
          </a:xfrm>
          <a:prstGeom prst="straightConnector1">
            <a:avLst/>
          </a:prstGeom>
          <a:noFill/>
          <a:ln w="25400">
            <a:solidFill>
              <a:srgbClr val="008F7D"/>
            </a:solidFill>
            <a:round/>
            <a:headEnd/>
            <a:tailEnd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9375" y="219494"/>
            <a:ext cx="9553061" cy="509578"/>
          </a:xfrm>
        </p:spPr>
        <p:txBody>
          <a:bodyPr anchor="b">
            <a:normAutofit/>
          </a:bodyPr>
          <a:lstStyle>
            <a:lvl1pPr algn="l">
              <a:defRPr sz="1400"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9376" y="5450746"/>
            <a:ext cx="9553061" cy="804862"/>
          </a:xfrm>
        </p:spPr>
        <p:txBody>
          <a:bodyPr>
            <a:normAutofit/>
          </a:bodyPr>
          <a:lstStyle>
            <a:lvl1pPr marL="0" indent="0">
              <a:buNone/>
              <a:defRPr sz="12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Номер слайда 5"/>
          <p:cNvSpPr txBox="1">
            <a:spLocks/>
          </p:cNvSpPr>
          <p:nvPr/>
        </p:nvSpPr>
        <p:spPr>
          <a:xfrm>
            <a:off x="11563384" y="6492876"/>
            <a:ext cx="6286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rgbClr val="00927B"/>
                </a:solidFill>
                <a:latin typeface="Franklin Gothic Book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76DC2E-23F2-41A3-9143-8B330326C675}" type="slidenum">
              <a:rPr kumimoji="0" lang="ru-RU" sz="1600" b="1" i="0" u="none" strike="noStrike" kern="1200" cap="none" spc="0" normalizeH="0" baseline="0" noProof="0" smtClean="0">
                <a:ln>
                  <a:noFill/>
                </a:ln>
                <a:solidFill>
                  <a:srgbClr val="00927B"/>
                </a:solidFill>
                <a:effectLst/>
                <a:uLnTx/>
                <a:uFillTx/>
                <a:latin typeface="Franklin Gothic Book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927B"/>
              </a:solidFill>
              <a:effectLst/>
              <a:uLnTx/>
              <a:uFillTx/>
              <a:latin typeface="Franklin Gothic Book" pitchFamily="34" charset="0"/>
              <a:ea typeface="+mn-ea"/>
              <a:cs typeface="+mn-cs"/>
            </a:endParaRPr>
          </a:p>
        </p:txBody>
      </p:sp>
      <p:cxnSp>
        <p:nvCxnSpPr>
          <p:cNvPr id="11" name="AutoShape 3"/>
          <p:cNvCxnSpPr>
            <a:cxnSpLocks noChangeShapeType="1"/>
          </p:cNvCxnSpPr>
          <p:nvPr/>
        </p:nvCxnSpPr>
        <p:spPr bwMode="auto">
          <a:xfrm>
            <a:off x="-43" y="812428"/>
            <a:ext cx="10572781" cy="1588"/>
          </a:xfrm>
          <a:prstGeom prst="straightConnector1">
            <a:avLst/>
          </a:prstGeom>
          <a:noFill/>
          <a:ln w="25400">
            <a:solidFill>
              <a:srgbClr val="008F7D"/>
            </a:solidFill>
            <a:round/>
            <a:headEnd/>
            <a:tailEnd/>
          </a:ln>
        </p:spPr>
      </p:cxnSp>
      <p:sp>
        <p:nvSpPr>
          <p:cNvPr id="13" name="Номер слайда 5"/>
          <p:cNvSpPr txBox="1">
            <a:spLocks/>
          </p:cNvSpPr>
          <p:nvPr userDrawn="1"/>
        </p:nvSpPr>
        <p:spPr>
          <a:xfrm>
            <a:off x="11563384" y="6492876"/>
            <a:ext cx="6286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rgbClr val="00927B"/>
                </a:solidFill>
                <a:latin typeface="Franklin Gothic Book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76DC2E-23F2-41A3-9143-8B330326C675}" type="slidenum">
              <a:rPr kumimoji="0" lang="ru-RU" sz="1600" b="1" i="0" u="none" strike="noStrike" kern="1200" cap="none" spc="0" normalizeH="0" baseline="0" noProof="0" smtClean="0">
                <a:ln>
                  <a:noFill/>
                </a:ln>
                <a:solidFill>
                  <a:srgbClr val="00927B"/>
                </a:solidFill>
                <a:effectLst/>
                <a:uLnTx/>
                <a:uFillTx/>
                <a:latin typeface="Franklin Gothic Book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927B"/>
              </a:solidFill>
              <a:effectLst/>
              <a:uLnTx/>
              <a:uFillTx/>
              <a:latin typeface="Franklin Gothic Book" pitchFamily="34" charset="0"/>
              <a:ea typeface="+mn-ea"/>
              <a:cs typeface="+mn-cs"/>
            </a:endParaRPr>
          </a:p>
        </p:txBody>
      </p:sp>
      <p:cxnSp>
        <p:nvCxnSpPr>
          <p:cNvPr id="16" name="AutoShape 3"/>
          <p:cNvCxnSpPr>
            <a:cxnSpLocks noChangeShapeType="1"/>
          </p:cNvCxnSpPr>
          <p:nvPr userDrawn="1"/>
        </p:nvCxnSpPr>
        <p:spPr bwMode="auto">
          <a:xfrm>
            <a:off x="-43" y="812428"/>
            <a:ext cx="10572781" cy="1588"/>
          </a:xfrm>
          <a:prstGeom prst="straightConnector1">
            <a:avLst/>
          </a:prstGeom>
          <a:noFill/>
          <a:ln w="25400">
            <a:solidFill>
              <a:srgbClr val="008F7D"/>
            </a:solidFill>
            <a:round/>
            <a:headEnd/>
            <a:tailEnd/>
          </a:ln>
        </p:spPr>
      </p:cxnSp>
      <p:sp>
        <p:nvSpPr>
          <p:cNvPr id="21" name="Диаграмма 20"/>
          <p:cNvSpPr>
            <a:spLocks noGrp="1"/>
          </p:cNvSpPr>
          <p:nvPr>
            <p:ph type="chart" sz="quarter" idx="10"/>
          </p:nvPr>
        </p:nvSpPr>
        <p:spPr>
          <a:xfrm>
            <a:off x="479376" y="980729"/>
            <a:ext cx="9553061" cy="3888432"/>
          </a:xfrm>
        </p:spPr>
        <p:txBody>
          <a:bodyPr/>
          <a:lstStyle/>
          <a:p>
            <a:r>
              <a:rPr lang="ru-RU"/>
              <a:t>Вставка диаграммы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7368" y="273384"/>
            <a:ext cx="7315200" cy="509578"/>
          </a:xfrm>
        </p:spPr>
        <p:txBody>
          <a:bodyPr anchor="b">
            <a:normAutofit/>
          </a:bodyPr>
          <a:lstStyle>
            <a:lvl1pPr algn="l">
              <a:defRPr sz="1400" b="1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07368" y="1268760"/>
            <a:ext cx="9529059" cy="804862"/>
          </a:xfrm>
        </p:spPr>
        <p:txBody>
          <a:bodyPr>
            <a:normAutofit/>
          </a:bodyPr>
          <a:lstStyle>
            <a:lvl1pPr marL="0" indent="0">
              <a:buNone/>
              <a:defRPr sz="12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Номер слайда 5"/>
          <p:cNvSpPr txBox="1">
            <a:spLocks/>
          </p:cNvSpPr>
          <p:nvPr/>
        </p:nvSpPr>
        <p:spPr>
          <a:xfrm>
            <a:off x="11563384" y="6492876"/>
            <a:ext cx="6286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rgbClr val="00927B"/>
                </a:solidFill>
                <a:latin typeface="Franklin Gothic Book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76DC2E-23F2-41A3-9143-8B330326C675}" type="slidenum">
              <a:rPr kumimoji="0" lang="ru-RU" sz="1600" b="1" i="0" u="none" strike="noStrike" kern="1200" cap="none" spc="0" normalizeH="0" baseline="0" noProof="0" smtClean="0">
                <a:ln>
                  <a:noFill/>
                </a:ln>
                <a:solidFill>
                  <a:srgbClr val="00927B"/>
                </a:solidFill>
                <a:effectLst/>
                <a:uLnTx/>
                <a:uFillTx/>
                <a:latin typeface="Franklin Gothic Book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927B"/>
              </a:solidFill>
              <a:effectLst/>
              <a:uLnTx/>
              <a:uFillTx/>
              <a:latin typeface="Franklin Gothic Book" pitchFamily="34" charset="0"/>
              <a:ea typeface="+mn-ea"/>
              <a:cs typeface="+mn-cs"/>
            </a:endParaRPr>
          </a:p>
        </p:txBody>
      </p:sp>
      <p:cxnSp>
        <p:nvCxnSpPr>
          <p:cNvPr id="11" name="AutoShape 3"/>
          <p:cNvCxnSpPr>
            <a:cxnSpLocks noChangeShapeType="1"/>
          </p:cNvCxnSpPr>
          <p:nvPr/>
        </p:nvCxnSpPr>
        <p:spPr bwMode="auto">
          <a:xfrm>
            <a:off x="-43" y="812428"/>
            <a:ext cx="10572781" cy="1588"/>
          </a:xfrm>
          <a:prstGeom prst="straightConnector1">
            <a:avLst/>
          </a:prstGeom>
          <a:noFill/>
          <a:ln w="25400">
            <a:solidFill>
              <a:srgbClr val="008F7D"/>
            </a:solidFill>
            <a:round/>
            <a:headEnd/>
            <a:tailEnd/>
          </a:ln>
        </p:spPr>
      </p:cxnSp>
      <p:sp>
        <p:nvSpPr>
          <p:cNvPr id="13" name="Номер слайда 5"/>
          <p:cNvSpPr txBox="1">
            <a:spLocks/>
          </p:cNvSpPr>
          <p:nvPr userDrawn="1"/>
        </p:nvSpPr>
        <p:spPr>
          <a:xfrm>
            <a:off x="11563384" y="6492876"/>
            <a:ext cx="6286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rgbClr val="00927B"/>
                </a:solidFill>
                <a:latin typeface="Franklin Gothic Book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76DC2E-23F2-41A3-9143-8B330326C675}" type="slidenum">
              <a:rPr kumimoji="0" lang="ru-RU" sz="1600" b="1" i="0" u="none" strike="noStrike" kern="1200" cap="none" spc="0" normalizeH="0" baseline="0" noProof="0" smtClean="0">
                <a:ln>
                  <a:noFill/>
                </a:ln>
                <a:solidFill>
                  <a:srgbClr val="00927B"/>
                </a:solidFill>
                <a:effectLst/>
                <a:uLnTx/>
                <a:uFillTx/>
                <a:latin typeface="Franklin Gothic Book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927B"/>
              </a:solidFill>
              <a:effectLst/>
              <a:uLnTx/>
              <a:uFillTx/>
              <a:latin typeface="Franklin Gothic Book" pitchFamily="34" charset="0"/>
              <a:ea typeface="+mn-ea"/>
              <a:cs typeface="+mn-cs"/>
            </a:endParaRPr>
          </a:p>
        </p:txBody>
      </p:sp>
      <p:cxnSp>
        <p:nvCxnSpPr>
          <p:cNvPr id="16" name="AutoShape 3"/>
          <p:cNvCxnSpPr>
            <a:cxnSpLocks noChangeShapeType="1"/>
          </p:cNvCxnSpPr>
          <p:nvPr userDrawn="1"/>
        </p:nvCxnSpPr>
        <p:spPr bwMode="auto">
          <a:xfrm>
            <a:off x="-43" y="812428"/>
            <a:ext cx="10572781" cy="1588"/>
          </a:xfrm>
          <a:prstGeom prst="straightConnector1">
            <a:avLst/>
          </a:prstGeom>
          <a:noFill/>
          <a:ln w="25400">
            <a:solidFill>
              <a:srgbClr val="008F7D"/>
            </a:solidFill>
            <a:round/>
            <a:headEnd/>
            <a:tailEnd/>
          </a:ln>
        </p:spPr>
      </p:cxnSp>
      <p:sp>
        <p:nvSpPr>
          <p:cNvPr id="21" name="Диаграмма 20"/>
          <p:cNvSpPr>
            <a:spLocks noGrp="1"/>
          </p:cNvSpPr>
          <p:nvPr>
            <p:ph type="chart" sz="quarter" idx="10"/>
          </p:nvPr>
        </p:nvSpPr>
        <p:spPr>
          <a:xfrm>
            <a:off x="407368" y="2428869"/>
            <a:ext cx="9529059" cy="3592420"/>
          </a:xfrm>
        </p:spPr>
        <p:txBody>
          <a:bodyPr/>
          <a:lstStyle/>
          <a:p>
            <a:r>
              <a:rPr lang="ru-RU"/>
              <a:t>Вставка диаграммы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0960" y="357166"/>
            <a:ext cx="10382323" cy="3682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0960" y="1071546"/>
            <a:ext cx="10382323" cy="55007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cxnSp>
        <p:nvCxnSpPr>
          <p:cNvPr id="5" name="AutoShape 3"/>
          <p:cNvCxnSpPr>
            <a:cxnSpLocks noChangeShapeType="1"/>
          </p:cNvCxnSpPr>
          <p:nvPr userDrawn="1"/>
        </p:nvCxnSpPr>
        <p:spPr bwMode="auto">
          <a:xfrm>
            <a:off x="-43" y="812428"/>
            <a:ext cx="10572781" cy="1588"/>
          </a:xfrm>
          <a:prstGeom prst="straightConnector1">
            <a:avLst/>
          </a:prstGeom>
          <a:noFill/>
          <a:ln w="25400">
            <a:solidFill>
              <a:srgbClr val="008F7D"/>
            </a:solidFill>
            <a:round/>
            <a:headEnd/>
            <a:tailEnd/>
          </a:ln>
        </p:spPr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16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791" y="6572272"/>
            <a:ext cx="5648754" cy="257530"/>
          </a:xfrm>
          <a:prstGeom prst="rect">
            <a:avLst/>
          </a:prstGeom>
        </p:spPr>
      </p:pic>
      <p:cxnSp>
        <p:nvCxnSpPr>
          <p:cNvPr id="12" name="AutoShape 3"/>
          <p:cNvCxnSpPr>
            <a:cxnSpLocks noChangeShapeType="1"/>
          </p:cNvCxnSpPr>
          <p:nvPr userDrawn="1"/>
        </p:nvCxnSpPr>
        <p:spPr bwMode="auto">
          <a:xfrm>
            <a:off x="0" y="6563437"/>
            <a:ext cx="10572781" cy="1588"/>
          </a:xfrm>
          <a:prstGeom prst="straightConnector1">
            <a:avLst/>
          </a:prstGeom>
          <a:noFill/>
          <a:ln w="25400">
            <a:solidFill>
              <a:srgbClr val="008F7D"/>
            </a:solidFill>
            <a:round/>
            <a:headEnd/>
            <a:tailEnd/>
          </a:ln>
        </p:spPr>
      </p:cxn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2545" y="191520"/>
            <a:ext cx="846714" cy="69957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58" r:id="rId10"/>
    <p:sldLayoutId id="2147483699" r:id="rId11"/>
    <p:sldLayoutId id="2147483700" r:id="rId12"/>
    <p:sldLayoutId id="2147483701" r:id="rId13"/>
    <p:sldLayoutId id="2147483702" r:id="rId14"/>
  </p:sldLayoutIdLst>
  <p:txStyles>
    <p:titleStyle>
      <a:lvl1pPr algn="l" defTabSz="914400" rtl="0" eaLnBrk="1" latinLnBrk="0" hangingPunct="1">
        <a:spcBef>
          <a:spcPct val="0"/>
        </a:spcBef>
        <a:buNone/>
        <a:defRPr sz="1800" b="1" i="0" kern="1200">
          <a:solidFill>
            <a:schemeClr val="tx1"/>
          </a:solidFill>
          <a:latin typeface="Franklin Gothic Book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1600" b="1" kern="1200">
          <a:solidFill>
            <a:schemeClr val="tx1"/>
          </a:solidFill>
          <a:latin typeface="Franklin Gothic Book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SzPct val="100000"/>
        <a:buFont typeface="Arial" pitchFamily="34" charset="0"/>
        <a:buChar char="–"/>
        <a:defRPr sz="1400" kern="1200">
          <a:solidFill>
            <a:schemeClr val="tx1"/>
          </a:solidFill>
          <a:latin typeface="Franklin Gothic Book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SzPct val="100000"/>
        <a:buFont typeface="Arial" pitchFamily="34" charset="0"/>
        <a:buChar char="•"/>
        <a:defRPr sz="1200" kern="1200">
          <a:solidFill>
            <a:schemeClr val="tx1"/>
          </a:solidFill>
          <a:latin typeface="Franklin Gothic Book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SzPct val="100000"/>
        <a:buFont typeface="Arial" pitchFamily="34" charset="0"/>
        <a:buChar char="–"/>
        <a:defRPr sz="1200" b="1" kern="1200">
          <a:solidFill>
            <a:schemeClr val="bg1">
              <a:lumMod val="50000"/>
            </a:schemeClr>
          </a:solidFill>
          <a:latin typeface="Franklin Gothic Book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SzPct val="100000"/>
        <a:buFont typeface="Arial" pitchFamily="34" charset="0"/>
        <a:buChar char="»"/>
        <a:defRPr sz="1200" kern="1200">
          <a:solidFill>
            <a:schemeClr val="bg1">
              <a:lumMod val="50000"/>
            </a:schemeClr>
          </a:solidFill>
          <a:latin typeface="Franklin Gothic Book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9.jpeg"/><Relationship Id="rId3" Type="http://schemas.openxmlformats.org/officeDocument/2006/relationships/image" Target="../media/image134.png"/><Relationship Id="rId7" Type="http://schemas.openxmlformats.org/officeDocument/2006/relationships/image" Target="../media/image138.jpeg"/><Relationship Id="rId12" Type="http://schemas.openxmlformats.org/officeDocument/2006/relationships/image" Target="../media/image2.png"/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7.jpeg"/><Relationship Id="rId11" Type="http://schemas.openxmlformats.org/officeDocument/2006/relationships/image" Target="../media/image142.jpeg"/><Relationship Id="rId5" Type="http://schemas.openxmlformats.org/officeDocument/2006/relationships/image" Target="../media/image136.jpeg"/><Relationship Id="rId10" Type="http://schemas.openxmlformats.org/officeDocument/2006/relationships/image" Target="../media/image141.jpeg"/><Relationship Id="rId4" Type="http://schemas.openxmlformats.org/officeDocument/2006/relationships/image" Target="../media/image135.png"/><Relationship Id="rId9" Type="http://schemas.openxmlformats.org/officeDocument/2006/relationships/image" Target="../media/image14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9.png"/><Relationship Id="rId3" Type="http://schemas.openxmlformats.org/officeDocument/2006/relationships/chart" Target="../charts/chart1.xml"/><Relationship Id="rId7" Type="http://schemas.openxmlformats.org/officeDocument/2006/relationships/image" Target="../media/image148.png"/><Relationship Id="rId2" Type="http://schemas.openxmlformats.org/officeDocument/2006/relationships/image" Target="../media/image14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7.png"/><Relationship Id="rId5" Type="http://schemas.openxmlformats.org/officeDocument/2006/relationships/image" Target="../media/image146.png"/><Relationship Id="rId4" Type="http://schemas.openxmlformats.org/officeDocument/2006/relationships/image" Target="../media/image145.png"/><Relationship Id="rId9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3.png"/><Relationship Id="rId4" Type="http://schemas.openxmlformats.org/officeDocument/2006/relationships/image" Target="../media/image15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7" Type="http://schemas.openxmlformats.org/officeDocument/2006/relationships/chart" Target="../charts/chart15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14.xml"/><Relationship Id="rId5" Type="http://schemas.openxmlformats.org/officeDocument/2006/relationships/chart" Target="../charts/chart13.xml"/><Relationship Id="rId4" Type="http://schemas.openxmlformats.org/officeDocument/2006/relationships/chart" Target="../charts/char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1.png"/><Relationship Id="rId3" Type="http://schemas.openxmlformats.org/officeDocument/2006/relationships/image" Target="../media/image156.png"/><Relationship Id="rId7" Type="http://schemas.openxmlformats.org/officeDocument/2006/relationships/image" Target="../media/image160.png"/><Relationship Id="rId12" Type="http://schemas.openxmlformats.org/officeDocument/2006/relationships/image" Target="../media/image165.png"/><Relationship Id="rId2" Type="http://schemas.openxmlformats.org/officeDocument/2006/relationships/image" Target="../media/image15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9.png"/><Relationship Id="rId11" Type="http://schemas.openxmlformats.org/officeDocument/2006/relationships/image" Target="../media/image164.png"/><Relationship Id="rId5" Type="http://schemas.openxmlformats.org/officeDocument/2006/relationships/image" Target="../media/image158.png"/><Relationship Id="rId10" Type="http://schemas.openxmlformats.org/officeDocument/2006/relationships/image" Target="../media/image163.png"/><Relationship Id="rId4" Type="http://schemas.openxmlformats.org/officeDocument/2006/relationships/image" Target="../media/image157.png"/><Relationship Id="rId9" Type="http://schemas.openxmlformats.org/officeDocument/2006/relationships/image" Target="../media/image16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33.png"/><Relationship Id="rId7" Type="http://schemas.openxmlformats.org/officeDocument/2006/relationships/image" Target="../media/image2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7.png"/><Relationship Id="rId18" Type="http://schemas.openxmlformats.org/officeDocument/2006/relationships/image" Target="../media/image51.png"/><Relationship Id="rId26" Type="http://schemas.openxmlformats.org/officeDocument/2006/relationships/image" Target="../media/image59.png"/><Relationship Id="rId39" Type="http://schemas.openxmlformats.org/officeDocument/2006/relationships/image" Target="../media/image72.png"/><Relationship Id="rId21" Type="http://schemas.openxmlformats.org/officeDocument/2006/relationships/image" Target="../media/image54.png"/><Relationship Id="rId34" Type="http://schemas.openxmlformats.org/officeDocument/2006/relationships/image" Target="../media/image67.png"/><Relationship Id="rId42" Type="http://schemas.openxmlformats.org/officeDocument/2006/relationships/image" Target="../media/image75.png"/><Relationship Id="rId47" Type="http://schemas.openxmlformats.org/officeDocument/2006/relationships/image" Target="../media/image80.png"/><Relationship Id="rId50" Type="http://schemas.openxmlformats.org/officeDocument/2006/relationships/image" Target="../media/image83.png"/><Relationship Id="rId55" Type="http://schemas.openxmlformats.org/officeDocument/2006/relationships/image" Target="../media/image88.png"/><Relationship Id="rId63" Type="http://schemas.openxmlformats.org/officeDocument/2006/relationships/image" Target="../media/image96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6" Type="http://schemas.openxmlformats.org/officeDocument/2006/relationships/image" Target="../media/image11.png"/><Relationship Id="rId20" Type="http://schemas.openxmlformats.org/officeDocument/2006/relationships/image" Target="../media/image53.png"/><Relationship Id="rId29" Type="http://schemas.openxmlformats.org/officeDocument/2006/relationships/image" Target="../media/image62.png"/><Relationship Id="rId41" Type="http://schemas.openxmlformats.org/officeDocument/2006/relationships/image" Target="../media/image74.png"/><Relationship Id="rId54" Type="http://schemas.openxmlformats.org/officeDocument/2006/relationships/image" Target="../media/image87.png"/><Relationship Id="rId62" Type="http://schemas.openxmlformats.org/officeDocument/2006/relationships/image" Target="../media/image95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24" Type="http://schemas.openxmlformats.org/officeDocument/2006/relationships/image" Target="../media/image57.png"/><Relationship Id="rId32" Type="http://schemas.openxmlformats.org/officeDocument/2006/relationships/image" Target="../media/image65.png"/><Relationship Id="rId37" Type="http://schemas.openxmlformats.org/officeDocument/2006/relationships/image" Target="../media/image70.png"/><Relationship Id="rId40" Type="http://schemas.openxmlformats.org/officeDocument/2006/relationships/image" Target="../media/image73.png"/><Relationship Id="rId45" Type="http://schemas.openxmlformats.org/officeDocument/2006/relationships/image" Target="../media/image78.png"/><Relationship Id="rId53" Type="http://schemas.openxmlformats.org/officeDocument/2006/relationships/image" Target="../media/image86.png"/><Relationship Id="rId58" Type="http://schemas.openxmlformats.org/officeDocument/2006/relationships/image" Target="../media/image91.png"/><Relationship Id="rId5" Type="http://schemas.openxmlformats.org/officeDocument/2006/relationships/image" Target="../media/image39.png"/><Relationship Id="rId15" Type="http://schemas.openxmlformats.org/officeDocument/2006/relationships/image" Target="../media/image49.png"/><Relationship Id="rId23" Type="http://schemas.openxmlformats.org/officeDocument/2006/relationships/image" Target="../media/image56.png"/><Relationship Id="rId28" Type="http://schemas.openxmlformats.org/officeDocument/2006/relationships/image" Target="../media/image61.png"/><Relationship Id="rId36" Type="http://schemas.openxmlformats.org/officeDocument/2006/relationships/image" Target="../media/image69.png"/><Relationship Id="rId49" Type="http://schemas.openxmlformats.org/officeDocument/2006/relationships/image" Target="../media/image82.png"/><Relationship Id="rId57" Type="http://schemas.openxmlformats.org/officeDocument/2006/relationships/image" Target="../media/image90.png"/><Relationship Id="rId61" Type="http://schemas.openxmlformats.org/officeDocument/2006/relationships/image" Target="../media/image94.png"/><Relationship Id="rId10" Type="http://schemas.openxmlformats.org/officeDocument/2006/relationships/image" Target="../media/image44.png"/><Relationship Id="rId19" Type="http://schemas.openxmlformats.org/officeDocument/2006/relationships/image" Target="../media/image52.png"/><Relationship Id="rId31" Type="http://schemas.openxmlformats.org/officeDocument/2006/relationships/image" Target="../media/image64.png"/><Relationship Id="rId44" Type="http://schemas.openxmlformats.org/officeDocument/2006/relationships/image" Target="../media/image77.png"/><Relationship Id="rId52" Type="http://schemas.openxmlformats.org/officeDocument/2006/relationships/image" Target="../media/image85.png"/><Relationship Id="rId60" Type="http://schemas.openxmlformats.org/officeDocument/2006/relationships/image" Target="../media/image93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Relationship Id="rId14" Type="http://schemas.openxmlformats.org/officeDocument/2006/relationships/image" Target="../media/image48.png"/><Relationship Id="rId22" Type="http://schemas.openxmlformats.org/officeDocument/2006/relationships/image" Target="../media/image55.png"/><Relationship Id="rId27" Type="http://schemas.openxmlformats.org/officeDocument/2006/relationships/image" Target="../media/image60.png"/><Relationship Id="rId30" Type="http://schemas.openxmlformats.org/officeDocument/2006/relationships/image" Target="../media/image63.png"/><Relationship Id="rId35" Type="http://schemas.openxmlformats.org/officeDocument/2006/relationships/image" Target="../media/image68.png"/><Relationship Id="rId43" Type="http://schemas.openxmlformats.org/officeDocument/2006/relationships/image" Target="../media/image76.png"/><Relationship Id="rId48" Type="http://schemas.openxmlformats.org/officeDocument/2006/relationships/image" Target="../media/image81.png"/><Relationship Id="rId56" Type="http://schemas.openxmlformats.org/officeDocument/2006/relationships/image" Target="../media/image89.png"/><Relationship Id="rId64" Type="http://schemas.openxmlformats.org/officeDocument/2006/relationships/image" Target="../media/image97.png"/><Relationship Id="rId8" Type="http://schemas.openxmlformats.org/officeDocument/2006/relationships/image" Target="../media/image42.png"/><Relationship Id="rId51" Type="http://schemas.openxmlformats.org/officeDocument/2006/relationships/image" Target="../media/image84.png"/><Relationship Id="rId3" Type="http://schemas.openxmlformats.org/officeDocument/2006/relationships/image" Target="../media/image37.png"/><Relationship Id="rId12" Type="http://schemas.openxmlformats.org/officeDocument/2006/relationships/image" Target="../media/image46.png"/><Relationship Id="rId17" Type="http://schemas.openxmlformats.org/officeDocument/2006/relationships/image" Target="../media/image50.png"/><Relationship Id="rId25" Type="http://schemas.openxmlformats.org/officeDocument/2006/relationships/image" Target="../media/image58.png"/><Relationship Id="rId33" Type="http://schemas.openxmlformats.org/officeDocument/2006/relationships/image" Target="../media/image66.png"/><Relationship Id="rId38" Type="http://schemas.openxmlformats.org/officeDocument/2006/relationships/image" Target="../media/image71.png"/><Relationship Id="rId46" Type="http://schemas.openxmlformats.org/officeDocument/2006/relationships/image" Target="../media/image79.png"/><Relationship Id="rId59" Type="http://schemas.openxmlformats.org/officeDocument/2006/relationships/image" Target="../media/image9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9.png"/><Relationship Id="rId18" Type="http://schemas.openxmlformats.org/officeDocument/2006/relationships/image" Target="../media/image114.png"/><Relationship Id="rId26" Type="http://schemas.openxmlformats.org/officeDocument/2006/relationships/image" Target="../media/image122.png"/><Relationship Id="rId3" Type="http://schemas.openxmlformats.org/officeDocument/2006/relationships/image" Target="../media/image99.png"/><Relationship Id="rId21" Type="http://schemas.openxmlformats.org/officeDocument/2006/relationships/image" Target="../media/image117.png"/><Relationship Id="rId34" Type="http://schemas.openxmlformats.org/officeDocument/2006/relationships/image" Target="../media/image130.png"/><Relationship Id="rId7" Type="http://schemas.openxmlformats.org/officeDocument/2006/relationships/image" Target="../media/image103.png"/><Relationship Id="rId12" Type="http://schemas.openxmlformats.org/officeDocument/2006/relationships/image" Target="../media/image108.png"/><Relationship Id="rId17" Type="http://schemas.openxmlformats.org/officeDocument/2006/relationships/image" Target="../media/image113.png"/><Relationship Id="rId25" Type="http://schemas.openxmlformats.org/officeDocument/2006/relationships/image" Target="../media/image121.png"/><Relationship Id="rId33" Type="http://schemas.openxmlformats.org/officeDocument/2006/relationships/image" Target="../media/image129.png"/><Relationship Id="rId2" Type="http://schemas.openxmlformats.org/officeDocument/2006/relationships/image" Target="../media/image98.png"/><Relationship Id="rId16" Type="http://schemas.openxmlformats.org/officeDocument/2006/relationships/image" Target="../media/image112.png"/><Relationship Id="rId20" Type="http://schemas.openxmlformats.org/officeDocument/2006/relationships/image" Target="../media/image116.png"/><Relationship Id="rId29" Type="http://schemas.openxmlformats.org/officeDocument/2006/relationships/image" Target="../media/image125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02.png"/><Relationship Id="rId11" Type="http://schemas.openxmlformats.org/officeDocument/2006/relationships/image" Target="../media/image107.png"/><Relationship Id="rId24" Type="http://schemas.openxmlformats.org/officeDocument/2006/relationships/image" Target="../media/image120.png"/><Relationship Id="rId32" Type="http://schemas.openxmlformats.org/officeDocument/2006/relationships/image" Target="../media/image128.png"/><Relationship Id="rId5" Type="http://schemas.openxmlformats.org/officeDocument/2006/relationships/image" Target="../media/image101.png"/><Relationship Id="rId15" Type="http://schemas.openxmlformats.org/officeDocument/2006/relationships/image" Target="../media/image111.png"/><Relationship Id="rId23" Type="http://schemas.openxmlformats.org/officeDocument/2006/relationships/image" Target="../media/image119.png"/><Relationship Id="rId28" Type="http://schemas.openxmlformats.org/officeDocument/2006/relationships/image" Target="../media/image124.png"/><Relationship Id="rId36" Type="http://schemas.openxmlformats.org/officeDocument/2006/relationships/image" Target="../media/image132.png"/><Relationship Id="rId10" Type="http://schemas.openxmlformats.org/officeDocument/2006/relationships/image" Target="../media/image106.png"/><Relationship Id="rId19" Type="http://schemas.openxmlformats.org/officeDocument/2006/relationships/image" Target="../media/image115.png"/><Relationship Id="rId31" Type="http://schemas.openxmlformats.org/officeDocument/2006/relationships/image" Target="../media/image127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10.png"/><Relationship Id="rId22" Type="http://schemas.openxmlformats.org/officeDocument/2006/relationships/image" Target="../media/image118.png"/><Relationship Id="rId27" Type="http://schemas.openxmlformats.org/officeDocument/2006/relationships/image" Target="../media/image123.png"/><Relationship Id="rId30" Type="http://schemas.openxmlformats.org/officeDocument/2006/relationships/image" Target="../media/image126.png"/><Relationship Id="rId35" Type="http://schemas.openxmlformats.org/officeDocument/2006/relationships/image" Target="../media/image1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1400" dirty="0"/>
              <a:t>Москва, </a:t>
            </a:r>
            <a:r>
              <a:rPr lang="ru-RU" sz="1400" dirty="0" smtClean="0"/>
              <a:t>2019 </a:t>
            </a:r>
            <a:r>
              <a:rPr lang="ru-RU" sz="1400" dirty="0"/>
              <a:t>г.</a:t>
            </a:r>
          </a:p>
          <a:p>
            <a:r>
              <a:rPr lang="ru-RU" altLang="ru-RU" sz="1400" dirty="0"/>
              <a:t>Источник : </a:t>
            </a:r>
            <a:r>
              <a:rPr lang="ru-RU" altLang="ru-RU" sz="1400" b="0" dirty="0" smtClean="0"/>
              <a:t>опросы ВЦИОМ</a:t>
            </a:r>
            <a:endParaRPr lang="en-US" altLang="ru-RU" sz="1400" b="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2865" y="3607309"/>
            <a:ext cx="9715568" cy="714380"/>
          </a:xfrm>
        </p:spPr>
        <p:txBody>
          <a:bodyPr>
            <a:noAutofit/>
          </a:bodyPr>
          <a:lstStyle/>
          <a:p>
            <a:r>
              <a:rPr lang="ru-RU" sz="3600" dirty="0" smtClean="0"/>
              <a:t>МОЛОДЕЖЬ РОССИИ</a:t>
            </a:r>
            <a:endParaRPr lang="ru-RU" sz="36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698" y="615142"/>
            <a:ext cx="2331779" cy="19265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9101" y="218322"/>
            <a:ext cx="4712335" cy="4070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b="0" spc="-10" dirty="0">
                <a:latin typeface="Franklin Gothic Book"/>
                <a:cs typeface="Franklin Gothic Book"/>
              </a:rPr>
              <a:t>ПРЕПЯТСТВИЯ </a:t>
            </a:r>
            <a:r>
              <a:rPr sz="2500" b="0" dirty="0">
                <a:latin typeface="Franklin Gothic Book"/>
                <a:cs typeface="Franklin Gothic Book"/>
              </a:rPr>
              <a:t>НА </a:t>
            </a:r>
            <a:r>
              <a:rPr sz="2500" b="0" spc="25" dirty="0">
                <a:latin typeface="Franklin Gothic Book"/>
                <a:cs typeface="Franklin Gothic Book"/>
              </a:rPr>
              <a:t>ПУТИ </a:t>
            </a:r>
            <a:r>
              <a:rPr sz="2500" b="0" dirty="0">
                <a:latin typeface="Franklin Gothic Book"/>
                <a:cs typeface="Franklin Gothic Book"/>
              </a:rPr>
              <a:t>К</a:t>
            </a:r>
            <a:r>
              <a:rPr sz="2500" b="0" spc="-110" dirty="0">
                <a:latin typeface="Franklin Gothic Book"/>
                <a:cs typeface="Franklin Gothic Book"/>
              </a:rPr>
              <a:t> </a:t>
            </a:r>
            <a:r>
              <a:rPr sz="2500" b="0" spc="-10" dirty="0">
                <a:latin typeface="Franklin Gothic Book"/>
                <a:cs typeface="Franklin Gothic Book"/>
              </a:rPr>
              <a:t>УСПЕХУ</a:t>
            </a:r>
            <a:endParaRPr sz="2500">
              <a:latin typeface="Franklin Gothic Book"/>
              <a:cs typeface="Franklin Gothic Boo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418408" y="962892"/>
            <a:ext cx="7453630" cy="7658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75260" algn="ctr">
              <a:lnSpc>
                <a:spcPts val="1465"/>
              </a:lnSpc>
              <a:spcBef>
                <a:spcPts val="95"/>
              </a:spcBef>
            </a:pPr>
            <a:r>
              <a:rPr sz="1400" b="1" spc="-5" dirty="0">
                <a:solidFill>
                  <a:srgbClr val="404040"/>
                </a:solidFill>
                <a:latin typeface="Calibri"/>
                <a:cs typeface="Calibri"/>
              </a:rPr>
              <a:t>КАК ВЫ </a:t>
            </a:r>
            <a:r>
              <a:rPr sz="1400" b="1" spc="-15" dirty="0">
                <a:solidFill>
                  <a:srgbClr val="404040"/>
                </a:solidFill>
                <a:latin typeface="Calibri"/>
                <a:cs typeface="Calibri"/>
              </a:rPr>
              <a:t>СЧИТАЕТЕ, ЧТО </a:t>
            </a:r>
            <a:r>
              <a:rPr sz="1400" b="1" spc="-5" dirty="0">
                <a:solidFill>
                  <a:srgbClr val="404040"/>
                </a:solidFill>
                <a:latin typeface="Calibri"/>
                <a:cs typeface="Calibri"/>
              </a:rPr>
              <a:t>ИМЕННО </a:t>
            </a:r>
            <a:r>
              <a:rPr sz="1400" b="1" spc="-15" dirty="0">
                <a:solidFill>
                  <a:srgbClr val="404040"/>
                </a:solidFill>
                <a:latin typeface="Calibri"/>
                <a:cs typeface="Calibri"/>
              </a:rPr>
              <a:t>СЕГОДНЯ </a:t>
            </a:r>
            <a:r>
              <a:rPr sz="1400" b="1" spc="-5" dirty="0">
                <a:solidFill>
                  <a:srgbClr val="404040"/>
                </a:solidFill>
                <a:latin typeface="Calibri"/>
                <a:cs typeface="Calibri"/>
              </a:rPr>
              <a:t>В РОССИИ МЕШАЕТ </a:t>
            </a:r>
            <a:r>
              <a:rPr sz="1400" b="1" spc="-10" dirty="0">
                <a:solidFill>
                  <a:srgbClr val="404040"/>
                </a:solidFill>
                <a:latin typeface="Calibri"/>
                <a:cs typeface="Calibri"/>
              </a:rPr>
              <a:t>ЛЮДЯМ </a:t>
            </a:r>
            <a:r>
              <a:rPr sz="1400" b="1" spc="-20" dirty="0">
                <a:solidFill>
                  <a:srgbClr val="404040"/>
                </a:solidFill>
                <a:latin typeface="Calibri"/>
                <a:cs typeface="Calibri"/>
              </a:rPr>
              <a:t>ДОБИВАТЬСЯ</a:t>
            </a:r>
            <a:r>
              <a:rPr sz="1400" b="1" spc="9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b="1" spc="-20" dirty="0">
                <a:solidFill>
                  <a:srgbClr val="404040"/>
                </a:solidFill>
                <a:latin typeface="Calibri"/>
                <a:cs typeface="Calibri"/>
              </a:rPr>
              <a:t>УСПЕХА?</a:t>
            </a:r>
            <a:endParaRPr sz="1400">
              <a:latin typeface="Calibri"/>
              <a:cs typeface="Calibri"/>
            </a:endParaRPr>
          </a:p>
          <a:p>
            <a:pPr marL="175260" algn="ctr">
              <a:lnSpc>
                <a:spcPts val="1225"/>
              </a:lnSpc>
            </a:pPr>
            <a:r>
              <a:rPr sz="1200" i="1" dirty="0">
                <a:solidFill>
                  <a:srgbClr val="404040"/>
                </a:solidFill>
                <a:latin typeface="Calibri"/>
                <a:cs typeface="Calibri"/>
              </a:rPr>
              <a:t>(</a:t>
            </a:r>
            <a:r>
              <a:rPr sz="950" i="1" dirty="0">
                <a:solidFill>
                  <a:srgbClr val="404040"/>
                </a:solidFill>
                <a:latin typeface="Calibri"/>
                <a:cs typeface="Calibri"/>
              </a:rPr>
              <a:t>В </a:t>
            </a:r>
            <a:r>
              <a:rPr sz="1200" i="1" dirty="0">
                <a:solidFill>
                  <a:srgbClr val="404040"/>
                </a:solidFill>
                <a:latin typeface="Calibri"/>
                <a:cs typeface="Calibri"/>
              </a:rPr>
              <a:t>% </a:t>
            </a:r>
            <a:r>
              <a:rPr sz="950" i="1" spc="-10" dirty="0">
                <a:solidFill>
                  <a:srgbClr val="404040"/>
                </a:solidFill>
                <a:latin typeface="Calibri"/>
                <a:cs typeface="Calibri"/>
              </a:rPr>
              <a:t>ОТ </a:t>
            </a:r>
            <a:r>
              <a:rPr sz="950" i="1" dirty="0">
                <a:solidFill>
                  <a:srgbClr val="404040"/>
                </a:solidFill>
                <a:latin typeface="Calibri"/>
                <a:cs typeface="Calibri"/>
              </a:rPr>
              <a:t>ОПРОШЕННЫХ</a:t>
            </a:r>
            <a:r>
              <a:rPr sz="1200" i="1" dirty="0">
                <a:solidFill>
                  <a:srgbClr val="404040"/>
                </a:solidFill>
                <a:latin typeface="Calibri"/>
                <a:cs typeface="Calibri"/>
              </a:rPr>
              <a:t>, </a:t>
            </a:r>
            <a:r>
              <a:rPr sz="950" i="1" spc="5" dirty="0">
                <a:solidFill>
                  <a:srgbClr val="404040"/>
                </a:solidFill>
                <a:latin typeface="Calibri"/>
                <a:cs typeface="Calibri"/>
              </a:rPr>
              <a:t>ЗАКРЫТЫЙ </a:t>
            </a:r>
            <a:r>
              <a:rPr sz="950" i="1" dirty="0">
                <a:solidFill>
                  <a:srgbClr val="404040"/>
                </a:solidFill>
                <a:latin typeface="Calibri"/>
                <a:cs typeface="Calibri"/>
              </a:rPr>
              <a:t>ВОПРОС</a:t>
            </a:r>
            <a:r>
              <a:rPr sz="1200" i="1" dirty="0">
                <a:solidFill>
                  <a:srgbClr val="404040"/>
                </a:solidFill>
                <a:latin typeface="Calibri"/>
                <a:cs typeface="Calibri"/>
              </a:rPr>
              <a:t>, </a:t>
            </a:r>
            <a:r>
              <a:rPr sz="950" i="1" spc="-5" dirty="0">
                <a:solidFill>
                  <a:srgbClr val="404040"/>
                </a:solidFill>
                <a:latin typeface="Calibri"/>
                <a:cs typeface="Calibri"/>
              </a:rPr>
              <a:t>ДО </a:t>
            </a:r>
            <a:r>
              <a:rPr sz="1200" i="1" spc="-5" dirty="0">
                <a:solidFill>
                  <a:srgbClr val="404040"/>
                </a:solidFill>
                <a:latin typeface="Calibri"/>
                <a:cs typeface="Calibri"/>
              </a:rPr>
              <a:t>3-</a:t>
            </a:r>
            <a:r>
              <a:rPr sz="950" i="1" spc="-5" dirty="0">
                <a:solidFill>
                  <a:srgbClr val="404040"/>
                </a:solidFill>
                <a:latin typeface="Calibri"/>
                <a:cs typeface="Calibri"/>
              </a:rPr>
              <a:t>Х</a:t>
            </a:r>
            <a:r>
              <a:rPr sz="950" i="1" spc="9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950" i="1" spc="-5" dirty="0">
                <a:solidFill>
                  <a:srgbClr val="404040"/>
                </a:solidFill>
                <a:latin typeface="Calibri"/>
                <a:cs typeface="Calibri"/>
              </a:rPr>
              <a:t>ОТВЕТОВ</a:t>
            </a:r>
            <a:r>
              <a:rPr sz="1200" i="1" spc="-5" dirty="0">
                <a:solidFill>
                  <a:srgbClr val="404040"/>
                </a:solidFill>
                <a:latin typeface="Calibri"/>
                <a:cs typeface="Calibri"/>
              </a:rPr>
              <a:t>)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3221355" algn="l"/>
                <a:tab pos="5628640" algn="l"/>
              </a:tabLst>
            </a:pPr>
            <a:r>
              <a:rPr sz="1600" b="1" u="heavy" dirty="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Calibri"/>
                <a:cs typeface="Calibri"/>
              </a:rPr>
              <a:t>В</a:t>
            </a:r>
            <a:r>
              <a:rPr sz="1600" b="1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250" b="1" u="heavy" spc="10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Calibri"/>
                <a:cs typeface="Calibri"/>
              </a:rPr>
              <a:t>СРЕДНЕМ</a:t>
            </a:r>
            <a:r>
              <a:rPr sz="1250" b="1" u="heavy" spc="114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Calibri"/>
                <a:cs typeface="Calibri"/>
              </a:rPr>
              <a:t> </a:t>
            </a:r>
            <a:r>
              <a:rPr sz="1250" b="1" u="heavy" spc="1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Calibri"/>
                <a:cs typeface="Calibri"/>
              </a:rPr>
              <a:t>ПО</a:t>
            </a:r>
            <a:r>
              <a:rPr sz="1250" b="1" u="heavy" spc="8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Calibri"/>
                <a:cs typeface="Calibri"/>
              </a:rPr>
              <a:t> </a:t>
            </a:r>
            <a:r>
              <a:rPr sz="1250" b="1" u="heavy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Calibri"/>
                <a:cs typeface="Calibri"/>
              </a:rPr>
              <a:t>СТРАНЕ</a:t>
            </a:r>
            <a:r>
              <a:rPr sz="1250" b="1" dirty="0">
                <a:solidFill>
                  <a:srgbClr val="404040"/>
                </a:solidFill>
                <a:latin typeface="Calibri"/>
                <a:cs typeface="Calibri"/>
              </a:rPr>
              <a:t>	</a:t>
            </a:r>
            <a:r>
              <a:rPr sz="1600" b="1" u="heavy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Calibri"/>
                <a:cs typeface="Calibri"/>
              </a:rPr>
              <a:t>18-24-</a:t>
            </a:r>
            <a:r>
              <a:rPr sz="1250" b="1" u="heavy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Calibri"/>
                <a:cs typeface="Calibri"/>
              </a:rPr>
              <a:t>ЛЕТНИЕ</a:t>
            </a:r>
            <a:r>
              <a:rPr sz="1250" b="1" dirty="0">
                <a:solidFill>
                  <a:srgbClr val="404040"/>
                </a:solidFill>
                <a:latin typeface="Calibri"/>
                <a:cs typeface="Calibri"/>
              </a:rPr>
              <a:t>	</a:t>
            </a:r>
            <a:r>
              <a:rPr sz="1600" b="1" u="heavy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Calibri"/>
                <a:cs typeface="Calibri"/>
              </a:rPr>
              <a:t>25-34-</a:t>
            </a:r>
            <a:r>
              <a:rPr sz="1250" b="1" u="heavy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Calibri"/>
                <a:cs typeface="Calibri"/>
              </a:rPr>
              <a:t>ЛЕТНИЕ</a:t>
            </a:r>
            <a:endParaRPr sz="125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781038" y="2121026"/>
            <a:ext cx="1345565" cy="0"/>
          </a:xfrm>
          <a:custGeom>
            <a:avLst/>
            <a:gdLst/>
            <a:ahLst/>
            <a:cxnLst/>
            <a:rect l="l" t="t" r="r" b="b"/>
            <a:pathLst>
              <a:path w="1345565">
                <a:moveTo>
                  <a:pt x="0" y="0"/>
                </a:moveTo>
                <a:lnTo>
                  <a:pt x="1345496" y="0"/>
                </a:lnTo>
              </a:path>
            </a:pathLst>
          </a:custGeom>
          <a:ln w="25146">
            <a:solidFill>
              <a:srgbClr val="7E7E7E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613909" y="2121026"/>
            <a:ext cx="1080770" cy="0"/>
          </a:xfrm>
          <a:custGeom>
            <a:avLst/>
            <a:gdLst/>
            <a:ahLst/>
            <a:cxnLst/>
            <a:rect l="l" t="t" r="r" b="b"/>
            <a:pathLst>
              <a:path w="1080770">
                <a:moveTo>
                  <a:pt x="0" y="0"/>
                </a:moveTo>
                <a:lnTo>
                  <a:pt x="1080516" y="0"/>
                </a:lnTo>
              </a:path>
            </a:pathLst>
          </a:custGeom>
          <a:ln w="25146">
            <a:solidFill>
              <a:srgbClr val="7E7E7E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087873" y="1331976"/>
            <a:ext cx="629411" cy="5920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489698" y="1347216"/>
            <a:ext cx="629411" cy="5608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589014" y="2559939"/>
            <a:ext cx="1537970" cy="0"/>
          </a:xfrm>
          <a:custGeom>
            <a:avLst/>
            <a:gdLst/>
            <a:ahLst/>
            <a:cxnLst/>
            <a:rect l="l" t="t" r="r" b="b"/>
            <a:pathLst>
              <a:path w="1537970">
                <a:moveTo>
                  <a:pt x="0" y="0"/>
                </a:moveTo>
                <a:lnTo>
                  <a:pt x="1537520" y="0"/>
                </a:lnTo>
              </a:path>
            </a:pathLst>
          </a:custGeom>
          <a:ln w="25146">
            <a:solidFill>
              <a:srgbClr val="7E7E7E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192523" y="2559939"/>
            <a:ext cx="1502410" cy="0"/>
          </a:xfrm>
          <a:custGeom>
            <a:avLst/>
            <a:gdLst/>
            <a:ahLst/>
            <a:cxnLst/>
            <a:rect l="l" t="t" r="r" b="b"/>
            <a:pathLst>
              <a:path w="1502410">
                <a:moveTo>
                  <a:pt x="0" y="0"/>
                </a:moveTo>
                <a:lnTo>
                  <a:pt x="1501902" y="0"/>
                </a:lnTo>
              </a:path>
            </a:pathLst>
          </a:custGeom>
          <a:ln w="25146">
            <a:solidFill>
              <a:srgbClr val="7E7E7E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854952" y="2998851"/>
            <a:ext cx="1271905" cy="0"/>
          </a:xfrm>
          <a:custGeom>
            <a:avLst/>
            <a:gdLst/>
            <a:ahLst/>
            <a:cxnLst/>
            <a:rect l="l" t="t" r="r" b="b"/>
            <a:pathLst>
              <a:path w="1271904">
                <a:moveTo>
                  <a:pt x="0" y="0"/>
                </a:moveTo>
                <a:lnTo>
                  <a:pt x="1271582" y="0"/>
                </a:lnTo>
              </a:path>
            </a:pathLst>
          </a:custGeom>
          <a:ln w="25146">
            <a:solidFill>
              <a:srgbClr val="7E7E7E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190238" y="2998851"/>
            <a:ext cx="1504315" cy="0"/>
          </a:xfrm>
          <a:custGeom>
            <a:avLst/>
            <a:gdLst/>
            <a:ahLst/>
            <a:cxnLst/>
            <a:rect l="l" t="t" r="r" b="b"/>
            <a:pathLst>
              <a:path w="1504314">
                <a:moveTo>
                  <a:pt x="0" y="0"/>
                </a:moveTo>
                <a:lnTo>
                  <a:pt x="1504188" y="0"/>
                </a:lnTo>
              </a:path>
            </a:pathLst>
          </a:custGeom>
          <a:ln w="25146">
            <a:solidFill>
              <a:srgbClr val="7E7E7E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195821" y="3437763"/>
            <a:ext cx="1931035" cy="0"/>
          </a:xfrm>
          <a:custGeom>
            <a:avLst/>
            <a:gdLst/>
            <a:ahLst/>
            <a:cxnLst/>
            <a:rect l="l" t="t" r="r" b="b"/>
            <a:pathLst>
              <a:path w="1931034">
                <a:moveTo>
                  <a:pt x="0" y="0"/>
                </a:moveTo>
                <a:lnTo>
                  <a:pt x="1930712" y="0"/>
                </a:lnTo>
              </a:path>
            </a:pathLst>
          </a:custGeom>
          <a:ln w="25146">
            <a:solidFill>
              <a:srgbClr val="7E7E7E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976115" y="3437763"/>
            <a:ext cx="1718310" cy="0"/>
          </a:xfrm>
          <a:custGeom>
            <a:avLst/>
            <a:gdLst/>
            <a:ahLst/>
            <a:cxnLst/>
            <a:rect l="l" t="t" r="r" b="b"/>
            <a:pathLst>
              <a:path w="1718310">
                <a:moveTo>
                  <a:pt x="0" y="0"/>
                </a:moveTo>
                <a:lnTo>
                  <a:pt x="1718310" y="0"/>
                </a:lnTo>
              </a:path>
            </a:pathLst>
          </a:custGeom>
          <a:ln w="25146">
            <a:solidFill>
              <a:srgbClr val="7E7E7E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172961" y="3876675"/>
            <a:ext cx="1953895" cy="0"/>
          </a:xfrm>
          <a:custGeom>
            <a:avLst/>
            <a:gdLst/>
            <a:ahLst/>
            <a:cxnLst/>
            <a:rect l="l" t="t" r="r" b="b"/>
            <a:pathLst>
              <a:path w="1953895">
                <a:moveTo>
                  <a:pt x="0" y="0"/>
                </a:moveTo>
                <a:lnTo>
                  <a:pt x="1953572" y="0"/>
                </a:lnTo>
              </a:path>
            </a:pathLst>
          </a:custGeom>
          <a:ln w="25146">
            <a:solidFill>
              <a:srgbClr val="7E7E7E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952494" y="3876675"/>
            <a:ext cx="1742439" cy="0"/>
          </a:xfrm>
          <a:custGeom>
            <a:avLst/>
            <a:gdLst/>
            <a:ahLst/>
            <a:cxnLst/>
            <a:rect l="l" t="t" r="r" b="b"/>
            <a:pathLst>
              <a:path w="1742439">
                <a:moveTo>
                  <a:pt x="0" y="0"/>
                </a:moveTo>
                <a:lnTo>
                  <a:pt x="1741932" y="0"/>
                </a:lnTo>
              </a:path>
            </a:pathLst>
          </a:custGeom>
          <a:ln w="25146">
            <a:solidFill>
              <a:srgbClr val="7E7E7E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978652" y="4315586"/>
            <a:ext cx="2148205" cy="0"/>
          </a:xfrm>
          <a:custGeom>
            <a:avLst/>
            <a:gdLst/>
            <a:ahLst/>
            <a:cxnLst/>
            <a:rect l="l" t="t" r="r" b="b"/>
            <a:pathLst>
              <a:path w="2148204">
                <a:moveTo>
                  <a:pt x="0" y="0"/>
                </a:moveTo>
                <a:lnTo>
                  <a:pt x="2147882" y="0"/>
                </a:lnTo>
              </a:path>
            </a:pathLst>
          </a:custGeom>
          <a:ln w="25146">
            <a:solidFill>
              <a:srgbClr val="7E7E7E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675888" y="4315586"/>
            <a:ext cx="2018664" cy="0"/>
          </a:xfrm>
          <a:custGeom>
            <a:avLst/>
            <a:gdLst/>
            <a:ahLst/>
            <a:cxnLst/>
            <a:rect l="l" t="t" r="r" b="b"/>
            <a:pathLst>
              <a:path w="2018664">
                <a:moveTo>
                  <a:pt x="0" y="0"/>
                </a:moveTo>
                <a:lnTo>
                  <a:pt x="2018538" y="0"/>
                </a:lnTo>
              </a:path>
            </a:pathLst>
          </a:custGeom>
          <a:ln w="25146">
            <a:solidFill>
              <a:srgbClr val="7E7E7E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996178" y="4754498"/>
            <a:ext cx="2130425" cy="0"/>
          </a:xfrm>
          <a:custGeom>
            <a:avLst/>
            <a:gdLst/>
            <a:ahLst/>
            <a:cxnLst/>
            <a:rect l="l" t="t" r="r" b="b"/>
            <a:pathLst>
              <a:path w="2130425">
                <a:moveTo>
                  <a:pt x="0" y="0"/>
                </a:moveTo>
                <a:lnTo>
                  <a:pt x="2130356" y="0"/>
                </a:lnTo>
              </a:path>
            </a:pathLst>
          </a:custGeom>
          <a:ln w="25146">
            <a:solidFill>
              <a:srgbClr val="7E7E7E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608070" y="4754498"/>
            <a:ext cx="2086610" cy="0"/>
          </a:xfrm>
          <a:custGeom>
            <a:avLst/>
            <a:gdLst/>
            <a:ahLst/>
            <a:cxnLst/>
            <a:rect l="l" t="t" r="r" b="b"/>
            <a:pathLst>
              <a:path w="2086610">
                <a:moveTo>
                  <a:pt x="0" y="0"/>
                </a:moveTo>
                <a:lnTo>
                  <a:pt x="2086356" y="0"/>
                </a:lnTo>
              </a:path>
            </a:pathLst>
          </a:custGeom>
          <a:ln w="25146">
            <a:solidFill>
              <a:srgbClr val="7E7E7E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918453" y="5193410"/>
            <a:ext cx="2208530" cy="0"/>
          </a:xfrm>
          <a:custGeom>
            <a:avLst/>
            <a:gdLst/>
            <a:ahLst/>
            <a:cxnLst/>
            <a:rect l="l" t="t" r="r" b="b"/>
            <a:pathLst>
              <a:path w="2208529">
                <a:moveTo>
                  <a:pt x="0" y="0"/>
                </a:moveTo>
                <a:lnTo>
                  <a:pt x="2208080" y="0"/>
                </a:lnTo>
              </a:path>
            </a:pathLst>
          </a:custGeom>
          <a:ln w="25146">
            <a:solidFill>
              <a:srgbClr val="7E7E7E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582161" y="5193410"/>
            <a:ext cx="2112645" cy="0"/>
          </a:xfrm>
          <a:custGeom>
            <a:avLst/>
            <a:gdLst/>
            <a:ahLst/>
            <a:cxnLst/>
            <a:rect l="l" t="t" r="r" b="b"/>
            <a:pathLst>
              <a:path w="2112645">
                <a:moveTo>
                  <a:pt x="0" y="0"/>
                </a:moveTo>
                <a:lnTo>
                  <a:pt x="2112264" y="0"/>
                </a:lnTo>
              </a:path>
            </a:pathLst>
          </a:custGeom>
          <a:ln w="25146">
            <a:solidFill>
              <a:srgbClr val="7E7E7E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891021" y="5632322"/>
            <a:ext cx="2235835" cy="0"/>
          </a:xfrm>
          <a:custGeom>
            <a:avLst/>
            <a:gdLst/>
            <a:ahLst/>
            <a:cxnLst/>
            <a:rect l="l" t="t" r="r" b="b"/>
            <a:pathLst>
              <a:path w="2235834">
                <a:moveTo>
                  <a:pt x="0" y="0"/>
                </a:moveTo>
                <a:lnTo>
                  <a:pt x="2235512" y="0"/>
                </a:lnTo>
              </a:path>
            </a:pathLst>
          </a:custGeom>
          <a:ln w="25145">
            <a:solidFill>
              <a:srgbClr val="7E7E7E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518529" y="5632322"/>
            <a:ext cx="2176145" cy="0"/>
          </a:xfrm>
          <a:custGeom>
            <a:avLst/>
            <a:gdLst/>
            <a:ahLst/>
            <a:cxnLst/>
            <a:rect l="l" t="t" r="r" b="b"/>
            <a:pathLst>
              <a:path w="2176145">
                <a:moveTo>
                  <a:pt x="0" y="0"/>
                </a:moveTo>
                <a:lnTo>
                  <a:pt x="2175896" y="0"/>
                </a:lnTo>
              </a:path>
            </a:pathLst>
          </a:custGeom>
          <a:ln w="25145">
            <a:solidFill>
              <a:srgbClr val="7E7E7E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899403" y="6071234"/>
            <a:ext cx="2227580" cy="0"/>
          </a:xfrm>
          <a:custGeom>
            <a:avLst/>
            <a:gdLst/>
            <a:ahLst/>
            <a:cxnLst/>
            <a:rect l="l" t="t" r="r" b="b"/>
            <a:pathLst>
              <a:path w="2227579">
                <a:moveTo>
                  <a:pt x="0" y="0"/>
                </a:moveTo>
                <a:lnTo>
                  <a:pt x="2227130" y="0"/>
                </a:lnTo>
              </a:path>
            </a:pathLst>
          </a:custGeom>
          <a:ln w="25146">
            <a:solidFill>
              <a:srgbClr val="7E7E7E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518529" y="6071234"/>
            <a:ext cx="2176145" cy="0"/>
          </a:xfrm>
          <a:custGeom>
            <a:avLst/>
            <a:gdLst/>
            <a:ahLst/>
            <a:cxnLst/>
            <a:rect l="l" t="t" r="r" b="b"/>
            <a:pathLst>
              <a:path w="2176145">
                <a:moveTo>
                  <a:pt x="0" y="0"/>
                </a:moveTo>
                <a:lnTo>
                  <a:pt x="2175896" y="0"/>
                </a:lnTo>
              </a:path>
            </a:pathLst>
          </a:custGeom>
          <a:ln w="25146">
            <a:solidFill>
              <a:srgbClr val="7E7E7E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114156" y="1898523"/>
            <a:ext cx="0" cy="4391025"/>
          </a:xfrm>
          <a:custGeom>
            <a:avLst/>
            <a:gdLst/>
            <a:ahLst/>
            <a:cxnLst/>
            <a:rect l="l" t="t" r="r" b="b"/>
            <a:pathLst>
              <a:path h="4391025">
                <a:moveTo>
                  <a:pt x="0" y="0"/>
                </a:moveTo>
                <a:lnTo>
                  <a:pt x="0" y="4390644"/>
                </a:lnTo>
              </a:path>
            </a:pathLst>
          </a:custGeom>
          <a:ln w="990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8119109" y="1975104"/>
            <a:ext cx="1312545" cy="274955"/>
          </a:xfrm>
          <a:prstGeom prst="rect">
            <a:avLst/>
          </a:prstGeom>
          <a:solidFill>
            <a:srgbClr val="2D75B6"/>
          </a:solidFill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105"/>
              </a:lnSpc>
            </a:pP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54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8119109" y="2414587"/>
            <a:ext cx="947419" cy="274955"/>
          </a:xfrm>
          <a:prstGeom prst="rect">
            <a:avLst/>
          </a:prstGeom>
          <a:solidFill>
            <a:srgbClr val="2D75B6"/>
          </a:solidFill>
        </p:spPr>
        <p:txBody>
          <a:bodyPr vert="horz" wrap="square" lIns="0" tIns="254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00"/>
              </a:spcBef>
            </a:pP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39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8119109" y="2854070"/>
            <a:ext cx="821055" cy="274955"/>
          </a:xfrm>
          <a:prstGeom prst="rect">
            <a:avLst/>
          </a:prstGeom>
          <a:solidFill>
            <a:srgbClr val="84B4DF"/>
          </a:solidFill>
        </p:spPr>
        <p:txBody>
          <a:bodyPr vert="horz" wrap="square" lIns="0" tIns="247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95"/>
              </a:spcBef>
            </a:pP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34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119109" y="3293554"/>
            <a:ext cx="688975" cy="275590"/>
          </a:xfrm>
          <a:prstGeom prst="rect">
            <a:avLst/>
          </a:prstGeom>
          <a:solidFill>
            <a:srgbClr val="84B4DF"/>
          </a:solidFill>
        </p:spPr>
        <p:txBody>
          <a:bodyPr vert="horz" wrap="square" lIns="0" tIns="247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95"/>
              </a:spcBef>
            </a:pP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29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119109" y="3733609"/>
            <a:ext cx="434340" cy="274955"/>
          </a:xfrm>
          <a:prstGeom prst="rect">
            <a:avLst/>
          </a:prstGeom>
          <a:solidFill>
            <a:srgbClr val="84B4DF"/>
          </a:solidFill>
        </p:spPr>
        <p:txBody>
          <a:bodyPr vert="horz" wrap="square" lIns="0" tIns="23495" rIns="0" bIns="0" rtlCol="0">
            <a:spAutoFit/>
          </a:bodyPr>
          <a:lstStyle/>
          <a:p>
            <a:pPr marL="128270">
              <a:lnSpc>
                <a:spcPct val="100000"/>
              </a:lnSpc>
              <a:spcBef>
                <a:spcPts val="185"/>
              </a:spcBef>
            </a:pP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19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8119109" y="4173092"/>
            <a:ext cx="434340" cy="274955"/>
          </a:xfrm>
          <a:prstGeom prst="rect">
            <a:avLst/>
          </a:prstGeom>
          <a:solidFill>
            <a:srgbClr val="84B4DF"/>
          </a:solidFill>
        </p:spPr>
        <p:txBody>
          <a:bodyPr vert="horz" wrap="square" lIns="0" tIns="22860" rIns="0" bIns="0" rtlCol="0">
            <a:spAutoFit/>
          </a:bodyPr>
          <a:lstStyle/>
          <a:p>
            <a:pPr marL="119380">
              <a:lnSpc>
                <a:spcPct val="100000"/>
              </a:lnSpc>
              <a:spcBef>
                <a:spcPts val="180"/>
              </a:spcBef>
            </a:pP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18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8119109" y="4612576"/>
            <a:ext cx="314325" cy="274955"/>
          </a:xfrm>
          <a:prstGeom prst="rect">
            <a:avLst/>
          </a:prstGeom>
          <a:solidFill>
            <a:srgbClr val="84B4DF"/>
          </a:solidFill>
        </p:spPr>
        <p:txBody>
          <a:bodyPr vert="horz" wrap="square" lIns="0" tIns="22860" rIns="0" bIns="0" rtlCol="0">
            <a:spAutoFit/>
          </a:bodyPr>
          <a:lstStyle/>
          <a:p>
            <a:pPr marL="55880">
              <a:lnSpc>
                <a:spcPct val="100000"/>
              </a:lnSpc>
              <a:spcBef>
                <a:spcPts val="180"/>
              </a:spcBef>
            </a:pP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13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8119109" y="5052059"/>
            <a:ext cx="314325" cy="274955"/>
          </a:xfrm>
          <a:prstGeom prst="rect">
            <a:avLst/>
          </a:prstGeom>
          <a:solidFill>
            <a:srgbClr val="84B4DF"/>
          </a:solidFill>
        </p:spPr>
        <p:txBody>
          <a:bodyPr vert="horz" wrap="square" lIns="0" tIns="22225" rIns="0" bIns="0" rtlCol="0">
            <a:spAutoFit/>
          </a:bodyPr>
          <a:lstStyle/>
          <a:p>
            <a:pPr marL="71120">
              <a:lnSpc>
                <a:spcPct val="100000"/>
              </a:lnSpc>
              <a:spcBef>
                <a:spcPts val="175"/>
              </a:spcBef>
            </a:pP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14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8119109" y="5492115"/>
            <a:ext cx="154305" cy="274955"/>
          </a:xfrm>
          <a:prstGeom prst="rect">
            <a:avLst/>
          </a:prstGeom>
          <a:solidFill>
            <a:srgbClr val="84B4DF"/>
          </a:solidFill>
        </p:spPr>
        <p:txBody>
          <a:bodyPr vert="horz" wrap="square" lIns="0" tIns="21590" rIns="0" bIns="0" rtlCol="0">
            <a:spAutoFit/>
          </a:bodyPr>
          <a:lstStyle/>
          <a:p>
            <a:pPr marL="17780">
              <a:lnSpc>
                <a:spcPct val="100000"/>
              </a:lnSpc>
              <a:spcBef>
                <a:spcPts val="170"/>
              </a:spcBef>
            </a:pP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6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8119109" y="5931598"/>
            <a:ext cx="154305" cy="274955"/>
          </a:xfrm>
          <a:prstGeom prst="rect">
            <a:avLst/>
          </a:prstGeom>
          <a:solidFill>
            <a:srgbClr val="84B4DF"/>
          </a:solidFill>
        </p:spPr>
        <p:txBody>
          <a:bodyPr vert="horz" wrap="square" lIns="0" tIns="20955" rIns="0" bIns="0" rtlCol="0">
            <a:spAutoFit/>
          </a:bodyPr>
          <a:lstStyle/>
          <a:p>
            <a:pPr marL="40005">
              <a:lnSpc>
                <a:spcPct val="100000"/>
              </a:lnSpc>
              <a:spcBef>
                <a:spcPts val="165"/>
              </a:spcBef>
            </a:pP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7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3382898" y="1874139"/>
            <a:ext cx="0" cy="4413250"/>
          </a:xfrm>
          <a:custGeom>
            <a:avLst/>
            <a:gdLst/>
            <a:ahLst/>
            <a:cxnLst/>
            <a:rect l="l" t="t" r="r" b="b"/>
            <a:pathLst>
              <a:path h="4413250">
                <a:moveTo>
                  <a:pt x="0" y="0"/>
                </a:moveTo>
                <a:lnTo>
                  <a:pt x="0" y="4412742"/>
                </a:lnTo>
              </a:path>
            </a:pathLst>
          </a:custGeom>
          <a:ln w="990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3387852" y="1975104"/>
            <a:ext cx="1226185" cy="274955"/>
          </a:xfrm>
          <a:prstGeom prst="rect">
            <a:avLst/>
          </a:prstGeom>
          <a:solidFill>
            <a:srgbClr val="585858"/>
          </a:solidFill>
        </p:spPr>
        <p:txBody>
          <a:bodyPr vert="horz" wrap="square" lIns="0" tIns="190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5"/>
              </a:spcBef>
            </a:pP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53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3387852" y="2414587"/>
            <a:ext cx="803910" cy="274955"/>
          </a:xfrm>
          <a:prstGeom prst="rect">
            <a:avLst/>
          </a:prstGeom>
          <a:solidFill>
            <a:srgbClr val="A6A6A6"/>
          </a:solidFill>
        </p:spPr>
        <p:txBody>
          <a:bodyPr vert="horz" wrap="square" lIns="0" tIns="381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0"/>
              </a:spcBef>
            </a:pP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35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387852" y="2854070"/>
            <a:ext cx="803910" cy="274955"/>
          </a:xfrm>
          <a:prstGeom prst="rect">
            <a:avLst/>
          </a:prstGeom>
          <a:solidFill>
            <a:srgbClr val="A6A6A6"/>
          </a:solidFill>
        </p:spPr>
        <p:txBody>
          <a:bodyPr vert="horz" wrap="square" lIns="0" tIns="571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5"/>
              </a:spcBef>
            </a:pP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35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3387852" y="3293554"/>
            <a:ext cx="576580" cy="275590"/>
          </a:xfrm>
          <a:prstGeom prst="rect">
            <a:avLst/>
          </a:prstGeom>
          <a:solidFill>
            <a:srgbClr val="A6A6A6"/>
          </a:solidFill>
        </p:spPr>
        <p:txBody>
          <a:bodyPr vert="horz" wrap="square" lIns="0" tIns="6985" rIns="0" bIns="0" rtlCol="0">
            <a:spAutoFit/>
          </a:bodyPr>
          <a:lstStyle/>
          <a:p>
            <a:pPr marL="6350" algn="ctr">
              <a:lnSpc>
                <a:spcPct val="100000"/>
              </a:lnSpc>
              <a:spcBef>
                <a:spcPts val="55"/>
              </a:spcBef>
            </a:pP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26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3387852" y="3733609"/>
            <a:ext cx="576580" cy="274955"/>
          </a:xfrm>
          <a:prstGeom prst="rect">
            <a:avLst/>
          </a:prstGeom>
          <a:solidFill>
            <a:srgbClr val="A6A6A6"/>
          </a:solidFill>
        </p:spPr>
        <p:txBody>
          <a:bodyPr vert="horz" wrap="square" lIns="0" tIns="8255" rIns="0" bIns="0" rtlCol="0">
            <a:spAutoFit/>
          </a:bodyPr>
          <a:lstStyle/>
          <a:p>
            <a:pPr marL="189230">
              <a:lnSpc>
                <a:spcPct val="100000"/>
              </a:lnSpc>
              <a:spcBef>
                <a:spcPts val="65"/>
              </a:spcBef>
            </a:pP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25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3387852" y="4173092"/>
            <a:ext cx="288290" cy="274955"/>
          </a:xfrm>
          <a:prstGeom prst="rect">
            <a:avLst/>
          </a:prstGeom>
          <a:solidFill>
            <a:srgbClr val="A6A6A6"/>
          </a:solidFill>
        </p:spPr>
        <p:txBody>
          <a:bodyPr vert="horz" wrap="square" lIns="0" tIns="1016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80"/>
              </a:spcBef>
            </a:pP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13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3387852" y="4612576"/>
            <a:ext cx="207645" cy="274955"/>
          </a:xfrm>
          <a:prstGeom prst="rect">
            <a:avLst/>
          </a:prstGeom>
          <a:solidFill>
            <a:srgbClr val="A6A6A6"/>
          </a:solidFill>
        </p:spPr>
        <p:txBody>
          <a:bodyPr vert="horz" wrap="square" lIns="0" tIns="11430" rIns="0" bIns="0" rtlCol="0">
            <a:spAutoFit/>
          </a:bodyPr>
          <a:lstStyle/>
          <a:p>
            <a:pPr marL="17145">
              <a:lnSpc>
                <a:spcPct val="100000"/>
              </a:lnSpc>
              <a:spcBef>
                <a:spcPts val="90"/>
              </a:spcBef>
            </a:pP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3387852" y="5052059"/>
            <a:ext cx="207645" cy="274955"/>
          </a:xfrm>
          <a:prstGeom prst="rect">
            <a:avLst/>
          </a:prstGeom>
          <a:solidFill>
            <a:srgbClr val="A6A6A6"/>
          </a:solidFill>
        </p:spPr>
        <p:txBody>
          <a:bodyPr vert="horz" wrap="square" lIns="0" tIns="13335" rIns="0" bIns="0" rtlCol="0">
            <a:spAutoFit/>
          </a:bodyPr>
          <a:lstStyle/>
          <a:p>
            <a:pPr marL="48895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9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3387852" y="5492115"/>
            <a:ext cx="114300" cy="274955"/>
          </a:xfrm>
          <a:prstGeom prst="rect">
            <a:avLst/>
          </a:prstGeom>
          <a:solidFill>
            <a:srgbClr val="A6A6A6"/>
          </a:solidFill>
        </p:spPr>
        <p:txBody>
          <a:bodyPr vert="horz" wrap="square" lIns="0" tIns="14604" rIns="0" bIns="0" rtlCol="0">
            <a:spAutoFit/>
          </a:bodyPr>
          <a:lstStyle/>
          <a:p>
            <a:pPr marL="10160">
              <a:lnSpc>
                <a:spcPct val="100000"/>
              </a:lnSpc>
              <a:spcBef>
                <a:spcPts val="114"/>
              </a:spcBef>
            </a:pP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5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3387852" y="5931598"/>
            <a:ext cx="114300" cy="274320"/>
          </a:xfrm>
          <a:prstGeom prst="rect">
            <a:avLst/>
          </a:prstGeom>
          <a:solidFill>
            <a:srgbClr val="A6A6A6"/>
          </a:solidFill>
        </p:spPr>
        <p:txBody>
          <a:bodyPr vert="horz" wrap="square" lIns="0" tIns="16510" rIns="0" bIns="0" rtlCol="0">
            <a:spAutoFit/>
          </a:bodyPr>
          <a:lstStyle/>
          <a:p>
            <a:pPr marL="7620">
              <a:lnSpc>
                <a:spcPct val="100000"/>
              </a:lnSpc>
              <a:spcBef>
                <a:spcPts val="130"/>
              </a:spcBef>
            </a:pP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5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1498353" y="1888228"/>
            <a:ext cx="1756410" cy="339090"/>
          </a:xfrm>
          <a:prstGeom prst="rect">
            <a:avLst/>
          </a:prstGeom>
        </p:spPr>
        <p:txBody>
          <a:bodyPr vert="horz" wrap="square" lIns="0" tIns="65404" rIns="0" bIns="0" rtlCol="0">
            <a:spAutoFit/>
          </a:bodyPr>
          <a:lstStyle/>
          <a:p>
            <a:pPr marL="234315" marR="5715" indent="-222250">
              <a:lnSpc>
                <a:spcPct val="71200"/>
              </a:lnSpc>
              <a:spcBef>
                <a:spcPts val="515"/>
              </a:spcBef>
            </a:pPr>
            <a:r>
              <a:rPr sz="1200" spc="-5" dirty="0">
                <a:solidFill>
                  <a:srgbClr val="404040"/>
                </a:solidFill>
                <a:latin typeface="Calibri"/>
                <a:cs typeface="Calibri"/>
              </a:rPr>
              <a:t>А</a:t>
            </a:r>
            <a:r>
              <a:rPr sz="950" spc="-5" dirty="0">
                <a:solidFill>
                  <a:srgbClr val="404040"/>
                </a:solidFill>
                <a:latin typeface="Calibri"/>
                <a:cs typeface="Calibri"/>
              </a:rPr>
              <a:t>ДМИНИСТРАТИВНЫЕ </a:t>
            </a:r>
            <a:r>
              <a:rPr sz="950" dirty="0">
                <a:solidFill>
                  <a:srgbClr val="404040"/>
                </a:solidFill>
                <a:latin typeface="Calibri"/>
                <a:cs typeface="Calibri"/>
              </a:rPr>
              <a:t>БАРЬЕРЫ</a:t>
            </a: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,  </a:t>
            </a:r>
            <a:r>
              <a:rPr sz="950" dirty="0">
                <a:solidFill>
                  <a:srgbClr val="404040"/>
                </a:solidFill>
                <a:latin typeface="Calibri"/>
                <a:cs typeface="Calibri"/>
              </a:rPr>
              <a:t>КОРРУПЦИЯ</a:t>
            </a: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,</a:t>
            </a:r>
            <a:r>
              <a:rPr sz="12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950" spc="-10" dirty="0">
                <a:solidFill>
                  <a:srgbClr val="404040"/>
                </a:solidFill>
                <a:latin typeface="Calibri"/>
                <a:cs typeface="Calibri"/>
              </a:rPr>
              <a:t>БЮРОКРАТИЗМ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1137988" y="2329497"/>
            <a:ext cx="2116455" cy="339090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12700" marR="5080" indent="34925">
              <a:lnSpc>
                <a:spcPct val="71300"/>
              </a:lnSpc>
              <a:spcBef>
                <a:spcPts val="509"/>
              </a:spcBef>
            </a:pPr>
            <a:r>
              <a:rPr sz="1200" spc="-5" dirty="0">
                <a:solidFill>
                  <a:srgbClr val="404040"/>
                </a:solidFill>
                <a:latin typeface="Calibri"/>
                <a:cs typeface="Calibri"/>
              </a:rPr>
              <a:t>П</a:t>
            </a:r>
            <a:r>
              <a:rPr sz="950" spc="-5" dirty="0">
                <a:solidFill>
                  <a:srgbClr val="404040"/>
                </a:solidFill>
                <a:latin typeface="Calibri"/>
                <a:cs typeface="Calibri"/>
              </a:rPr>
              <a:t>ЛОХИЕ </a:t>
            </a:r>
            <a:r>
              <a:rPr sz="950" dirty="0">
                <a:solidFill>
                  <a:srgbClr val="404040"/>
                </a:solidFill>
                <a:latin typeface="Calibri"/>
                <a:cs typeface="Calibri"/>
              </a:rPr>
              <a:t>ЭКОНОМИЧЕСКИЕ УСЛОВИЯ </a:t>
            </a:r>
            <a:r>
              <a:rPr sz="950" spc="5" dirty="0">
                <a:solidFill>
                  <a:srgbClr val="404040"/>
                </a:solidFill>
                <a:latin typeface="Calibri"/>
                <a:cs typeface="Calibri"/>
              </a:rPr>
              <a:t>В  НАШЕЙ </a:t>
            </a:r>
            <a:r>
              <a:rPr sz="950" spc="-5" dirty="0">
                <a:solidFill>
                  <a:srgbClr val="404040"/>
                </a:solidFill>
                <a:latin typeface="Calibri"/>
                <a:cs typeface="Calibri"/>
              </a:rPr>
              <a:t>СТРАНЕ</a:t>
            </a:r>
            <a:r>
              <a:rPr sz="1200" spc="-5" dirty="0">
                <a:solidFill>
                  <a:srgbClr val="404040"/>
                </a:solidFill>
                <a:latin typeface="Calibri"/>
                <a:cs typeface="Calibri"/>
              </a:rPr>
              <a:t>, </a:t>
            </a:r>
            <a:r>
              <a:rPr sz="950" dirty="0">
                <a:solidFill>
                  <a:srgbClr val="404040"/>
                </a:solidFill>
                <a:latin typeface="Calibri"/>
                <a:cs typeface="Calibri"/>
              </a:rPr>
              <a:t>БЕДНОСТЬ</a:t>
            </a:r>
            <a:r>
              <a:rPr sz="950" spc="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950" dirty="0">
                <a:solidFill>
                  <a:srgbClr val="404040"/>
                </a:solidFill>
                <a:latin typeface="Calibri"/>
                <a:cs typeface="Calibri"/>
              </a:rPr>
              <a:t>НАСЕЛЕНИЯ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1124210" y="2770765"/>
            <a:ext cx="2130425" cy="3327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60"/>
              </a:lnSpc>
              <a:spcBef>
                <a:spcPts val="100"/>
              </a:spcBef>
            </a:pP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Н</a:t>
            </a:r>
            <a:r>
              <a:rPr sz="950" dirty="0">
                <a:solidFill>
                  <a:srgbClr val="404040"/>
                </a:solidFill>
                <a:latin typeface="Calibri"/>
                <a:cs typeface="Calibri"/>
              </a:rPr>
              <a:t>ЕЖЕЛАНИЕ </a:t>
            </a:r>
            <a:r>
              <a:rPr sz="950" spc="-5" dirty="0">
                <a:solidFill>
                  <a:srgbClr val="404040"/>
                </a:solidFill>
                <a:latin typeface="Calibri"/>
                <a:cs typeface="Calibri"/>
              </a:rPr>
              <a:t>ЧТО</a:t>
            </a:r>
            <a:r>
              <a:rPr sz="1200" spc="-5" dirty="0">
                <a:solidFill>
                  <a:srgbClr val="404040"/>
                </a:solidFill>
                <a:latin typeface="Calibri"/>
                <a:cs typeface="Calibri"/>
              </a:rPr>
              <a:t>-</a:t>
            </a:r>
            <a:r>
              <a:rPr sz="950" spc="-5" dirty="0">
                <a:solidFill>
                  <a:srgbClr val="404040"/>
                </a:solidFill>
                <a:latin typeface="Calibri"/>
                <a:cs typeface="Calibri"/>
              </a:rPr>
              <a:t>ТО</a:t>
            </a:r>
            <a:r>
              <a:rPr sz="950" spc="8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950" spc="-5" dirty="0">
                <a:solidFill>
                  <a:srgbClr val="404040"/>
                </a:solidFill>
                <a:latin typeface="Calibri"/>
                <a:cs typeface="Calibri"/>
              </a:rPr>
              <a:t>ПРЕДПРИНИМАТЬ</a:t>
            </a:r>
            <a:r>
              <a:rPr sz="1200" spc="-5" dirty="0">
                <a:solidFill>
                  <a:srgbClr val="404040"/>
                </a:solidFill>
                <a:latin typeface="Calibri"/>
                <a:cs typeface="Calibri"/>
              </a:rPr>
              <a:t>,</a:t>
            </a:r>
            <a:endParaRPr sz="1200">
              <a:latin typeface="Calibri"/>
              <a:cs typeface="Calibri"/>
            </a:endParaRPr>
          </a:p>
          <a:p>
            <a:pPr marL="1055370">
              <a:lnSpc>
                <a:spcPts val="1060"/>
              </a:lnSpc>
            </a:pPr>
            <a:r>
              <a:rPr sz="950" dirty="0">
                <a:solidFill>
                  <a:srgbClr val="404040"/>
                </a:solidFill>
                <a:latin typeface="Calibri"/>
                <a:cs typeface="Calibri"/>
              </a:rPr>
              <a:t>СОБСТВЕННАЯ ЛЕНЬ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1064775" y="3212034"/>
            <a:ext cx="2189480" cy="3327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715" algn="r">
              <a:lnSpc>
                <a:spcPts val="1360"/>
              </a:lnSpc>
              <a:spcBef>
                <a:spcPts val="100"/>
              </a:spcBef>
            </a:pP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К</a:t>
            </a:r>
            <a:r>
              <a:rPr sz="950" dirty="0">
                <a:solidFill>
                  <a:srgbClr val="404040"/>
                </a:solidFill>
                <a:latin typeface="Calibri"/>
                <a:cs typeface="Calibri"/>
              </a:rPr>
              <a:t>УМОВСТВО </a:t>
            </a:r>
            <a:r>
              <a:rPr sz="950" spc="5" dirty="0">
                <a:solidFill>
                  <a:srgbClr val="404040"/>
                </a:solidFill>
                <a:latin typeface="Calibri"/>
                <a:cs typeface="Calibri"/>
              </a:rPr>
              <a:t>И </a:t>
            </a:r>
            <a:r>
              <a:rPr sz="950" spc="-5" dirty="0">
                <a:solidFill>
                  <a:srgbClr val="404040"/>
                </a:solidFill>
                <a:latin typeface="Calibri"/>
                <a:cs typeface="Calibri"/>
              </a:rPr>
              <a:t>НЕОБХОДИМОСТЬ</a:t>
            </a:r>
            <a:r>
              <a:rPr sz="950" spc="1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950" dirty="0">
                <a:solidFill>
                  <a:srgbClr val="404040"/>
                </a:solidFill>
                <a:latin typeface="Calibri"/>
                <a:cs typeface="Calibri"/>
              </a:rPr>
              <a:t>ИМЕТЬ</a:t>
            </a:r>
            <a:endParaRPr sz="950">
              <a:latin typeface="Calibri"/>
              <a:cs typeface="Calibri"/>
            </a:endParaRPr>
          </a:p>
          <a:p>
            <a:pPr marR="5080" algn="r">
              <a:lnSpc>
                <a:spcPts val="1060"/>
              </a:lnSpc>
            </a:pPr>
            <a:r>
              <a:rPr sz="950" dirty="0">
                <a:solidFill>
                  <a:srgbClr val="404040"/>
                </a:solidFill>
                <a:latin typeface="Calibri"/>
                <a:cs typeface="Calibri"/>
              </a:rPr>
              <a:t>С</a:t>
            </a:r>
            <a:r>
              <a:rPr sz="950" spc="-5" dirty="0">
                <a:solidFill>
                  <a:srgbClr val="404040"/>
                </a:solidFill>
                <a:latin typeface="Calibri"/>
                <a:cs typeface="Calibri"/>
              </a:rPr>
              <a:t>В</a:t>
            </a:r>
            <a:r>
              <a:rPr sz="950" spc="5" dirty="0">
                <a:solidFill>
                  <a:srgbClr val="404040"/>
                </a:solidFill>
                <a:latin typeface="Calibri"/>
                <a:cs typeface="Calibri"/>
              </a:rPr>
              <a:t>ЯЗИ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1108208" y="3653303"/>
            <a:ext cx="2146300" cy="1215390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495300" marR="5080" indent="31115" algn="r">
              <a:lnSpc>
                <a:spcPct val="71300"/>
              </a:lnSpc>
              <a:spcBef>
                <a:spcPts val="509"/>
              </a:spcBef>
            </a:pP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П</a:t>
            </a:r>
            <a:r>
              <a:rPr sz="950" dirty="0">
                <a:solidFill>
                  <a:srgbClr val="404040"/>
                </a:solidFill>
                <a:latin typeface="Calibri"/>
                <a:cs typeface="Calibri"/>
              </a:rPr>
              <a:t>РОЖИВАНИЕ</a:t>
            </a:r>
            <a:r>
              <a:rPr sz="950" spc="5" dirty="0">
                <a:solidFill>
                  <a:srgbClr val="404040"/>
                </a:solidFill>
                <a:latin typeface="Calibri"/>
                <a:cs typeface="Calibri"/>
              </a:rPr>
              <a:t> В</a:t>
            </a:r>
            <a:r>
              <a:rPr sz="950" spc="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950" dirty="0">
                <a:solidFill>
                  <a:srgbClr val="404040"/>
                </a:solidFill>
                <a:latin typeface="Calibri"/>
                <a:cs typeface="Calibri"/>
              </a:rPr>
              <a:t>НЕБОЛЬШОМ </a:t>
            </a:r>
            <a:r>
              <a:rPr sz="950" spc="-5" dirty="0">
                <a:solidFill>
                  <a:srgbClr val="404040"/>
                </a:solidFill>
                <a:latin typeface="Calibri"/>
                <a:cs typeface="Calibri"/>
              </a:rPr>
              <a:t> ГОРОДЕ</a:t>
            </a:r>
            <a:r>
              <a:rPr sz="1200" spc="-5" dirty="0">
                <a:solidFill>
                  <a:srgbClr val="404040"/>
                </a:solidFill>
                <a:latin typeface="Calibri"/>
                <a:cs typeface="Calibri"/>
              </a:rPr>
              <a:t>/</a:t>
            </a:r>
            <a:r>
              <a:rPr sz="950" spc="-5" dirty="0">
                <a:solidFill>
                  <a:srgbClr val="404040"/>
                </a:solidFill>
                <a:latin typeface="Calibri"/>
                <a:cs typeface="Calibri"/>
              </a:rPr>
              <a:t>НАСЕЛЕННОМ</a:t>
            </a:r>
            <a:r>
              <a:rPr sz="95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950" dirty="0">
                <a:solidFill>
                  <a:srgbClr val="404040"/>
                </a:solidFill>
                <a:latin typeface="Calibri"/>
                <a:cs typeface="Calibri"/>
              </a:rPr>
              <a:t>ПУНКТЕ</a:t>
            </a:r>
            <a:endParaRPr sz="950">
              <a:latin typeface="Calibri"/>
              <a:cs typeface="Calibri"/>
            </a:endParaRPr>
          </a:p>
          <a:p>
            <a:pPr marL="341630" marR="5080" indent="68580" algn="r">
              <a:lnSpc>
                <a:spcPct val="78000"/>
              </a:lnSpc>
              <a:spcBef>
                <a:spcPts val="815"/>
              </a:spcBef>
            </a:pPr>
            <a:r>
              <a:rPr sz="1200" spc="-10" dirty="0">
                <a:solidFill>
                  <a:srgbClr val="404040"/>
                </a:solidFill>
                <a:latin typeface="Calibri"/>
                <a:cs typeface="Calibri"/>
              </a:rPr>
              <a:t>О</a:t>
            </a:r>
            <a:r>
              <a:rPr sz="950" spc="-10" dirty="0">
                <a:solidFill>
                  <a:srgbClr val="404040"/>
                </a:solidFill>
                <a:latin typeface="Calibri"/>
                <a:cs typeface="Calibri"/>
              </a:rPr>
              <a:t>ТСУТСТВИЕ</a:t>
            </a:r>
            <a:r>
              <a:rPr sz="950" spc="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950" spc="-5" dirty="0">
                <a:solidFill>
                  <a:srgbClr val="404040"/>
                </a:solidFill>
                <a:latin typeface="Calibri"/>
                <a:cs typeface="Calibri"/>
              </a:rPr>
              <a:t>ГОСУДАРСТВЕННЫХ </a:t>
            </a:r>
            <a:r>
              <a:rPr sz="9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950" spc="-5" dirty="0">
                <a:solidFill>
                  <a:srgbClr val="404040"/>
                </a:solidFill>
                <a:latin typeface="Calibri"/>
                <a:cs typeface="Calibri"/>
              </a:rPr>
              <a:t>ПРОГРАММ</a:t>
            </a:r>
            <a:r>
              <a:rPr sz="1200" spc="-5" dirty="0">
                <a:solidFill>
                  <a:srgbClr val="404040"/>
                </a:solidFill>
                <a:latin typeface="Calibri"/>
                <a:cs typeface="Calibri"/>
              </a:rPr>
              <a:t>, </a:t>
            </a: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,</a:t>
            </a:r>
            <a:r>
              <a:rPr sz="1200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950" dirty="0">
                <a:solidFill>
                  <a:srgbClr val="404040"/>
                </a:solidFill>
                <a:latin typeface="Calibri"/>
                <a:cs typeface="Calibri"/>
              </a:rPr>
              <a:t>НАПРАВЛЕННЫХ</a:t>
            </a:r>
            <a:r>
              <a:rPr sz="950" spc="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950" spc="5" dirty="0">
                <a:solidFill>
                  <a:srgbClr val="404040"/>
                </a:solidFill>
                <a:latin typeface="Calibri"/>
                <a:cs typeface="Calibri"/>
              </a:rPr>
              <a:t>НА </a:t>
            </a:r>
            <a:r>
              <a:rPr sz="9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950" spc="-5" dirty="0">
                <a:solidFill>
                  <a:srgbClr val="404040"/>
                </a:solidFill>
                <a:latin typeface="Calibri"/>
                <a:cs typeface="Calibri"/>
              </a:rPr>
              <a:t>ПОДДЕРЖКУ РАЗВИТИЯ</a:t>
            </a:r>
            <a:r>
              <a:rPr sz="950" spc="9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950" spc="-5" dirty="0">
                <a:solidFill>
                  <a:srgbClr val="404040"/>
                </a:solidFill>
                <a:latin typeface="Calibri"/>
                <a:cs typeface="Calibri"/>
              </a:rPr>
              <a:t>ЛЮДЕЙ</a:t>
            </a:r>
            <a:endParaRPr sz="950">
              <a:latin typeface="Calibri"/>
              <a:cs typeface="Calibri"/>
            </a:endParaRPr>
          </a:p>
          <a:p>
            <a:pPr marR="5080" algn="r">
              <a:lnSpc>
                <a:spcPts val="1360"/>
              </a:lnSpc>
              <a:spcBef>
                <a:spcPts val="545"/>
              </a:spcBef>
            </a:pPr>
            <a:r>
              <a:rPr sz="1200" spc="-15" dirty="0">
                <a:solidFill>
                  <a:srgbClr val="404040"/>
                </a:solidFill>
                <a:latin typeface="Calibri"/>
                <a:cs typeface="Calibri"/>
              </a:rPr>
              <a:t>Н</a:t>
            </a:r>
            <a:r>
              <a:rPr sz="950" spc="-15" dirty="0">
                <a:solidFill>
                  <a:srgbClr val="404040"/>
                </a:solidFill>
                <a:latin typeface="Calibri"/>
                <a:cs typeface="Calibri"/>
              </a:rPr>
              <a:t>ЕДОСТАТОК </a:t>
            </a:r>
            <a:r>
              <a:rPr sz="950" spc="-5" dirty="0">
                <a:solidFill>
                  <a:srgbClr val="404040"/>
                </a:solidFill>
                <a:latin typeface="Calibri"/>
                <a:cs typeface="Calibri"/>
              </a:rPr>
              <a:t>ПРАКТИЧЕСКИХ</a:t>
            </a:r>
            <a:r>
              <a:rPr sz="950" spc="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950" dirty="0">
                <a:solidFill>
                  <a:srgbClr val="404040"/>
                </a:solidFill>
                <a:latin typeface="Calibri"/>
                <a:cs typeface="Calibri"/>
              </a:rPr>
              <a:t>НАВЫКОВ</a:t>
            </a: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,</a:t>
            </a:r>
            <a:endParaRPr sz="1200">
              <a:latin typeface="Calibri"/>
              <a:cs typeface="Calibri"/>
            </a:endParaRPr>
          </a:p>
          <a:p>
            <a:pPr marR="12700" algn="r">
              <a:lnSpc>
                <a:spcPts val="1060"/>
              </a:lnSpc>
            </a:pPr>
            <a:r>
              <a:rPr sz="950" spc="5" dirty="0">
                <a:solidFill>
                  <a:srgbClr val="404040"/>
                </a:solidFill>
                <a:latin typeface="Calibri"/>
                <a:cs typeface="Calibri"/>
              </a:rPr>
              <a:t>О</a:t>
            </a:r>
            <a:r>
              <a:rPr sz="950" dirty="0">
                <a:solidFill>
                  <a:srgbClr val="404040"/>
                </a:solidFill>
                <a:latin typeface="Calibri"/>
                <a:cs typeface="Calibri"/>
              </a:rPr>
              <a:t>П</a:t>
            </a:r>
            <a:r>
              <a:rPr sz="950" spc="5" dirty="0">
                <a:solidFill>
                  <a:srgbClr val="404040"/>
                </a:solidFill>
                <a:latin typeface="Calibri"/>
                <a:cs typeface="Calibri"/>
              </a:rPr>
              <a:t>Ы</a:t>
            </a:r>
            <a:r>
              <a:rPr sz="950" spc="-55" dirty="0">
                <a:solidFill>
                  <a:srgbClr val="404040"/>
                </a:solidFill>
                <a:latin typeface="Calibri"/>
                <a:cs typeface="Calibri"/>
              </a:rPr>
              <a:t>ТА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1263657" y="5042230"/>
            <a:ext cx="19907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404040"/>
                </a:solidFill>
                <a:latin typeface="Calibri"/>
                <a:cs typeface="Calibri"/>
              </a:rPr>
              <a:t>О</a:t>
            </a:r>
            <a:r>
              <a:rPr sz="950" spc="-10" dirty="0">
                <a:solidFill>
                  <a:srgbClr val="404040"/>
                </a:solidFill>
                <a:latin typeface="Calibri"/>
                <a:cs typeface="Calibri"/>
              </a:rPr>
              <a:t>ТСУТСТВИЕ </a:t>
            </a:r>
            <a:r>
              <a:rPr sz="950" dirty="0">
                <a:solidFill>
                  <a:srgbClr val="404040"/>
                </a:solidFill>
                <a:latin typeface="Calibri"/>
                <a:cs typeface="Calibri"/>
              </a:rPr>
              <a:t>ЧЕТКИХ </a:t>
            </a:r>
            <a:r>
              <a:rPr sz="950" spc="5" dirty="0">
                <a:solidFill>
                  <a:srgbClr val="404040"/>
                </a:solidFill>
                <a:latin typeface="Calibri"/>
                <a:cs typeface="Calibri"/>
              </a:rPr>
              <a:t>ЛИЧНЫХ</a:t>
            </a:r>
            <a:r>
              <a:rPr sz="95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950" spc="-5" dirty="0">
                <a:solidFill>
                  <a:srgbClr val="404040"/>
                </a:solidFill>
                <a:latin typeface="Calibri"/>
                <a:cs typeface="Calibri"/>
              </a:rPr>
              <a:t>ЦЕЛЕЙ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1463300" y="5483497"/>
            <a:ext cx="17913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К</a:t>
            </a:r>
            <a:r>
              <a:rPr sz="950" dirty="0">
                <a:solidFill>
                  <a:srgbClr val="404040"/>
                </a:solidFill>
                <a:latin typeface="Calibri"/>
                <a:cs typeface="Calibri"/>
              </a:rPr>
              <a:t>ОНКУРЕНЦИЯ МЕЖДУ</a:t>
            </a:r>
            <a:r>
              <a:rPr sz="950" spc="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950" dirty="0">
                <a:solidFill>
                  <a:srgbClr val="404040"/>
                </a:solidFill>
                <a:latin typeface="Calibri"/>
                <a:cs typeface="Calibri"/>
              </a:rPr>
              <a:t>ЛЮДЬМИ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1409199" y="5859649"/>
            <a:ext cx="1845945" cy="3327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ts val="1360"/>
              </a:lnSpc>
              <a:spcBef>
                <a:spcPts val="100"/>
              </a:spcBef>
            </a:pPr>
            <a:r>
              <a:rPr sz="1200" spc="-10" dirty="0">
                <a:solidFill>
                  <a:srgbClr val="404040"/>
                </a:solidFill>
                <a:latin typeface="Calibri"/>
                <a:cs typeface="Calibri"/>
              </a:rPr>
              <a:t>О</a:t>
            </a:r>
            <a:r>
              <a:rPr sz="950" spc="-10" dirty="0">
                <a:solidFill>
                  <a:srgbClr val="404040"/>
                </a:solidFill>
                <a:latin typeface="Calibri"/>
                <a:cs typeface="Calibri"/>
              </a:rPr>
              <a:t>ТСУТСТВИЕ  </a:t>
            </a:r>
            <a:r>
              <a:rPr sz="950" spc="-5" dirty="0">
                <a:solidFill>
                  <a:srgbClr val="404040"/>
                </a:solidFill>
                <a:latin typeface="Calibri"/>
                <a:cs typeface="Calibri"/>
              </a:rPr>
              <a:t>ПОДДЕРЖКИ</a:t>
            </a:r>
            <a:r>
              <a:rPr sz="950" spc="-8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950" dirty="0">
                <a:solidFill>
                  <a:srgbClr val="404040"/>
                </a:solidFill>
                <a:latin typeface="Calibri"/>
                <a:cs typeface="Calibri"/>
              </a:rPr>
              <a:t>СЕМЬИ</a:t>
            </a: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,</a:t>
            </a:r>
            <a:endParaRPr sz="1200">
              <a:latin typeface="Calibri"/>
              <a:cs typeface="Calibri"/>
            </a:endParaRPr>
          </a:p>
          <a:p>
            <a:pPr marR="5715" algn="r">
              <a:lnSpc>
                <a:spcPts val="1060"/>
              </a:lnSpc>
            </a:pPr>
            <a:r>
              <a:rPr sz="950" dirty="0">
                <a:solidFill>
                  <a:srgbClr val="404040"/>
                </a:solidFill>
                <a:latin typeface="Calibri"/>
                <a:cs typeface="Calibri"/>
              </a:rPr>
              <a:t>Б</a:t>
            </a:r>
            <a:r>
              <a:rPr sz="950" spc="5" dirty="0">
                <a:solidFill>
                  <a:srgbClr val="404040"/>
                </a:solidFill>
                <a:latin typeface="Calibri"/>
                <a:cs typeface="Calibri"/>
              </a:rPr>
              <a:t>ЛИЗКИХ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5694045" y="1898523"/>
            <a:ext cx="0" cy="4391025"/>
          </a:xfrm>
          <a:custGeom>
            <a:avLst/>
            <a:gdLst/>
            <a:ahLst/>
            <a:cxnLst/>
            <a:rect l="l" t="t" r="r" b="b"/>
            <a:pathLst>
              <a:path h="4391025">
                <a:moveTo>
                  <a:pt x="0" y="0"/>
                </a:moveTo>
                <a:lnTo>
                  <a:pt x="0" y="4390644"/>
                </a:lnTo>
              </a:path>
            </a:pathLst>
          </a:custGeom>
          <a:ln w="990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 txBox="1"/>
          <p:nvPr/>
        </p:nvSpPr>
        <p:spPr>
          <a:xfrm>
            <a:off x="5698997" y="1975104"/>
            <a:ext cx="1082040" cy="274955"/>
          </a:xfrm>
          <a:prstGeom prst="rect">
            <a:avLst/>
          </a:prstGeom>
          <a:solidFill>
            <a:srgbClr val="6FAC46"/>
          </a:solidFill>
        </p:spPr>
        <p:txBody>
          <a:bodyPr vert="horz" wrap="square" lIns="0" tIns="26034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04"/>
              </a:spcBef>
            </a:pP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45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5698997" y="2414587"/>
            <a:ext cx="890269" cy="274955"/>
          </a:xfrm>
          <a:prstGeom prst="rect">
            <a:avLst/>
          </a:prstGeom>
          <a:solidFill>
            <a:srgbClr val="A9D18E"/>
          </a:solidFill>
        </p:spPr>
        <p:txBody>
          <a:bodyPr vert="horz" wrap="square" lIns="0" tIns="254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00"/>
              </a:spcBef>
            </a:pP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37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5698997" y="2854070"/>
            <a:ext cx="1156335" cy="274955"/>
          </a:xfrm>
          <a:prstGeom prst="rect">
            <a:avLst/>
          </a:prstGeom>
          <a:solidFill>
            <a:srgbClr val="6FAC46"/>
          </a:solidFill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100"/>
              </a:lnSpc>
            </a:pP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48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5698997" y="3293554"/>
            <a:ext cx="485775" cy="275590"/>
          </a:xfrm>
          <a:prstGeom prst="rect">
            <a:avLst/>
          </a:prstGeom>
          <a:solidFill>
            <a:srgbClr val="A9D18E"/>
          </a:solidFill>
        </p:spPr>
        <p:txBody>
          <a:bodyPr vert="horz" wrap="square" lIns="0" tIns="24765" rIns="0" bIns="0" rtlCol="0">
            <a:spAutoFit/>
          </a:bodyPr>
          <a:lstStyle/>
          <a:p>
            <a:pPr marL="155575">
              <a:lnSpc>
                <a:spcPct val="100000"/>
              </a:lnSpc>
              <a:spcBef>
                <a:spcPts val="195"/>
              </a:spcBef>
            </a:pP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21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5698997" y="3733609"/>
            <a:ext cx="485775" cy="274955"/>
          </a:xfrm>
          <a:prstGeom prst="rect">
            <a:avLst/>
          </a:prstGeom>
          <a:solidFill>
            <a:srgbClr val="A9D18E"/>
          </a:solidFill>
        </p:spPr>
        <p:txBody>
          <a:bodyPr vert="horz" wrap="square" lIns="0" tIns="23495" rIns="0" bIns="0" rtlCol="0">
            <a:spAutoFit/>
          </a:bodyPr>
          <a:lstStyle/>
          <a:p>
            <a:pPr marL="144145">
              <a:lnSpc>
                <a:spcPct val="100000"/>
              </a:lnSpc>
              <a:spcBef>
                <a:spcPts val="185"/>
              </a:spcBef>
            </a:pP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20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5698997" y="4173092"/>
            <a:ext cx="288925" cy="274955"/>
          </a:xfrm>
          <a:prstGeom prst="rect">
            <a:avLst/>
          </a:prstGeom>
          <a:solidFill>
            <a:srgbClr val="A9D18E"/>
          </a:solidFill>
        </p:spPr>
        <p:txBody>
          <a:bodyPr vert="horz" wrap="square" lIns="0" tIns="22860" rIns="0" bIns="0" rtlCol="0">
            <a:spAutoFit/>
          </a:bodyPr>
          <a:lstStyle/>
          <a:p>
            <a:pPr marL="46990">
              <a:lnSpc>
                <a:spcPct val="100000"/>
              </a:lnSpc>
              <a:spcBef>
                <a:spcPts val="180"/>
              </a:spcBef>
            </a:pP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12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5698997" y="4612576"/>
            <a:ext cx="288925" cy="274955"/>
          </a:xfrm>
          <a:prstGeom prst="rect">
            <a:avLst/>
          </a:prstGeom>
          <a:solidFill>
            <a:srgbClr val="A9D18E"/>
          </a:solidFill>
        </p:spPr>
        <p:txBody>
          <a:bodyPr vert="horz" wrap="square" lIns="0" tIns="22860" rIns="0" bIns="0" rtlCol="0">
            <a:spAutoFit/>
          </a:bodyPr>
          <a:lstStyle/>
          <a:p>
            <a:pPr marL="55244">
              <a:lnSpc>
                <a:spcPct val="100000"/>
              </a:lnSpc>
              <a:spcBef>
                <a:spcPts val="180"/>
              </a:spcBef>
            </a:pP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12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5698997" y="5052059"/>
            <a:ext cx="204470" cy="274955"/>
          </a:xfrm>
          <a:prstGeom prst="rect">
            <a:avLst/>
          </a:prstGeom>
          <a:solidFill>
            <a:srgbClr val="A9D18E"/>
          </a:solidFill>
        </p:spPr>
        <p:txBody>
          <a:bodyPr vert="horz" wrap="square" lIns="0" tIns="22225" rIns="0" bIns="0" rtlCol="0">
            <a:spAutoFit/>
          </a:bodyPr>
          <a:lstStyle/>
          <a:p>
            <a:pPr marL="61594">
              <a:lnSpc>
                <a:spcPct val="100000"/>
              </a:lnSpc>
              <a:spcBef>
                <a:spcPts val="175"/>
              </a:spcBef>
            </a:pP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9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5698997" y="5492115"/>
            <a:ext cx="204470" cy="274955"/>
          </a:xfrm>
          <a:prstGeom prst="rect">
            <a:avLst/>
          </a:prstGeom>
          <a:solidFill>
            <a:srgbClr val="A9D18E"/>
          </a:solidFill>
        </p:spPr>
        <p:txBody>
          <a:bodyPr vert="horz" wrap="square" lIns="0" tIns="21590" rIns="0" bIns="0" rtlCol="0">
            <a:spAutoFit/>
          </a:bodyPr>
          <a:lstStyle/>
          <a:p>
            <a:pPr marL="48260">
              <a:lnSpc>
                <a:spcPct val="100000"/>
              </a:lnSpc>
              <a:spcBef>
                <a:spcPts val="170"/>
              </a:spcBef>
            </a:pP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8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5698997" y="5931598"/>
            <a:ext cx="204470" cy="274955"/>
          </a:xfrm>
          <a:prstGeom prst="rect">
            <a:avLst/>
          </a:prstGeom>
          <a:solidFill>
            <a:srgbClr val="A9D18E"/>
          </a:solidFill>
        </p:spPr>
        <p:txBody>
          <a:bodyPr vert="horz" wrap="square" lIns="0" tIns="20955" rIns="0" bIns="0" rtlCol="0">
            <a:spAutoFit/>
          </a:bodyPr>
          <a:lstStyle/>
          <a:p>
            <a:pPr marL="52069">
              <a:lnSpc>
                <a:spcPct val="100000"/>
              </a:lnSpc>
              <a:spcBef>
                <a:spcPts val="165"/>
              </a:spcBef>
            </a:pP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8</a:t>
            </a:r>
            <a:endParaRPr sz="14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721284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0802" y="-127398"/>
            <a:ext cx="10515600" cy="1325563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Franklin Gothic Book" panose="020B0503020102020204" pitchFamily="34" charset="0"/>
              </a:rPr>
              <a:t>АУДИТОРИЯ ИНТЕРНЕТ-СМИ В РАЗРЕЗЕ СОЦИАЛЬНО-ДЕМОГРАФИЧЕСКИХ ГРУПП</a:t>
            </a:r>
            <a:endParaRPr lang="ru-RU" sz="2000" b="1" dirty="0">
              <a:latin typeface="Franklin Gothic Book" panose="020B0503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4426" y="1039251"/>
            <a:ext cx="95896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8F7D"/>
                </a:solidFill>
              </a:rPr>
              <a:t>ЧАСТО ПОЛУЧАЮТ ИНФОРМАЦИЮ ИЗ СООТВЕТСТВУЮЩИХ СМИ, %</a:t>
            </a:r>
            <a:endParaRPr lang="ru-RU" sz="1200" b="1" dirty="0">
              <a:solidFill>
                <a:srgbClr val="008F7D"/>
              </a:solidFill>
            </a:endParaRPr>
          </a:p>
        </p:txBody>
      </p:sp>
      <p:pic>
        <p:nvPicPr>
          <p:cNvPr id="17" name="Объект 3"/>
          <p:cNvPicPr>
            <a:picLocks noChangeAspect="1"/>
          </p:cNvPicPr>
          <p:nvPr/>
        </p:nvPicPr>
        <p:blipFill rotWithShape="1"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02" t="27389" r="56135" b="66159"/>
          <a:stretch/>
        </p:blipFill>
        <p:spPr>
          <a:xfrm>
            <a:off x="1865513" y="1823181"/>
            <a:ext cx="3045348" cy="45661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3794D8E-CF22-4CE1-808E-9C0E6D9D21AE}"/>
              </a:ext>
            </a:extLst>
          </p:cNvPr>
          <p:cNvSpPr txBox="1"/>
          <p:nvPr/>
        </p:nvSpPr>
        <p:spPr>
          <a:xfrm>
            <a:off x="1991544" y="1633685"/>
            <a:ext cx="39600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100" b="1" dirty="0">
                <a:solidFill>
                  <a:prstClr val="black"/>
                </a:solidFill>
              </a:rPr>
              <a:t>18-24</a:t>
            </a:r>
            <a:endParaRPr lang="ru-RU" sz="1100" b="1" dirty="0">
              <a:solidFill>
                <a:prstClr val="black"/>
              </a:solidFill>
            </a:endParaRPr>
          </a:p>
        </p:txBody>
      </p:sp>
      <p:sp>
        <p:nvSpPr>
          <p:cNvPr id="19" name="TextBox 50">
            <a:extLst>
              <a:ext uri="{FF2B5EF4-FFF2-40B4-BE49-F238E27FC236}">
                <a16:creationId xmlns:a16="http://schemas.microsoft.com/office/drawing/2014/main" id="{0731A092-F5A2-48DC-BE0A-72AC42AEB023}"/>
              </a:ext>
            </a:extLst>
          </p:cNvPr>
          <p:cNvSpPr txBox="1"/>
          <p:nvPr/>
        </p:nvSpPr>
        <p:spPr>
          <a:xfrm>
            <a:off x="2612654" y="1633685"/>
            <a:ext cx="39600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100" b="1" dirty="0">
                <a:solidFill>
                  <a:prstClr val="black"/>
                </a:solidFill>
              </a:rPr>
              <a:t>25-34</a:t>
            </a:r>
            <a:endParaRPr lang="ru-RU" sz="1100" b="1" dirty="0">
              <a:solidFill>
                <a:prstClr val="black"/>
              </a:solidFill>
            </a:endParaRPr>
          </a:p>
        </p:txBody>
      </p:sp>
      <p:sp>
        <p:nvSpPr>
          <p:cNvPr id="20" name="TextBox 50">
            <a:extLst>
              <a:ext uri="{FF2B5EF4-FFF2-40B4-BE49-F238E27FC236}">
                <a16:creationId xmlns:a16="http://schemas.microsoft.com/office/drawing/2014/main" id="{C0D779F0-CBF2-48F0-9C84-608FE1575085}"/>
              </a:ext>
            </a:extLst>
          </p:cNvPr>
          <p:cNvSpPr txBox="1"/>
          <p:nvPr/>
        </p:nvSpPr>
        <p:spPr>
          <a:xfrm>
            <a:off x="3216044" y="1631355"/>
            <a:ext cx="39600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100" b="1" dirty="0">
                <a:solidFill>
                  <a:prstClr val="black"/>
                </a:solidFill>
              </a:rPr>
              <a:t>35-44</a:t>
            </a:r>
            <a:endParaRPr lang="ru-RU" sz="1100" b="1" dirty="0">
              <a:solidFill>
                <a:prstClr val="black"/>
              </a:solidFill>
            </a:endParaRPr>
          </a:p>
        </p:txBody>
      </p:sp>
      <p:sp>
        <p:nvSpPr>
          <p:cNvPr id="21" name="TextBox 50">
            <a:extLst>
              <a:ext uri="{FF2B5EF4-FFF2-40B4-BE49-F238E27FC236}">
                <a16:creationId xmlns:a16="http://schemas.microsoft.com/office/drawing/2014/main" id="{D3F6EA56-123A-4393-A452-C148157DE66E}"/>
              </a:ext>
            </a:extLst>
          </p:cNvPr>
          <p:cNvSpPr txBox="1"/>
          <p:nvPr/>
        </p:nvSpPr>
        <p:spPr>
          <a:xfrm>
            <a:off x="3846013" y="1624311"/>
            <a:ext cx="39600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100" b="1" dirty="0">
                <a:solidFill>
                  <a:prstClr val="black"/>
                </a:solidFill>
              </a:rPr>
              <a:t>45-59</a:t>
            </a:r>
            <a:endParaRPr lang="ru-RU" sz="1100" b="1" dirty="0">
              <a:solidFill>
                <a:prstClr val="black"/>
              </a:solidFill>
            </a:endParaRPr>
          </a:p>
        </p:txBody>
      </p:sp>
      <p:sp>
        <p:nvSpPr>
          <p:cNvPr id="22" name="TextBox 50">
            <a:extLst>
              <a:ext uri="{FF2B5EF4-FFF2-40B4-BE49-F238E27FC236}">
                <a16:creationId xmlns:a16="http://schemas.microsoft.com/office/drawing/2014/main" id="{833F42D6-6CAC-46EE-AFFC-974F663E8B1E}"/>
              </a:ext>
            </a:extLst>
          </p:cNvPr>
          <p:cNvSpPr txBox="1"/>
          <p:nvPr/>
        </p:nvSpPr>
        <p:spPr>
          <a:xfrm>
            <a:off x="4515819" y="1631355"/>
            <a:ext cx="39600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100" b="1" dirty="0">
                <a:solidFill>
                  <a:prstClr val="black"/>
                </a:solidFill>
              </a:rPr>
              <a:t>60+</a:t>
            </a:r>
            <a:endParaRPr lang="ru-RU" sz="1100" b="1" dirty="0">
              <a:solidFill>
                <a:prstClr val="black"/>
              </a:solidFill>
            </a:endParaRPr>
          </a:p>
        </p:txBody>
      </p:sp>
      <p:grpSp>
        <p:nvGrpSpPr>
          <p:cNvPr id="25" name="Группа 24"/>
          <p:cNvGrpSpPr/>
          <p:nvPr/>
        </p:nvGrpSpPr>
        <p:grpSpPr>
          <a:xfrm>
            <a:off x="6948362" y="1827936"/>
            <a:ext cx="4579609" cy="480070"/>
            <a:chOff x="5802136" y="2064423"/>
            <a:chExt cx="5637434" cy="567060"/>
          </a:xfrm>
        </p:grpSpPr>
        <p:grpSp>
          <p:nvGrpSpPr>
            <p:cNvPr id="24" name="Группа 23"/>
            <p:cNvGrpSpPr/>
            <p:nvPr/>
          </p:nvGrpSpPr>
          <p:grpSpPr>
            <a:xfrm>
              <a:off x="5802136" y="2121264"/>
              <a:ext cx="997329" cy="459027"/>
              <a:chOff x="6716075" y="3582339"/>
              <a:chExt cx="1112204" cy="511899"/>
            </a:xfrm>
          </p:grpSpPr>
          <p:pic>
            <p:nvPicPr>
              <p:cNvPr id="1026" name="Picture 2" descr="http://media.lpgenerator.ru/images/111768/siluet-moskvajpg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1826" r="39824"/>
              <a:stretch/>
            </p:blipFill>
            <p:spPr bwMode="auto">
              <a:xfrm>
                <a:off x="6716075" y="3582339"/>
                <a:ext cx="360040" cy="5118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8" name="Picture 4" descr="https://stickerboom.ru/files/2012/11/05/616xe89a-300x220.png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196" r="14223" b="27145"/>
              <a:stretch/>
            </p:blipFill>
            <p:spPr bwMode="auto">
              <a:xfrm>
                <a:off x="7096285" y="3713807"/>
                <a:ext cx="731994" cy="3790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030" name="Picture 6" descr="http://www.stroy-proms.ru/sys/data/catalog/images/image_12_2962.png?v=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16558" y="2064423"/>
              <a:ext cx="514658" cy="514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https://image.freepik.com/free-icon/modern-city-towers-buildings-group_318-62163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56766" y="2088219"/>
              <a:ext cx="505118" cy="5051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Picture 10" descr="http://www.publicdomainpictures.net/pictures/50000/velka/buildings-silhouettes.jp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0720" r="70095" b="34096"/>
            <a:stretch/>
          </p:blipFill>
          <p:spPr bwMode="auto">
            <a:xfrm>
              <a:off x="9000063" y="2072761"/>
              <a:ext cx="431345" cy="507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10" descr="http://www.publicdomainpictures.net/pictures/50000/velka/buildings-silhouettes.jp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01" r="69938" b="72212"/>
            <a:stretch/>
          </p:blipFill>
          <p:spPr bwMode="auto">
            <a:xfrm>
              <a:off x="9950187" y="2136242"/>
              <a:ext cx="564212" cy="495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6" name="Picture 12" descr="http://www.viethope.org/wp-content/uploads/2014/09/icon_1662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86830" y="2178743"/>
              <a:ext cx="452740" cy="4527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27" name="Таблица 26"/>
          <p:cNvGraphicFramePr>
            <a:graphicFrameLocks noGrp="1"/>
          </p:cNvGraphicFramePr>
          <p:nvPr>
            <p:extLst/>
          </p:nvPr>
        </p:nvGraphicFramePr>
        <p:xfrm>
          <a:off x="309396" y="2333163"/>
          <a:ext cx="4703921" cy="39260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550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95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66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02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62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62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2217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/>
                        <a:t>ЦЕНТРАЛЬНОЕ ТЕЛЕВИДЕНИЕ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</a:rPr>
                        <a:t>2</a:t>
                      </a:r>
                      <a:r>
                        <a:rPr lang="ru-RU" sz="1600" b="1" u="none" strike="noStrike" dirty="0" smtClean="0">
                          <a:effectLst/>
                        </a:rPr>
                        <a:t>8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effectLst/>
                        </a:rPr>
                        <a:t>48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effectLst/>
                        </a:rPr>
                        <a:t>53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effectLst/>
                        </a:rPr>
                        <a:t>69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 smtClean="0">
                          <a:solidFill>
                            <a:srgbClr val="C00000"/>
                          </a:solidFill>
                          <a:effectLst/>
                        </a:rPr>
                        <a:t>83</a:t>
                      </a:r>
                      <a:endParaRPr lang="ru-RU" sz="20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691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/>
                        <a:t>ИНТЕРНЕТ – НОВОСТНЫЕ, АНАЛИТИЧЕСКИЕ, ОФИЦИАЛЬНЫЕ САЙТЫ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 smtClean="0">
                          <a:solidFill>
                            <a:srgbClr val="C00000"/>
                          </a:solidFill>
                          <a:effectLst/>
                        </a:rPr>
                        <a:t>59</a:t>
                      </a:r>
                      <a:endParaRPr lang="ru-RU" sz="20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</a:rPr>
                        <a:t>58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</a:rPr>
                        <a:t>49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</a:rPr>
                        <a:t>40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2</a:t>
                      </a:r>
                      <a:r>
                        <a:rPr lang="ru-RU" sz="1200" b="1" u="none" strike="noStrike" dirty="0" smtClean="0">
                          <a:effectLst/>
                        </a:rPr>
                        <a:t>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45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/>
                        <a:t>РЕГИОНАЛЬНОЕ, МЕСТНОЕ ТЕЛЕВИДЕНИЕ</a:t>
                      </a:r>
                      <a:endParaRPr lang="ru-RU" sz="1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</a:rPr>
                        <a:t>21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</a:rPr>
                        <a:t>29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</a:rPr>
                        <a:t>26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</a:rPr>
                        <a:t>41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rgbClr val="C00000"/>
                          </a:solidFill>
                          <a:effectLst/>
                        </a:rPr>
                        <a:t>54</a:t>
                      </a:r>
                      <a:endParaRPr lang="ru-RU" sz="18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4331">
                <a:tc>
                  <a:txBody>
                    <a:bodyPr/>
                    <a:lstStyle/>
                    <a:p>
                      <a:r>
                        <a:rPr lang="ru-RU" sz="1000" b="1" kern="1200" dirty="0" smtClean="0"/>
                        <a:t>ИНТЕРНЕТ –СОЦИАЛЬНЫЕ СЕТИ </a:t>
                      </a:r>
                      <a:br>
                        <a:rPr lang="ru-RU" sz="1000" b="1" kern="1200" dirty="0" smtClean="0"/>
                      </a:br>
                      <a:r>
                        <a:rPr lang="ru-RU" sz="1000" b="1" kern="1200" dirty="0" smtClean="0"/>
                        <a:t>И БЛОГИ</a:t>
                      </a:r>
                      <a:endParaRPr lang="ru-RU" sz="1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79</a:t>
                      </a:r>
                      <a:endParaRPr lang="ru-RU" sz="20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64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51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</a:rPr>
                        <a:t>43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</a:rPr>
                        <a:t>23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979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000" b="1" kern="1200" dirty="0" smtClean="0"/>
                        <a:t>ЦЕНТРАЛЬНАЯ ПРЕССА</a:t>
                      </a:r>
                      <a:endParaRPr lang="ru-RU" sz="1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</a:rPr>
                        <a:t>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</a:rPr>
                        <a:t>18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</a:rPr>
                        <a:t>16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</a:rPr>
                        <a:t>23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rgbClr val="C00000"/>
                          </a:solidFill>
                          <a:effectLst/>
                        </a:rPr>
                        <a:t>27</a:t>
                      </a:r>
                      <a:endParaRPr lang="ru-RU" sz="16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217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000" b="1" kern="1200" dirty="0" smtClean="0"/>
                        <a:t>РЕГИОНАЛЬНАЯ, МЕСТНАЯ ПРЕССА</a:t>
                      </a:r>
                      <a:endParaRPr lang="ru-RU" sz="1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</a:rPr>
                        <a:t>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</a:rPr>
                        <a:t>21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17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</a:rPr>
                        <a:t>28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rgbClr val="C00000"/>
                          </a:solidFill>
                          <a:effectLst/>
                        </a:rPr>
                        <a:t>35</a:t>
                      </a:r>
                      <a:endParaRPr lang="ru-RU" sz="16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9798">
                <a:tc>
                  <a:txBody>
                    <a:bodyPr/>
                    <a:lstStyle/>
                    <a:p>
                      <a:r>
                        <a:rPr lang="ru-RU" sz="1000" b="1" dirty="0" smtClean="0"/>
                        <a:t>ЦЕНТРАЛЬНОЕ РАДИО</a:t>
                      </a:r>
                      <a:endParaRPr lang="ru-RU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</a:rPr>
                        <a:t>12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</a:rPr>
                        <a:t>16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</a:rPr>
                        <a:t>16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</a:rPr>
                        <a:t>18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solidFill>
                            <a:srgbClr val="C00000"/>
                          </a:solidFill>
                          <a:effectLst/>
                        </a:rPr>
                        <a:t>24</a:t>
                      </a:r>
                      <a:endParaRPr lang="ru-RU" sz="14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217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000" b="1" kern="1200" dirty="0" smtClean="0"/>
                        <a:t>РЕГИОНАЛЬНОЕ, МЕСТНОЕ РАДИО</a:t>
                      </a:r>
                      <a:endParaRPr lang="ru-RU" sz="1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</a:rPr>
                        <a:t>10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</a:rPr>
                        <a:t>17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</a:rPr>
                        <a:t>21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solidFill>
                            <a:srgbClr val="C00000"/>
                          </a:solidFill>
                          <a:effectLst/>
                        </a:rPr>
                        <a:t>24</a:t>
                      </a:r>
                      <a:endParaRPr lang="ru-RU" sz="14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979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000" b="1" kern="1200" dirty="0" smtClean="0"/>
                        <a:t>ЗАРУБЕЖНЫЕ СМИ</a:t>
                      </a:r>
                      <a:endParaRPr lang="ru-RU" sz="1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solidFill>
                            <a:srgbClr val="C00000"/>
                          </a:solidFill>
                          <a:effectLst/>
                        </a:rPr>
                        <a:t>23</a:t>
                      </a:r>
                      <a:endParaRPr lang="ru-RU" sz="14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</a:rPr>
                        <a:t>14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</a:rPr>
                        <a:t>12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</a:rPr>
                        <a:t>13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</a:rPr>
                        <a:t>11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9" name="TextBox 38">
            <a:extLst>
              <a:ext uri="{FF2B5EF4-FFF2-40B4-BE49-F238E27FC236}">
                <a16:creationId xmlns:a16="http://schemas.microsoft.com/office/drawing/2014/main" id="{B3794D8E-CF22-4CE1-808E-9C0E6D9D21AE}"/>
              </a:ext>
            </a:extLst>
          </p:cNvPr>
          <p:cNvSpPr txBox="1"/>
          <p:nvPr/>
        </p:nvSpPr>
        <p:spPr>
          <a:xfrm>
            <a:off x="7105744" y="1624311"/>
            <a:ext cx="574752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100" b="1" dirty="0" err="1" smtClean="0">
                <a:solidFill>
                  <a:prstClr val="black"/>
                </a:solidFill>
              </a:rPr>
              <a:t>Мск</a:t>
            </a:r>
            <a:r>
              <a:rPr lang="ru-RU" sz="1100" b="1" dirty="0" smtClean="0">
                <a:solidFill>
                  <a:prstClr val="black"/>
                </a:solidFill>
              </a:rPr>
              <a:t>, СПб</a:t>
            </a:r>
            <a:endParaRPr lang="ru-RU" sz="1100" b="1" dirty="0">
              <a:solidFill>
                <a:prstClr val="black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3794D8E-CF22-4CE1-808E-9C0E6D9D21AE}"/>
              </a:ext>
            </a:extLst>
          </p:cNvPr>
          <p:cNvSpPr txBox="1"/>
          <p:nvPr/>
        </p:nvSpPr>
        <p:spPr>
          <a:xfrm>
            <a:off x="7697119" y="1631355"/>
            <a:ext cx="89009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100" b="1" dirty="0" smtClean="0">
                <a:solidFill>
                  <a:prstClr val="black"/>
                </a:solidFill>
              </a:rPr>
              <a:t>Мил-</a:t>
            </a:r>
            <a:r>
              <a:rPr lang="ru-RU" sz="1100" b="1" dirty="0" err="1" smtClean="0">
                <a:solidFill>
                  <a:prstClr val="black"/>
                </a:solidFill>
              </a:rPr>
              <a:t>ки</a:t>
            </a:r>
            <a:endParaRPr lang="ru-RU" sz="1100" b="1" dirty="0">
              <a:solidFill>
                <a:prstClr val="black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3794D8E-CF22-4CE1-808E-9C0E6D9D21AE}"/>
              </a:ext>
            </a:extLst>
          </p:cNvPr>
          <p:cNvSpPr txBox="1"/>
          <p:nvPr/>
        </p:nvSpPr>
        <p:spPr>
          <a:xfrm>
            <a:off x="8537055" y="1614551"/>
            <a:ext cx="89009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100" b="1" dirty="0" smtClean="0">
                <a:solidFill>
                  <a:prstClr val="black"/>
                </a:solidFill>
              </a:rPr>
              <a:t>500-950 тыс.</a:t>
            </a:r>
            <a:endParaRPr lang="ru-RU" sz="1100" b="1" dirty="0">
              <a:solidFill>
                <a:prstClr val="black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3794D8E-CF22-4CE1-808E-9C0E6D9D21AE}"/>
              </a:ext>
            </a:extLst>
          </p:cNvPr>
          <p:cNvSpPr txBox="1"/>
          <p:nvPr/>
        </p:nvSpPr>
        <p:spPr>
          <a:xfrm>
            <a:off x="9407641" y="1614551"/>
            <a:ext cx="89009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100" b="1" dirty="0" smtClean="0">
                <a:solidFill>
                  <a:prstClr val="black"/>
                </a:solidFill>
              </a:rPr>
              <a:t>100-500 тыс.</a:t>
            </a:r>
            <a:endParaRPr lang="ru-RU" sz="1100" b="1" dirty="0">
              <a:solidFill>
                <a:prstClr val="black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3794D8E-CF22-4CE1-808E-9C0E6D9D21AE}"/>
              </a:ext>
            </a:extLst>
          </p:cNvPr>
          <p:cNvSpPr txBox="1"/>
          <p:nvPr/>
        </p:nvSpPr>
        <p:spPr>
          <a:xfrm>
            <a:off x="10250970" y="1627556"/>
            <a:ext cx="89009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100" b="1" dirty="0" smtClean="0">
                <a:solidFill>
                  <a:prstClr val="black"/>
                </a:solidFill>
              </a:rPr>
              <a:t>До 100 тыс.</a:t>
            </a:r>
            <a:endParaRPr lang="ru-RU" sz="1100" b="1" dirty="0">
              <a:solidFill>
                <a:prstClr val="black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3794D8E-CF22-4CE1-808E-9C0E6D9D21AE}"/>
              </a:ext>
            </a:extLst>
          </p:cNvPr>
          <p:cNvSpPr txBox="1"/>
          <p:nvPr/>
        </p:nvSpPr>
        <p:spPr>
          <a:xfrm>
            <a:off x="10966544" y="1630066"/>
            <a:ext cx="89009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100" b="1" dirty="0" smtClean="0">
                <a:solidFill>
                  <a:prstClr val="black"/>
                </a:solidFill>
              </a:rPr>
              <a:t>Сёла</a:t>
            </a:r>
            <a:endParaRPr lang="ru-RU" sz="1100" b="1" dirty="0">
              <a:solidFill>
                <a:prstClr val="black"/>
              </a:solidFill>
            </a:endParaRPr>
          </a:p>
        </p:txBody>
      </p:sp>
      <p:graphicFrame>
        <p:nvGraphicFramePr>
          <p:cNvPr id="45" name="Таблица 44"/>
          <p:cNvGraphicFramePr>
            <a:graphicFrameLocks noGrp="1"/>
          </p:cNvGraphicFramePr>
          <p:nvPr>
            <p:extLst/>
          </p:nvPr>
        </p:nvGraphicFramePr>
        <p:xfrm>
          <a:off x="6843693" y="2308003"/>
          <a:ext cx="4897998" cy="400131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525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26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163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163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729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58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effectLst/>
                        </a:rPr>
                        <a:t>54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effectLst/>
                        </a:rPr>
                        <a:t>58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effectLst/>
                        </a:rPr>
                        <a:t>62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rgbClr val="C00000"/>
                          </a:solidFill>
                          <a:effectLst/>
                        </a:rPr>
                        <a:t>67</a:t>
                      </a:r>
                      <a:endParaRPr lang="ru-RU" sz="18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effectLst/>
                        </a:rPr>
                        <a:t>66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20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rgbClr val="C00000"/>
                          </a:solidFill>
                          <a:effectLst/>
                        </a:rPr>
                        <a:t>54</a:t>
                      </a:r>
                      <a:endParaRPr lang="ru-RU" sz="14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rgbClr val="C00000"/>
                          </a:solidFill>
                          <a:effectLst/>
                        </a:rPr>
                        <a:t>54</a:t>
                      </a:r>
                      <a:endParaRPr lang="ru-RU" sz="14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rgbClr val="C00000"/>
                          </a:solidFill>
                          <a:effectLst/>
                        </a:rPr>
                        <a:t>54</a:t>
                      </a:r>
                      <a:endParaRPr lang="ru-RU" sz="18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</a:rPr>
                        <a:t>41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</a:rPr>
                        <a:t>39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</a:rPr>
                        <a:t>32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02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</a:rPr>
                        <a:t>33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rgbClr val="C00000"/>
                          </a:solidFill>
                          <a:effectLst/>
                        </a:rPr>
                        <a:t>44</a:t>
                      </a:r>
                      <a:endParaRPr lang="ru-RU" sz="14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42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</a:rPr>
                        <a:t>37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</a:rPr>
                        <a:t>34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</a:rPr>
                        <a:t>39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97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rgbClr val="C00000"/>
                          </a:solidFill>
                          <a:effectLst/>
                        </a:rPr>
                        <a:t>55</a:t>
                      </a:r>
                      <a:endParaRPr lang="ru-RU" sz="14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rgbClr val="C00000"/>
                          </a:solidFill>
                          <a:effectLst/>
                        </a:rPr>
                        <a:t>55</a:t>
                      </a:r>
                      <a:endParaRPr lang="ru-RU" sz="14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51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</a:rPr>
                        <a:t>47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43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37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43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</a:rPr>
                        <a:t>18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</a:rPr>
                        <a:t>19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</a:rPr>
                        <a:t>17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21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</a:rPr>
                        <a:t>20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24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18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</a:rPr>
                        <a:t>11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19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</a:rPr>
                        <a:t>22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</a:rPr>
                        <a:t>26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rgbClr val="C00000"/>
                          </a:solidFill>
                          <a:effectLst/>
                        </a:rPr>
                        <a:t>32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18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rgbClr val="C00000"/>
                          </a:solidFill>
                          <a:effectLst/>
                        </a:rPr>
                        <a:t>25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</a:rPr>
                        <a:t>15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</a:rPr>
                        <a:t>19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</a:rPr>
                        <a:t>18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17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53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</a:rPr>
                        <a:t>14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rgbClr val="C00000"/>
                          </a:solidFill>
                          <a:effectLst/>
                        </a:rPr>
                        <a:t>22</a:t>
                      </a:r>
                      <a:endParaRPr lang="ru-RU" sz="16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</a:rPr>
                        <a:t>15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</a:rPr>
                        <a:t>21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</a:rPr>
                        <a:t>20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</a:rPr>
                        <a:t>17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30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solidFill>
                            <a:srgbClr val="C00000"/>
                          </a:solidFill>
                          <a:effectLst/>
                        </a:rPr>
                        <a:t>19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10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</a:rPr>
                        <a:t>10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</a:rPr>
                        <a:t>13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</a:rPr>
                        <a:t>13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cxnSp>
        <p:nvCxnSpPr>
          <p:cNvPr id="57" name="Прямая соединительная линия 56"/>
          <p:cNvCxnSpPr/>
          <p:nvPr/>
        </p:nvCxnSpPr>
        <p:spPr>
          <a:xfrm>
            <a:off x="2467641" y="1840673"/>
            <a:ext cx="0" cy="446400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ysDot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 flipH="1">
            <a:off x="1865513" y="1840242"/>
            <a:ext cx="9859549" cy="345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ysDot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B3794D8E-CF22-4CE1-808E-9C0E6D9D21AE}"/>
              </a:ext>
            </a:extLst>
          </p:cNvPr>
          <p:cNvSpPr txBox="1"/>
          <p:nvPr/>
        </p:nvSpPr>
        <p:spPr>
          <a:xfrm>
            <a:off x="379958" y="1091690"/>
            <a:ext cx="819498" cy="246221"/>
          </a:xfrm>
          <a:prstGeom prst="rect">
            <a:avLst/>
          </a:prstGeom>
          <a:solidFill>
            <a:srgbClr val="FFC000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600" b="1" dirty="0" smtClean="0">
                <a:solidFill>
                  <a:prstClr val="black"/>
                </a:solidFill>
              </a:rPr>
              <a:t>2018 г.</a:t>
            </a:r>
            <a:endParaRPr lang="ru-RU" sz="1600" b="1" dirty="0">
              <a:solidFill>
                <a:prstClr val="black"/>
              </a:solidFill>
            </a:endParaRPr>
          </a:p>
        </p:txBody>
      </p:sp>
      <p:cxnSp>
        <p:nvCxnSpPr>
          <p:cNvPr id="74" name="Прямая соединительная линия 73"/>
          <p:cNvCxnSpPr/>
          <p:nvPr/>
        </p:nvCxnSpPr>
        <p:spPr>
          <a:xfrm flipH="1">
            <a:off x="391588" y="2730490"/>
            <a:ext cx="11374734" cy="5257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ysDot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/>
          <p:nvPr/>
        </p:nvCxnSpPr>
        <p:spPr>
          <a:xfrm flipH="1">
            <a:off x="386293" y="3403827"/>
            <a:ext cx="11355398" cy="29498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ysDot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/>
          <p:nvPr/>
        </p:nvCxnSpPr>
        <p:spPr>
          <a:xfrm flipH="1">
            <a:off x="391588" y="4005064"/>
            <a:ext cx="11411998" cy="11966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ysDot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/>
          <p:cNvCxnSpPr/>
          <p:nvPr/>
        </p:nvCxnSpPr>
        <p:spPr>
          <a:xfrm flipH="1">
            <a:off x="397338" y="4588107"/>
            <a:ext cx="11397324" cy="7353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ysDot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/>
          <p:cNvCxnSpPr/>
          <p:nvPr/>
        </p:nvCxnSpPr>
        <p:spPr>
          <a:xfrm flipH="1">
            <a:off x="357052" y="5281207"/>
            <a:ext cx="11446534" cy="20513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ysDot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/>
          <p:nvPr/>
        </p:nvCxnSpPr>
        <p:spPr>
          <a:xfrm flipH="1">
            <a:off x="406262" y="5914356"/>
            <a:ext cx="11397324" cy="41762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ysDot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единительная линия 85"/>
          <p:cNvCxnSpPr/>
          <p:nvPr/>
        </p:nvCxnSpPr>
        <p:spPr>
          <a:xfrm flipH="1">
            <a:off x="391588" y="5589240"/>
            <a:ext cx="11403074" cy="9583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ysDot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 flipH="1">
            <a:off x="381657" y="4876070"/>
            <a:ext cx="11446534" cy="20513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ysDot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B3794D8E-CF22-4CE1-808E-9C0E6D9D21AE}"/>
              </a:ext>
            </a:extLst>
          </p:cNvPr>
          <p:cNvSpPr txBox="1"/>
          <p:nvPr/>
        </p:nvSpPr>
        <p:spPr>
          <a:xfrm>
            <a:off x="5276265" y="1613617"/>
            <a:ext cx="574752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100" b="1" dirty="0" smtClean="0">
                <a:solidFill>
                  <a:prstClr val="black"/>
                </a:solidFill>
              </a:rPr>
              <a:t>Мужчины</a:t>
            </a:r>
            <a:endParaRPr lang="ru-RU" sz="1100" b="1" dirty="0">
              <a:solidFill>
                <a:prstClr val="black"/>
              </a:solidFill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B3794D8E-CF22-4CE1-808E-9C0E6D9D21AE}"/>
              </a:ext>
            </a:extLst>
          </p:cNvPr>
          <p:cNvSpPr txBox="1"/>
          <p:nvPr/>
        </p:nvSpPr>
        <p:spPr>
          <a:xfrm>
            <a:off x="6075413" y="1617136"/>
            <a:ext cx="610429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100" b="1" dirty="0" smtClean="0">
                <a:solidFill>
                  <a:prstClr val="black"/>
                </a:solidFill>
              </a:rPr>
              <a:t>Женщины</a:t>
            </a:r>
            <a:endParaRPr lang="ru-RU" sz="1100" b="1" dirty="0">
              <a:solidFill>
                <a:prstClr val="black"/>
              </a:solidFill>
            </a:endParaRPr>
          </a:p>
        </p:txBody>
      </p:sp>
      <p:pic>
        <p:nvPicPr>
          <p:cNvPr id="15" name="Picture 2" descr="https://igennus.com/wp-content/uploads/2014/11/bigstock-Men-Woman-Icon-5443192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197"/>
          <a:stretch/>
        </p:blipFill>
        <p:spPr bwMode="auto">
          <a:xfrm>
            <a:off x="5472667" y="1863409"/>
            <a:ext cx="191069" cy="441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2" descr="https://igennus.com/wp-content/uploads/2014/11/bigstock-Men-Woman-Icon-5443192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04"/>
          <a:stretch/>
        </p:blipFill>
        <p:spPr bwMode="auto">
          <a:xfrm>
            <a:off x="6261664" y="1880197"/>
            <a:ext cx="213641" cy="441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3" name="Таблица 22"/>
          <p:cNvGraphicFramePr>
            <a:graphicFrameLocks noGrp="1"/>
          </p:cNvGraphicFramePr>
          <p:nvPr>
            <p:extLst/>
          </p:nvPr>
        </p:nvGraphicFramePr>
        <p:xfrm>
          <a:off x="5070540" y="2304523"/>
          <a:ext cx="1815104" cy="40071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075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75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73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57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67</a:t>
                      </a:r>
                      <a:endParaRPr lang="ru-RU" sz="1800" b="1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452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49</a:t>
                      </a:r>
                      <a:endParaRPr lang="ru-RU" sz="1600" b="1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37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059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4</a:t>
                      </a:r>
                      <a:r>
                        <a:rPr lang="ru-RU" sz="16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ru-RU" sz="1600" b="1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412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610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21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61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22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lang="ru-RU" sz="14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7</a:t>
                      </a:r>
                      <a:endParaRPr lang="ru-RU" sz="1400" b="1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610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22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61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21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61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cxnSp>
        <p:nvCxnSpPr>
          <p:cNvPr id="88" name="Прямая соединительная линия 87"/>
          <p:cNvCxnSpPr/>
          <p:nvPr/>
        </p:nvCxnSpPr>
        <p:spPr>
          <a:xfrm>
            <a:off x="5084435" y="1825007"/>
            <a:ext cx="22385" cy="4478194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prstDash val="sysDot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единительная линия 88"/>
          <p:cNvCxnSpPr/>
          <p:nvPr/>
        </p:nvCxnSpPr>
        <p:spPr>
          <a:xfrm>
            <a:off x="6794039" y="1852669"/>
            <a:ext cx="16064" cy="4469754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prstDash val="sysDot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единительная линия 89"/>
          <p:cNvCxnSpPr/>
          <p:nvPr/>
        </p:nvCxnSpPr>
        <p:spPr>
          <a:xfrm>
            <a:off x="3071664" y="1840673"/>
            <a:ext cx="0" cy="446400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ysDot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единительная линия 90"/>
          <p:cNvCxnSpPr/>
          <p:nvPr/>
        </p:nvCxnSpPr>
        <p:spPr>
          <a:xfrm>
            <a:off x="3719736" y="1840673"/>
            <a:ext cx="0" cy="446400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ysDot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>
            <a:off x="4367808" y="1840673"/>
            <a:ext cx="0" cy="446400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ysDot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единительная линия 92"/>
          <p:cNvCxnSpPr/>
          <p:nvPr/>
        </p:nvCxnSpPr>
        <p:spPr>
          <a:xfrm>
            <a:off x="7896200" y="1840673"/>
            <a:ext cx="0" cy="446400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ysDot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4" name="Прямая соединительная линия 93"/>
          <p:cNvCxnSpPr/>
          <p:nvPr/>
        </p:nvCxnSpPr>
        <p:spPr>
          <a:xfrm>
            <a:off x="8558615" y="1840673"/>
            <a:ext cx="0" cy="446400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ysDot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я соединительная линия 94"/>
          <p:cNvCxnSpPr/>
          <p:nvPr/>
        </p:nvCxnSpPr>
        <p:spPr>
          <a:xfrm>
            <a:off x="9363478" y="1840673"/>
            <a:ext cx="0" cy="446400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ysDot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6" name="Прямая соединительная линия 95"/>
          <p:cNvCxnSpPr/>
          <p:nvPr/>
        </p:nvCxnSpPr>
        <p:spPr>
          <a:xfrm>
            <a:off x="10128448" y="1840673"/>
            <a:ext cx="0" cy="446400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ysDot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я соединительная линия 96"/>
          <p:cNvCxnSpPr/>
          <p:nvPr/>
        </p:nvCxnSpPr>
        <p:spPr>
          <a:xfrm>
            <a:off x="10992544" y="1840673"/>
            <a:ext cx="0" cy="446400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ysDot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8" name="Прямая соединительная линия 97"/>
          <p:cNvCxnSpPr/>
          <p:nvPr/>
        </p:nvCxnSpPr>
        <p:spPr>
          <a:xfrm>
            <a:off x="5960772" y="1840673"/>
            <a:ext cx="0" cy="446400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ysDot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9" name="TextBox 98"/>
          <p:cNvSpPr txBox="1"/>
          <p:nvPr/>
        </p:nvSpPr>
        <p:spPr>
          <a:xfrm>
            <a:off x="1869749" y="1854784"/>
            <a:ext cx="9864644" cy="519439"/>
          </a:xfrm>
          <a:prstGeom prst="rect">
            <a:avLst/>
          </a:prstGeom>
          <a:solidFill>
            <a:srgbClr val="008F7D">
              <a:alpha val="30000"/>
            </a:srgbClr>
          </a:solidFill>
        </p:spPr>
        <p:txBody>
          <a:bodyPr wrap="square" rtlCol="0">
            <a:spAutoFit/>
          </a:bodyPr>
          <a:lstStyle/>
          <a:p>
            <a:endParaRPr lang="ru-RU" sz="1200" b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0802" y="2730490"/>
            <a:ext cx="11595838" cy="688086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263494" y="4005063"/>
            <a:ext cx="11595838" cy="602413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158262" y="6426476"/>
            <a:ext cx="488834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  <a:latin typeface="Franklin Gothic Book" panose="020B0503020102020204" pitchFamily="34" charset="0"/>
              </a:rPr>
              <a:t>2018 год</a:t>
            </a:r>
            <a:endParaRPr lang="ru-RU" sz="1400" b="1" dirty="0">
              <a:latin typeface="Franklin Gothic Book" panose="020B0503020102020204" pitchFamily="34" charset="0"/>
            </a:endParaRPr>
          </a:p>
        </p:txBody>
      </p:sp>
      <p:pic>
        <p:nvPicPr>
          <p:cNvPr id="59" name="Рисунок 5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2074" y="76653"/>
            <a:ext cx="953049" cy="787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892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070" y="199840"/>
            <a:ext cx="10515600" cy="54542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Franklin Gothic Book" panose="020B0503020102020204" pitchFamily="34" charset="0"/>
              </a:rPr>
              <a:t>ЭКРАН </a:t>
            </a:r>
            <a:r>
              <a:rPr lang="en-US" sz="2800" b="1" dirty="0" smtClean="0">
                <a:latin typeface="Franklin Gothic Book" panose="020B0503020102020204" pitchFamily="34" charset="0"/>
              </a:rPr>
              <a:t>vs</a:t>
            </a:r>
            <a:r>
              <a:rPr lang="ru-RU" sz="2800" b="1" dirty="0" smtClean="0">
                <a:latin typeface="Franklin Gothic Book" panose="020B0503020102020204" pitchFamily="34" charset="0"/>
              </a:rPr>
              <a:t> БУМАГА</a:t>
            </a:r>
            <a:endParaRPr lang="ru-RU" sz="2800" b="1" dirty="0">
              <a:latin typeface="Franklin Gothic Book" panose="020B0503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21634" y="910553"/>
            <a:ext cx="88790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C00000"/>
                </a:solidFill>
                <a:latin typeface="Franklin Gothic Book" panose="020B0503020102020204" pitchFamily="34" charset="0"/>
              </a:rPr>
              <a:t>КАК ЧАСТО ВЫ ПОЛЬЗУЕТЕСЬ СЛЕДУЮЩИМИ ИСТОЧНИКАМИ </a:t>
            </a:r>
            <a:r>
              <a:rPr lang="ru-RU" sz="1200" b="1" dirty="0">
                <a:solidFill>
                  <a:srgbClr val="C00000"/>
                </a:solidFill>
                <a:latin typeface="Franklin Gothic Book" panose="020B0503020102020204" pitchFamily="34" charset="0"/>
              </a:rPr>
              <a:t>ИНФОРМАЦИИ </a:t>
            </a:r>
            <a:endParaRPr lang="ru-RU" sz="1200" b="1" dirty="0" smtClean="0">
              <a:solidFill>
                <a:srgbClr val="C00000"/>
              </a:solidFill>
              <a:latin typeface="Franklin Gothic Book" panose="020B0503020102020204" pitchFamily="34" charset="0"/>
            </a:endParaRPr>
          </a:p>
          <a:p>
            <a:pPr algn="ctr"/>
            <a:r>
              <a:rPr lang="ru-RU" sz="1200" b="1" dirty="0" smtClean="0">
                <a:solidFill>
                  <a:srgbClr val="C00000"/>
                </a:solidFill>
                <a:latin typeface="Franklin Gothic Book" panose="020B0503020102020204" pitchFamily="34" charset="0"/>
              </a:rPr>
              <a:t>(ПЕЧАТНЫЕ ГАЗЕТЫ И ЖУРНАЛЫ (НЕ В ИНТЕРНЕТЕ) / ГАЗЕТЫ И ЖУРНАЛЫ В ИНТЕРНЕТЕ (ОНЛАЙН-ИЗДАНИЯ, ЭЛЕКТРОННЫЕ ВЕРСИИ ПЕЧАТНЫХ ГАЗЕТ)? </a:t>
            </a:r>
            <a:r>
              <a:rPr lang="ru-RU" sz="1200" i="1" dirty="0" smtClean="0"/>
              <a:t>(</a:t>
            </a:r>
            <a:r>
              <a:rPr lang="ru-RU" sz="1200" i="1" dirty="0"/>
              <a:t>закрытый вопрос, </a:t>
            </a:r>
            <a:r>
              <a:rPr lang="ru-RU" sz="1200" i="1" dirty="0" smtClean="0"/>
              <a:t>один ответ, %)</a:t>
            </a:r>
            <a:endParaRPr lang="ru-RU" sz="1200" i="1" dirty="0"/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2074" y="76653"/>
            <a:ext cx="953049" cy="78742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21195" t="33399" r="6363" b="12635"/>
          <a:stretch/>
        </p:blipFill>
        <p:spPr>
          <a:xfrm>
            <a:off x="386862" y="1722169"/>
            <a:ext cx="11130414" cy="4664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984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6700" y="145317"/>
            <a:ext cx="10515600" cy="610821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Franklin Gothic Book" panose="020B0503020102020204" pitchFamily="34" charset="0"/>
              </a:rPr>
              <a:t>ВИДИМ ЛИ ОТЛИЧИЯ МЕЖДУ ДОСТОВЕРНОЙ И ЛОЖНОЙ ИНФОРМАЦИЕЙ?</a:t>
            </a:r>
            <a:endParaRPr lang="ru-RU" sz="2400" b="1" dirty="0">
              <a:latin typeface="Franklin Gothic Book" panose="020B0503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6700" y="844061"/>
            <a:ext cx="105156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  <a:latin typeface="Franklin Gothic Book" panose="020B05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 ВЫ СЧИТАЕТЕ, ВОЗМОЖНО ИЛИ НЕВОЗМОЖНО ОТЛИЧИТЬ НЕДОСТОВЕРНУЮ ИНФОРМАЦИЮ В СМИ, ИНТЕРНЕТЕ ОТ ДОСТОВЕРНОЙ?</a:t>
            </a:r>
            <a:r>
              <a:rPr lang="ru-RU" b="1" dirty="0" smtClean="0">
                <a:solidFill>
                  <a:srgbClr val="C00000"/>
                </a:solidFill>
                <a:latin typeface="Franklin Gothic Book" panose="020B05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i="1" dirty="0">
                <a:latin typeface="Franklin Gothic Book" panose="020B0503020102020204" pitchFamily="34" charset="0"/>
              </a:rPr>
              <a:t>(закрытый вопрос, один ответ, % от всех опрошенных) </a:t>
            </a:r>
            <a:endParaRPr lang="ru-RU" sz="1200" dirty="0">
              <a:latin typeface="Franklin Gothic Book" panose="020B050302010202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2596718" y="2024475"/>
            <a:ext cx="3014" cy="4267258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/>
          <p:cNvSpPr/>
          <p:nvPr/>
        </p:nvSpPr>
        <p:spPr>
          <a:xfrm flipV="1">
            <a:off x="2524970" y="6267944"/>
            <a:ext cx="146901" cy="146901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769" y="5345369"/>
            <a:ext cx="629488" cy="629488"/>
          </a:xfrm>
          <a:prstGeom prst="rect">
            <a:avLst/>
          </a:prstGeom>
        </p:spPr>
      </p:pic>
      <p:graphicFrame>
        <p:nvGraphicFramePr>
          <p:cNvPr id="10" name="Диаграмма 9"/>
          <p:cNvGraphicFramePr/>
          <p:nvPr>
            <p:extLst/>
          </p:nvPr>
        </p:nvGraphicFramePr>
        <p:xfrm>
          <a:off x="2445237" y="1754161"/>
          <a:ext cx="3419231" cy="3591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/>
          </p:nvPr>
        </p:nvGraphicFramePr>
        <p:xfrm>
          <a:off x="618568" y="1959324"/>
          <a:ext cx="1959677" cy="29651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59677">
                  <a:extLst>
                    <a:ext uri="{9D8B030D-6E8A-4147-A177-3AD203B41FA5}">
                      <a16:colId xmlns:a16="http://schemas.microsoft.com/office/drawing/2014/main" val="2456866738"/>
                    </a:ext>
                  </a:extLst>
                </a:gridCol>
              </a:tblGrid>
              <a:tr h="53388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Почти всегда можно отличить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1290532"/>
                  </a:ext>
                </a:extLst>
              </a:tr>
              <a:tr h="800819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В большинстве случаев можно отличить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5618754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В большинстве случаев нельзя отличить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3630358"/>
                  </a:ext>
                </a:extLst>
              </a:tr>
              <a:tr h="53388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Почти всегда нельзя отличить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9853950"/>
                  </a:ext>
                </a:extLst>
              </a:tr>
              <a:tr h="48461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Затрудняюсь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ответить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3656327"/>
                  </a:ext>
                </a:extLst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6151484"/>
              </p:ext>
            </p:extLst>
          </p:nvPr>
        </p:nvGraphicFramePr>
        <p:xfrm>
          <a:off x="4985240" y="4879819"/>
          <a:ext cx="6708530" cy="15002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59494">
                  <a:extLst>
                    <a:ext uri="{9D8B030D-6E8A-4147-A177-3AD203B41FA5}">
                      <a16:colId xmlns:a16="http://schemas.microsoft.com/office/drawing/2014/main" val="3814448947"/>
                    </a:ext>
                  </a:extLst>
                </a:gridCol>
                <a:gridCol w="1359494">
                  <a:extLst>
                    <a:ext uri="{9D8B030D-6E8A-4147-A177-3AD203B41FA5}">
                      <a16:colId xmlns:a16="http://schemas.microsoft.com/office/drawing/2014/main" val="1972623751"/>
                    </a:ext>
                  </a:extLst>
                </a:gridCol>
                <a:gridCol w="1359494">
                  <a:extLst>
                    <a:ext uri="{9D8B030D-6E8A-4147-A177-3AD203B41FA5}">
                      <a16:colId xmlns:a16="http://schemas.microsoft.com/office/drawing/2014/main" val="615936481"/>
                    </a:ext>
                  </a:extLst>
                </a:gridCol>
                <a:gridCol w="1315024">
                  <a:extLst>
                    <a:ext uri="{9D8B030D-6E8A-4147-A177-3AD203B41FA5}">
                      <a16:colId xmlns:a16="http://schemas.microsoft.com/office/drawing/2014/main" val="1150104220"/>
                    </a:ext>
                  </a:extLst>
                </a:gridCol>
                <a:gridCol w="1315024">
                  <a:extLst>
                    <a:ext uri="{9D8B030D-6E8A-4147-A177-3AD203B41FA5}">
                      <a16:colId xmlns:a16="http://schemas.microsoft.com/office/drawing/2014/main" val="259810034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18-24 года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25-34 года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35-44 года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45-59 лет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60 лет и старше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91931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Franklin Gothic Book" panose="020B0503020102020204" pitchFamily="34" charset="0"/>
                        </a:rPr>
                        <a:t>12</a:t>
                      </a:r>
                      <a:endParaRPr lang="ru-RU" sz="32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Franklin Gothic Book" panose="020B0503020102020204" pitchFamily="34" charset="0"/>
                        </a:rPr>
                        <a:t>7</a:t>
                      </a:r>
                      <a:endParaRPr lang="ru-RU" sz="24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Franklin Gothic Book" panose="020B0503020102020204" pitchFamily="34" charset="0"/>
                        </a:rPr>
                        <a:t>6</a:t>
                      </a:r>
                      <a:endParaRPr lang="ru-RU" sz="24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Franklin Gothic Book" panose="020B0503020102020204" pitchFamily="34" charset="0"/>
                        </a:rPr>
                        <a:t>5</a:t>
                      </a:r>
                      <a:endParaRPr lang="ru-RU" sz="24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Franklin Gothic Book" panose="020B0503020102020204" pitchFamily="34" charset="0"/>
                        </a:rPr>
                        <a:t>7</a:t>
                      </a:r>
                      <a:endParaRPr lang="ru-RU" sz="24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35691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Franklin Gothic Book" panose="020B0503020102020204" pitchFamily="34" charset="0"/>
                        </a:rPr>
                        <a:t>53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Franklin Gothic Book" panose="020B0503020102020204" pitchFamily="34" charset="0"/>
                        </a:rPr>
                        <a:t>46</a:t>
                      </a:r>
                      <a:endParaRPr lang="ru-RU" sz="24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Franklin Gothic Book" panose="020B0503020102020204" pitchFamily="34" charset="0"/>
                        </a:rPr>
                        <a:t>43</a:t>
                      </a:r>
                      <a:endParaRPr lang="ru-RU" sz="24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Franklin Gothic Book" panose="020B0503020102020204" pitchFamily="34" charset="0"/>
                        </a:rPr>
                        <a:t>43</a:t>
                      </a:r>
                      <a:endParaRPr lang="ru-RU" sz="24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Franklin Gothic Book" panose="020B0503020102020204" pitchFamily="34" charset="0"/>
                        </a:rPr>
                        <a:t>33</a:t>
                      </a:r>
                      <a:endParaRPr lang="ru-RU" sz="24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84794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7030A0"/>
                          </a:solidFill>
                          <a:effectLst/>
                          <a:latin typeface="Franklin Gothic Book" panose="020B0503020102020204" pitchFamily="34" charset="0"/>
                        </a:rPr>
                        <a:t>25</a:t>
                      </a:r>
                      <a:endParaRPr lang="ru-RU" sz="2400" b="1" dirty="0">
                        <a:solidFill>
                          <a:srgbClr val="7030A0"/>
                        </a:solidFill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7030A0"/>
                          </a:solidFill>
                          <a:effectLst/>
                          <a:latin typeface="Franklin Gothic Book" panose="020B0503020102020204" pitchFamily="34" charset="0"/>
                        </a:rPr>
                        <a:t>26</a:t>
                      </a:r>
                      <a:endParaRPr lang="ru-RU" sz="2400" b="1" dirty="0">
                        <a:solidFill>
                          <a:srgbClr val="7030A0"/>
                        </a:solidFill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7030A0"/>
                          </a:solidFill>
                          <a:effectLst/>
                          <a:latin typeface="Franklin Gothic Book" panose="020B0503020102020204" pitchFamily="34" charset="0"/>
                        </a:rPr>
                        <a:t>34</a:t>
                      </a:r>
                      <a:endParaRPr lang="ru-RU" sz="3200" b="1" dirty="0">
                        <a:solidFill>
                          <a:srgbClr val="7030A0"/>
                        </a:solidFill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7030A0"/>
                          </a:solidFill>
                          <a:effectLst/>
                          <a:latin typeface="Franklin Gothic Book" panose="020B0503020102020204" pitchFamily="34" charset="0"/>
                        </a:rPr>
                        <a:t>30</a:t>
                      </a:r>
                      <a:endParaRPr lang="ru-RU" sz="2400" b="1" dirty="0">
                        <a:solidFill>
                          <a:srgbClr val="7030A0"/>
                        </a:solidFill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7030A0"/>
                          </a:solidFill>
                          <a:effectLst/>
                          <a:latin typeface="Franklin Gothic Book" panose="020B0503020102020204" pitchFamily="34" charset="0"/>
                        </a:rPr>
                        <a:t>28</a:t>
                      </a:r>
                      <a:endParaRPr lang="ru-RU" sz="2400" b="1" dirty="0">
                        <a:solidFill>
                          <a:srgbClr val="7030A0"/>
                        </a:solidFill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44820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8</a:t>
                      </a:r>
                      <a:endParaRPr lang="ru-RU" sz="2400" b="1" dirty="0">
                        <a:solidFill>
                          <a:srgbClr val="C00000"/>
                        </a:solidFill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17</a:t>
                      </a:r>
                      <a:endParaRPr lang="ru-RU" sz="3200" b="1" dirty="0">
                        <a:solidFill>
                          <a:srgbClr val="C00000"/>
                        </a:solidFill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9</a:t>
                      </a:r>
                      <a:endParaRPr lang="ru-RU" sz="2400" b="1" dirty="0">
                        <a:solidFill>
                          <a:srgbClr val="C00000"/>
                        </a:solidFill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12</a:t>
                      </a:r>
                      <a:endParaRPr lang="ru-RU" sz="2400" b="1" dirty="0">
                        <a:solidFill>
                          <a:srgbClr val="C00000"/>
                        </a:solidFill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14</a:t>
                      </a:r>
                      <a:endParaRPr lang="ru-RU" sz="2400" b="1" dirty="0">
                        <a:solidFill>
                          <a:srgbClr val="C00000"/>
                        </a:solidFill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7324496"/>
                  </a:ext>
                </a:extLst>
              </a:tr>
            </a:tbl>
          </a:graphicData>
        </a:graphic>
      </p:graphicFrame>
      <p:pic>
        <p:nvPicPr>
          <p:cNvPr id="1026" name="Picture 2" descr="Person: Light Skin Tone on Apple iOS 12.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312" y="4057642"/>
            <a:ext cx="734253" cy="734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erson: Light Skin Tone, Blond Hair on Apple iOS 12.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6961" y="4057641"/>
            <a:ext cx="734253" cy="734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an: Light Skin Tone on Apple iOS 12.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1449" y="4035672"/>
            <a:ext cx="734253" cy="734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Man: Light Skin Tone, Beard on Apple iOS 12.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5077" y="4027072"/>
            <a:ext cx="734253" cy="734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Man: Medium-Light Skin Tone, White Hair on Apple iOS 12.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9648" y="4035672"/>
            <a:ext cx="734253" cy="734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/>
          </p:nvPr>
        </p:nvGraphicFramePr>
        <p:xfrm>
          <a:off x="6160417" y="2396802"/>
          <a:ext cx="5607484" cy="15011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01871">
                  <a:extLst>
                    <a:ext uri="{9D8B030D-6E8A-4147-A177-3AD203B41FA5}">
                      <a16:colId xmlns:a16="http://schemas.microsoft.com/office/drawing/2014/main" val="2493065892"/>
                    </a:ext>
                  </a:extLst>
                </a:gridCol>
                <a:gridCol w="1401871">
                  <a:extLst>
                    <a:ext uri="{9D8B030D-6E8A-4147-A177-3AD203B41FA5}">
                      <a16:colId xmlns:a16="http://schemas.microsoft.com/office/drawing/2014/main" val="4035455812"/>
                    </a:ext>
                  </a:extLst>
                </a:gridCol>
                <a:gridCol w="1401871">
                  <a:extLst>
                    <a:ext uri="{9D8B030D-6E8A-4147-A177-3AD203B41FA5}">
                      <a16:colId xmlns:a16="http://schemas.microsoft.com/office/drawing/2014/main" val="4246958884"/>
                    </a:ext>
                  </a:extLst>
                </a:gridCol>
                <a:gridCol w="1401871">
                  <a:extLst>
                    <a:ext uri="{9D8B030D-6E8A-4147-A177-3AD203B41FA5}">
                      <a16:colId xmlns:a16="http://schemas.microsoft.com/office/drawing/2014/main" val="1419531537"/>
                    </a:ext>
                  </a:extLst>
                </a:gridCol>
              </a:tblGrid>
              <a:tr h="1714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Franklin Gothic Book" panose="020B0503020102020204" pitchFamily="34" charset="0"/>
                        </a:rPr>
                        <a:t>6</a:t>
                      </a:r>
                      <a:endParaRPr lang="ru-RU" sz="18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Franklin Gothic Book" panose="020B0503020102020204" pitchFamily="34" charset="0"/>
                        </a:rPr>
                        <a:t>10</a:t>
                      </a:r>
                      <a:endParaRPr lang="ru-RU" sz="24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Franklin Gothic Book" panose="020B0503020102020204" pitchFamily="34" charset="0"/>
                        </a:rPr>
                        <a:t>6</a:t>
                      </a:r>
                      <a:endParaRPr lang="ru-RU" sz="18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Franklin Gothic Book" panose="020B0503020102020204" pitchFamily="34" charset="0"/>
                        </a:rPr>
                        <a:t>6</a:t>
                      </a:r>
                      <a:endParaRPr lang="ru-RU" sz="18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0878373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Franklin Gothic Book" panose="020B0503020102020204" pitchFamily="34" charset="0"/>
                        </a:rPr>
                        <a:t>28</a:t>
                      </a:r>
                      <a:endParaRPr lang="ru-RU" sz="18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Franklin Gothic Book" panose="020B0503020102020204" pitchFamily="34" charset="0"/>
                        </a:rPr>
                        <a:t>36</a:t>
                      </a:r>
                      <a:endParaRPr lang="ru-RU" sz="18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Franklin Gothic Book" panose="020B0503020102020204" pitchFamily="34" charset="0"/>
                        </a:rPr>
                        <a:t>42</a:t>
                      </a:r>
                      <a:endParaRPr lang="ru-RU" sz="18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Franklin Gothic Book" panose="020B0503020102020204" pitchFamily="34" charset="0"/>
                        </a:rPr>
                        <a:t>45</a:t>
                      </a:r>
                      <a:endParaRPr lang="ru-RU" sz="24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6729555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7030A0"/>
                          </a:solidFill>
                          <a:effectLst/>
                          <a:latin typeface="Franklin Gothic Book" panose="020B0503020102020204" pitchFamily="34" charset="0"/>
                        </a:rPr>
                        <a:t>22</a:t>
                      </a:r>
                      <a:endParaRPr lang="ru-RU" sz="1800" b="1" i="0" u="none" strike="noStrike" dirty="0">
                        <a:solidFill>
                          <a:srgbClr val="7030A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7030A0"/>
                          </a:solidFill>
                          <a:effectLst/>
                          <a:latin typeface="Franklin Gothic Book" panose="020B0503020102020204" pitchFamily="34" charset="0"/>
                        </a:rPr>
                        <a:t>25</a:t>
                      </a:r>
                      <a:endParaRPr lang="ru-RU" sz="1800" b="1" i="0" u="none" strike="noStrike" dirty="0">
                        <a:solidFill>
                          <a:srgbClr val="7030A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7030A0"/>
                          </a:solidFill>
                          <a:effectLst/>
                          <a:latin typeface="Franklin Gothic Book" panose="020B0503020102020204" pitchFamily="34" charset="0"/>
                        </a:rPr>
                        <a:t>29</a:t>
                      </a:r>
                      <a:endParaRPr lang="ru-RU" sz="1800" b="1" i="0" u="none" strike="noStrike" dirty="0">
                        <a:solidFill>
                          <a:srgbClr val="7030A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>
                          <a:solidFill>
                            <a:srgbClr val="7030A0"/>
                          </a:solidFill>
                          <a:effectLst/>
                          <a:latin typeface="Franklin Gothic Book" panose="020B0503020102020204" pitchFamily="34" charset="0"/>
                        </a:rPr>
                        <a:t>31</a:t>
                      </a:r>
                      <a:endParaRPr lang="ru-RU" sz="2400" b="1" i="0" u="none" strike="noStrike" dirty="0">
                        <a:solidFill>
                          <a:srgbClr val="7030A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2573966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27</a:t>
                      </a:r>
                      <a:endParaRPr lang="ru-RU" sz="2400" b="1" i="0" u="none" strike="noStrike" dirty="0">
                        <a:solidFill>
                          <a:srgbClr val="C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17</a:t>
                      </a:r>
                      <a:endParaRPr lang="ru-RU" sz="1800" b="1" i="0" u="none" strike="noStrike" dirty="0">
                        <a:solidFill>
                          <a:srgbClr val="C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13</a:t>
                      </a:r>
                      <a:endParaRPr lang="ru-RU" sz="1800" b="1" i="0" u="none" strike="noStrike" dirty="0">
                        <a:solidFill>
                          <a:srgbClr val="C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9</a:t>
                      </a:r>
                      <a:endParaRPr lang="ru-RU" sz="1800" b="1" i="0" u="none" strike="noStrike" dirty="0">
                        <a:solidFill>
                          <a:srgbClr val="C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6063643"/>
                  </a:ext>
                </a:extLst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6046431" y="1873582"/>
            <a:ext cx="15501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000000"/>
                </a:solidFill>
                <a:latin typeface="Franklin Gothic Book" panose="020B0503020102020204" pitchFamily="34" charset="0"/>
              </a:rPr>
              <a:t>Неполное </a:t>
            </a:r>
            <a:endParaRPr lang="ru-RU" sz="1400" dirty="0" smtClean="0">
              <a:solidFill>
                <a:srgbClr val="000000"/>
              </a:solidFill>
              <a:latin typeface="Franklin Gothic Book" panose="020B0503020102020204" pitchFamily="34" charset="0"/>
            </a:endParaRPr>
          </a:p>
          <a:p>
            <a:pPr algn="ctr"/>
            <a:r>
              <a:rPr lang="ru-RU" sz="1400" dirty="0" smtClean="0">
                <a:solidFill>
                  <a:srgbClr val="000000"/>
                </a:solidFill>
                <a:latin typeface="Franklin Gothic Book" panose="020B0503020102020204" pitchFamily="34" charset="0"/>
              </a:rPr>
              <a:t>среднее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7640367" y="2061883"/>
            <a:ext cx="125552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000000"/>
                </a:solidFill>
                <a:latin typeface="Franklin Gothic Book" panose="020B0503020102020204" pitchFamily="34" charset="0"/>
              </a:rPr>
              <a:t>Среднее </a:t>
            </a:r>
            <a:endParaRPr lang="ru-RU" sz="1400" dirty="0" smtClean="0">
              <a:solidFill>
                <a:srgbClr val="000000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091386" y="1822125"/>
            <a:ext cx="11817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>
                <a:solidFill>
                  <a:srgbClr val="000000"/>
                </a:solidFill>
                <a:latin typeface="Franklin Gothic Book" panose="020B0503020102020204" pitchFamily="34" charset="0"/>
              </a:rPr>
              <a:t>Среднее </a:t>
            </a:r>
            <a:endParaRPr lang="ru-RU" sz="1400" dirty="0" smtClean="0">
              <a:solidFill>
                <a:srgbClr val="000000"/>
              </a:solidFill>
              <a:latin typeface="Franklin Gothic Book" panose="020B0503020102020204" pitchFamily="34" charset="0"/>
            </a:endParaRPr>
          </a:p>
          <a:p>
            <a:pPr algn="ctr"/>
            <a:r>
              <a:rPr lang="ru-RU" sz="1400" dirty="0" smtClean="0">
                <a:solidFill>
                  <a:srgbClr val="000000"/>
                </a:solidFill>
                <a:latin typeface="Franklin Gothic Book" panose="020B0503020102020204" pitchFamily="34" charset="0"/>
              </a:rPr>
              <a:t>специальное</a:t>
            </a:r>
            <a:endParaRPr lang="ru-RU" sz="14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0645443" y="2007418"/>
            <a:ext cx="8226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solidFill>
                  <a:srgbClr val="000000"/>
                </a:solidFill>
                <a:latin typeface="Franklin Gothic Book" panose="020B0503020102020204" pitchFamily="34" charset="0"/>
              </a:rPr>
              <a:t>Высшее</a:t>
            </a:r>
            <a:endParaRPr lang="ru-RU" sz="14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7691137" y="1538247"/>
            <a:ext cx="24206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0000"/>
                </a:solidFill>
                <a:latin typeface="Franklin Gothic Book" panose="020B0503020102020204" pitchFamily="34" charset="0"/>
              </a:rPr>
              <a:t>Уровень образования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2074" y="76653"/>
            <a:ext cx="953049" cy="787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36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 smtClean="0"/>
              <a:t>КАКУЮ МУЗЫКУ СЛУШАЕМ?</a:t>
            </a:r>
            <a:endParaRPr 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2869637" y="1276846"/>
            <a:ext cx="5708755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Какого типа музыку Вы обычно слушаете? </a:t>
            </a:r>
            <a:endParaRPr lang="ru-RU" b="1" dirty="0" smtClean="0"/>
          </a:p>
          <a:p>
            <a:pPr algn="ctr"/>
            <a:r>
              <a:rPr lang="ru-RU" sz="1100" i="1" dirty="0" smtClean="0"/>
              <a:t>(закрытый вопрос, любое число ответов, представлен топ ответов, % от всех опрошенных)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253154" y="1392263"/>
            <a:ext cx="1847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1200" b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11" name="Диаграмма 10"/>
          <p:cNvGraphicFramePr/>
          <p:nvPr>
            <p:extLst/>
          </p:nvPr>
        </p:nvGraphicFramePr>
        <p:xfrm>
          <a:off x="224671" y="2026763"/>
          <a:ext cx="11730087" cy="4356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242" name="Picture 2" descr="Musical Notes on Apple iOS 12.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1357" y="1159109"/>
            <a:ext cx="15240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729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 smtClean="0"/>
              <a:t>ЧТО ЧИТАЕМ?</a:t>
            </a:r>
            <a:endParaRPr 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1122908" y="1038320"/>
            <a:ext cx="9743428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Если </a:t>
            </a:r>
            <a:r>
              <a:rPr lang="ru-RU" b="1" dirty="0"/>
              <a:t>Вы читаете книги, то какие жанры Вы чаще всего выбираете для чтения</a:t>
            </a:r>
            <a:r>
              <a:rPr lang="ru-RU" b="1" dirty="0" smtClean="0"/>
              <a:t>?</a:t>
            </a:r>
          </a:p>
          <a:p>
            <a:pPr algn="ctr"/>
            <a:r>
              <a:rPr lang="ru-RU" sz="1100" i="1" dirty="0" smtClean="0"/>
              <a:t>(закрытый вопрос, до 5-ти ответов, представлен топ ответов, % от всех опрошенных) </a:t>
            </a:r>
          </a:p>
        </p:txBody>
      </p:sp>
      <p:graphicFrame>
        <p:nvGraphicFramePr>
          <p:cNvPr id="8" name="Диаграмма 7"/>
          <p:cNvGraphicFramePr/>
          <p:nvPr>
            <p:extLst/>
          </p:nvPr>
        </p:nvGraphicFramePr>
        <p:xfrm>
          <a:off x="380960" y="1859025"/>
          <a:ext cx="11227324" cy="46708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9218" name="Picture 2" descr="Open Book on Apple iOS 12.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283" y="1576929"/>
            <a:ext cx="15240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705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 smtClean="0"/>
              <a:t>КУДА ХОДИМ?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00297" y="845960"/>
            <a:ext cx="6096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dirty="0"/>
              <a:t>Вспомните, пожалуйста, что из перечисленного </a:t>
            </a:r>
            <a:endParaRPr lang="ru-RU" sz="1600" b="1" dirty="0" smtClean="0"/>
          </a:p>
          <a:p>
            <a:r>
              <a:rPr lang="ru-RU" sz="1600" b="1" dirty="0" smtClean="0"/>
              <a:t>Вы </a:t>
            </a:r>
            <a:r>
              <a:rPr lang="ru-RU" sz="1600" b="1" dirty="0"/>
              <a:t>посещали хотя бы раз за последний год</a:t>
            </a:r>
            <a:r>
              <a:rPr lang="ru-RU" sz="1600" b="1" dirty="0" smtClean="0"/>
              <a:t>? </a:t>
            </a:r>
          </a:p>
          <a:p>
            <a:r>
              <a:rPr lang="ru-RU" sz="1100" i="1" dirty="0" smtClean="0"/>
              <a:t>(закрытый вопрос, любое число ответов, %, представлен топ ответов)</a:t>
            </a:r>
            <a:endParaRPr lang="ru-RU" sz="1100" i="1" dirty="0"/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79123728"/>
              </p:ext>
            </p:extLst>
          </p:nvPr>
        </p:nvGraphicFramePr>
        <p:xfrm>
          <a:off x="154789" y="1884163"/>
          <a:ext cx="3901017" cy="4430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5840361" y="901875"/>
            <a:ext cx="510420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b="1" dirty="0"/>
              <a:t>Представьте, что Вы выиграли в лотерею два билета и можете пойти в любое культурное учреждение страны. Что из перечисленного Вы бы выбрали</a:t>
            </a:r>
            <a:r>
              <a:rPr lang="ru-RU" sz="1600" b="1" dirty="0" smtClean="0"/>
              <a:t>? </a:t>
            </a:r>
            <a:r>
              <a:rPr lang="ru-RU" sz="1100" i="1" dirty="0" smtClean="0"/>
              <a:t>(закрытый вопрос, до 2-х ответов, %, представлен топ ответов)</a:t>
            </a:r>
            <a:endParaRPr lang="ru-RU" sz="1100" i="1" dirty="0"/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941276931"/>
              </p:ext>
            </p:extLst>
          </p:nvPr>
        </p:nvGraphicFramePr>
        <p:xfrm>
          <a:off x="4055806" y="1439333"/>
          <a:ext cx="8136193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6916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ОТНОСИМСЯ К СПОРТУ?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30277" y="848607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Занимаетесь </a:t>
            </a:r>
            <a:r>
              <a:rPr lang="ru-RU" b="1" dirty="0"/>
              <a:t>ли Вы физкультурой, спортом? </a:t>
            </a:r>
            <a:endParaRPr lang="ru-RU" b="1" dirty="0" smtClean="0"/>
          </a:p>
          <a:p>
            <a:r>
              <a:rPr lang="ru-RU" b="1" dirty="0" smtClean="0"/>
              <a:t>Если </a:t>
            </a:r>
            <a:r>
              <a:rPr lang="ru-RU" b="1" dirty="0"/>
              <a:t>да, то как часто Вы занимаетесь спортом</a:t>
            </a:r>
            <a:r>
              <a:rPr lang="ru-RU" b="1" dirty="0" smtClean="0"/>
              <a:t>?</a:t>
            </a:r>
          </a:p>
          <a:p>
            <a:r>
              <a:rPr lang="ru-RU" b="1" dirty="0" smtClean="0"/>
              <a:t> </a:t>
            </a:r>
            <a:r>
              <a:rPr lang="ru-RU" sz="1200" i="1" dirty="0"/>
              <a:t>(закрытый вопрос, один </a:t>
            </a:r>
            <a:r>
              <a:rPr lang="ru-RU" sz="1200" i="1" dirty="0" smtClean="0"/>
              <a:t>ответ, %)</a:t>
            </a:r>
            <a:endParaRPr lang="ru-RU" sz="1200" i="1" dirty="0"/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458544400"/>
              </p:ext>
            </p:extLst>
          </p:nvPr>
        </p:nvGraphicFramePr>
        <p:xfrm>
          <a:off x="0" y="2036143"/>
          <a:ext cx="6356555" cy="4515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5869858" y="848607"/>
            <a:ext cx="501445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/>
              <a:t>Каким именно видом спорта Вы занимаетесь? </a:t>
            </a:r>
            <a:endParaRPr lang="ru-RU" b="1" dirty="0" smtClean="0"/>
          </a:p>
          <a:p>
            <a:pPr algn="r"/>
            <a:r>
              <a:rPr lang="ru-RU" sz="1200" i="1" dirty="0" smtClean="0"/>
              <a:t>(</a:t>
            </a:r>
            <a:r>
              <a:rPr lang="ru-RU" sz="1200" i="1" dirty="0"/>
              <a:t>закрытый вопрос, любое число </a:t>
            </a:r>
            <a:r>
              <a:rPr lang="ru-RU" sz="1200" i="1" dirty="0" smtClean="0"/>
              <a:t>ответов, представлены топ ответов, % от тех, кто занимается спортом)</a:t>
            </a:r>
            <a:endParaRPr lang="ru-RU" sz="1200" i="1" dirty="0"/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2676151803"/>
              </p:ext>
            </p:extLst>
          </p:nvPr>
        </p:nvGraphicFramePr>
        <p:xfrm>
          <a:off x="6356555" y="1704877"/>
          <a:ext cx="5309420" cy="48464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26" name="Picture 2" descr="Person Running: Light Skin Tone on Apple iOS 12.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2254" y="1771937"/>
            <a:ext cx="1649658" cy="1649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lexed Biceps: Medium-Light Skin Tone on Apple iOS 12.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341" y="2036143"/>
            <a:ext cx="15240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1766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1"/>
          <p:cNvSpPr>
            <a:spLocks noGrp="1"/>
          </p:cNvSpPr>
          <p:nvPr>
            <p:ph type="title"/>
          </p:nvPr>
        </p:nvSpPr>
        <p:spPr>
          <a:xfrm>
            <a:off x="254756" y="143212"/>
            <a:ext cx="9417496" cy="612057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ЦЕННОСТИ МОЛОДЕЖИ</a:t>
            </a:r>
            <a:endParaRPr lang="ru-RU" sz="2000" dirty="0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366759788"/>
              </p:ext>
            </p:extLst>
          </p:nvPr>
        </p:nvGraphicFramePr>
        <p:xfrm>
          <a:off x="424090" y="1392537"/>
          <a:ext cx="5015946" cy="52001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543492" y="823916"/>
            <a:ext cx="41157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ru-RU" sz="1600" b="1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Значимость отдельных ценностей</a:t>
            </a:r>
          </a:p>
          <a:p>
            <a:pPr algn="ctr"/>
            <a:r>
              <a:rPr lang="ru-RU" sz="1200" i="1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(% от числа опрошенных, по группам)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54756" y="2113536"/>
            <a:ext cx="4916440" cy="1151231"/>
          </a:xfrm>
          <a:prstGeom prst="rect">
            <a:avLst/>
          </a:prstGeom>
          <a:noFill/>
          <a:ln w="25400">
            <a:solidFill>
              <a:schemeClr val="accent5">
                <a:lumMod val="75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331396921"/>
              </p:ext>
            </p:extLst>
          </p:nvPr>
        </p:nvGraphicFramePr>
        <p:xfrm>
          <a:off x="5516275" y="1421798"/>
          <a:ext cx="9217024" cy="51585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5734911" y="853199"/>
            <a:ext cx="46311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defRPr/>
            </a:pPr>
            <a:r>
              <a:rPr lang="ru-RU" sz="1600" b="1" dirty="0">
                <a:ln w="0"/>
                <a:solidFill>
                  <a:prstClr val="black">
                    <a:lumMod val="65000"/>
                    <a:lumOff val="35000"/>
                  </a:prstClr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Значимость отдельных ценностей среди молодежи</a:t>
            </a:r>
          </a:p>
          <a:p>
            <a:pPr algn="ctr">
              <a:defRPr/>
            </a:pPr>
            <a:r>
              <a:rPr lang="ru-RU" sz="1200" i="1" dirty="0">
                <a:ln w="0"/>
                <a:solidFill>
                  <a:prstClr val="black">
                    <a:lumMod val="65000"/>
                    <a:lumOff val="35000"/>
                  </a:prstClr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(% от числа опрошенных, по группам)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732301" y="1421797"/>
            <a:ext cx="4824535" cy="1414128"/>
          </a:xfrm>
          <a:prstGeom prst="rect">
            <a:avLst/>
          </a:prstGeom>
          <a:noFill/>
          <a:ln w="25400">
            <a:solidFill>
              <a:schemeClr val="accent5">
                <a:lumMod val="75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4515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 smtClean="0"/>
              <a:t>МОЛОДЕЖЬ И КАРЬЕРА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14227" y="921719"/>
            <a:ext cx="104490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Как Вы считаете, легко ли сегодняшним молодым людям сделать карьеру, добиться успеха в следующих сферах </a:t>
            </a:r>
            <a:r>
              <a:rPr lang="ru-RU" b="1" dirty="0" smtClean="0"/>
              <a:t>деятельности… </a:t>
            </a:r>
            <a:r>
              <a:rPr lang="ru-RU" sz="1200" i="1" dirty="0" smtClean="0"/>
              <a:t>(закрытый вопрос, один ответ, %)</a:t>
            </a:r>
            <a:endParaRPr lang="ru-RU" sz="1200" i="1" dirty="0"/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899534871"/>
              </p:ext>
            </p:extLst>
          </p:nvPr>
        </p:nvGraphicFramePr>
        <p:xfrm>
          <a:off x="691706" y="1813150"/>
          <a:ext cx="3209302" cy="22498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287983421"/>
              </p:ext>
            </p:extLst>
          </p:nvPr>
        </p:nvGraphicFramePr>
        <p:xfrm>
          <a:off x="693395" y="4289204"/>
          <a:ext cx="3209302" cy="22498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171081992"/>
              </p:ext>
            </p:extLst>
          </p:nvPr>
        </p:nvGraphicFramePr>
        <p:xfrm>
          <a:off x="4281865" y="1803726"/>
          <a:ext cx="3209302" cy="22498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56306484"/>
              </p:ext>
            </p:extLst>
          </p:nvPr>
        </p:nvGraphicFramePr>
        <p:xfrm>
          <a:off x="7933149" y="1803726"/>
          <a:ext cx="3209302" cy="22498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3827309339"/>
              </p:ext>
            </p:extLst>
          </p:nvPr>
        </p:nvGraphicFramePr>
        <p:xfrm>
          <a:off x="4211164" y="4289204"/>
          <a:ext cx="3209302" cy="22498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1202082767"/>
              </p:ext>
            </p:extLst>
          </p:nvPr>
        </p:nvGraphicFramePr>
        <p:xfrm>
          <a:off x="7933149" y="4289204"/>
          <a:ext cx="3209302" cy="22498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935641" y="1565134"/>
            <a:ext cx="7360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Бизнес</a:t>
            </a:r>
            <a:endParaRPr lang="ru-RU" sz="1200" b="1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5447765" y="1565133"/>
            <a:ext cx="9042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Политика</a:t>
            </a:r>
            <a:endParaRPr lang="ru-RU" sz="1200" b="1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8552274" y="1565132"/>
            <a:ext cx="1971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Творческие профессии</a:t>
            </a:r>
            <a:endParaRPr lang="ru-RU" sz="1200" b="1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1263253" y="4094633"/>
            <a:ext cx="20662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Государственная служба</a:t>
            </a:r>
            <a:endParaRPr lang="ru-RU" sz="1200" b="1" dirty="0" smtClean="0"/>
          </a:p>
        </p:txBody>
      </p:sp>
      <p:sp>
        <p:nvSpPr>
          <p:cNvPr id="17" name="TextBox 16"/>
          <p:cNvSpPr txBox="1"/>
          <p:nvPr/>
        </p:nvSpPr>
        <p:spPr>
          <a:xfrm>
            <a:off x="5559324" y="4107073"/>
            <a:ext cx="6473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Наука</a:t>
            </a:r>
            <a:endParaRPr lang="ru-RU" sz="1200" b="1" dirty="0" smtClean="0"/>
          </a:p>
        </p:txBody>
      </p:sp>
      <p:sp>
        <p:nvSpPr>
          <p:cNvPr id="18" name="TextBox 17"/>
          <p:cNvSpPr txBox="1"/>
          <p:nvPr/>
        </p:nvSpPr>
        <p:spPr>
          <a:xfrm>
            <a:off x="9221848" y="4107073"/>
            <a:ext cx="6319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Спорт</a:t>
            </a:r>
            <a:endParaRPr lang="ru-RU" sz="1200" b="1" dirty="0" smtClean="0"/>
          </a:p>
        </p:txBody>
      </p:sp>
      <p:sp>
        <p:nvSpPr>
          <p:cNvPr id="19" name="Прямоугольник 18"/>
          <p:cNvSpPr/>
          <p:nvPr/>
        </p:nvSpPr>
        <p:spPr>
          <a:xfrm>
            <a:off x="11496502" y="1803726"/>
            <a:ext cx="182880" cy="18301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11496502" y="2676715"/>
            <a:ext cx="182880" cy="183016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11496503" y="3333662"/>
            <a:ext cx="182880" cy="160984"/>
          </a:xfrm>
          <a:prstGeom prst="rect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11056881" y="2047843"/>
            <a:ext cx="10550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1"/>
                </a:solidFill>
              </a:rPr>
              <a:t>Все </a:t>
            </a:r>
          </a:p>
          <a:p>
            <a:pPr algn="ctr"/>
            <a:r>
              <a:rPr lang="ru-RU" sz="1200" b="1" dirty="0" smtClean="0">
                <a:solidFill>
                  <a:schemeClr val="accent1"/>
                </a:solidFill>
              </a:rPr>
              <a:t>опрошенные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1176033" y="2908075"/>
            <a:ext cx="9023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tx2"/>
                </a:solidFill>
              </a:rPr>
              <a:t>18-24 года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1129372" y="3583641"/>
            <a:ext cx="9101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accent3"/>
                </a:solidFill>
              </a:rPr>
              <a:t>25-34 года</a:t>
            </a:r>
          </a:p>
        </p:txBody>
      </p:sp>
    </p:spTree>
    <p:extLst>
      <p:ext uri="{BB962C8B-B14F-4D97-AF65-F5344CB8AC3E}">
        <p14:creationId xmlns:p14="http://schemas.microsoft.com/office/powerpoint/2010/main" val="3177606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 76">
            <a:extLst>
              <a:ext uri="{FF2B5EF4-FFF2-40B4-BE49-F238E27FC236}">
                <a16:creationId xmlns:a16="http://schemas.microsoft.com/office/drawing/2014/main" id="{2BC5A4C2-8916-464B-B1B1-09394A2D9426}"/>
              </a:ext>
            </a:extLst>
          </p:cNvPr>
          <p:cNvSpPr/>
          <p:nvPr/>
        </p:nvSpPr>
        <p:spPr>
          <a:xfrm>
            <a:off x="107503" y="228398"/>
            <a:ext cx="107019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50" b="1" dirty="0">
                <a:latin typeface="FranklinGothic"/>
              </a:rPr>
              <a:t>МЕТОДИКА ОПРОСОВ </a:t>
            </a:r>
            <a:r>
              <a:rPr lang="ru-RU" sz="2350" b="1" dirty="0" smtClean="0">
                <a:solidFill>
                  <a:srgbClr val="008E7C"/>
                </a:solidFill>
                <a:latin typeface="FranklinGothic"/>
              </a:rPr>
              <a:t>«</a:t>
            </a:r>
            <a:r>
              <a:rPr lang="ru-RU" sz="2350" b="1" dirty="0">
                <a:solidFill>
                  <a:srgbClr val="008E7C"/>
                </a:solidFill>
                <a:latin typeface="FranklinGothic"/>
              </a:rPr>
              <a:t>ВЦИОМ-СПУТНИК»</a:t>
            </a:r>
            <a:endParaRPr lang="ru-RU" sz="2350" b="1" dirty="0">
              <a:effectLst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0B6F1528-7F7A-CC46-8B17-B58B8BD6B3E2}"/>
              </a:ext>
            </a:extLst>
          </p:cNvPr>
          <p:cNvSpPr txBox="1"/>
          <p:nvPr/>
        </p:nvSpPr>
        <p:spPr>
          <a:xfrm>
            <a:off x="1551239" y="1151691"/>
            <a:ext cx="1306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u="sng" dirty="0"/>
              <a:t>ОБЪЕМ ВЫБОРКИ</a:t>
            </a:r>
            <a:r>
              <a:rPr lang="ru-RU" sz="1200" b="1" dirty="0"/>
              <a:t>:</a:t>
            </a:r>
            <a:endParaRPr lang="ru-RU" sz="1200" b="1" dirty="0">
              <a:effectLst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B1AF2E1D-6FFD-E847-9944-70AD6484D09C}"/>
              </a:ext>
            </a:extLst>
          </p:cNvPr>
          <p:cNvSpPr txBox="1"/>
          <p:nvPr/>
        </p:nvSpPr>
        <p:spPr>
          <a:xfrm>
            <a:off x="3428488" y="1196890"/>
            <a:ext cx="1880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u="sng" dirty="0"/>
              <a:t>РЕПРЕЗЕНТИРУЕТ:</a:t>
            </a:r>
            <a:endParaRPr lang="ru-RU" sz="1200" b="1" dirty="0">
              <a:effectLst/>
            </a:endParaRP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AA3A85D3-EFBA-6342-A7E9-75EE536C3253}"/>
              </a:ext>
            </a:extLst>
          </p:cNvPr>
          <p:cNvSpPr txBox="1"/>
          <p:nvPr/>
        </p:nvSpPr>
        <p:spPr>
          <a:xfrm>
            <a:off x="5996668" y="1154142"/>
            <a:ext cx="1813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u="sng" dirty="0"/>
              <a:t>ТИП </a:t>
            </a:r>
            <a:endParaRPr lang="en-US" sz="1400" b="1" u="sng" dirty="0"/>
          </a:p>
          <a:p>
            <a:pPr algn="ctr"/>
            <a:r>
              <a:rPr lang="ru-RU" sz="1400" b="1" u="sng" dirty="0"/>
              <a:t>ВЫБОРКИ:</a:t>
            </a:r>
            <a:endParaRPr lang="ru-RU" sz="1200" b="1" dirty="0">
              <a:effectLst/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20192A32-45A2-2F46-85F4-3E4A5ED402E6}"/>
              </a:ext>
            </a:extLst>
          </p:cNvPr>
          <p:cNvSpPr txBox="1"/>
          <p:nvPr/>
        </p:nvSpPr>
        <p:spPr>
          <a:xfrm>
            <a:off x="2866797" y="4001477"/>
            <a:ext cx="1813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u="sng" dirty="0"/>
              <a:t>ТИП </a:t>
            </a:r>
            <a:endParaRPr lang="en-US" sz="1400" b="1" u="sng" dirty="0"/>
          </a:p>
          <a:p>
            <a:pPr algn="ctr"/>
            <a:r>
              <a:rPr lang="ru-RU" sz="1400" b="1" u="sng" dirty="0"/>
              <a:t>ИНТЕРВЬЮ:</a:t>
            </a:r>
            <a:endParaRPr lang="ru-RU" sz="1200" b="1" dirty="0">
              <a:effectLst/>
            </a:endParaRP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B964FB13-4E5D-084D-B00E-27F9CD2EB9AF}"/>
              </a:ext>
            </a:extLst>
          </p:cNvPr>
          <p:cNvSpPr txBox="1"/>
          <p:nvPr/>
        </p:nvSpPr>
        <p:spPr>
          <a:xfrm>
            <a:off x="5082812" y="4058116"/>
            <a:ext cx="18138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u="sng" dirty="0"/>
              <a:t>ОХВАТ:</a:t>
            </a:r>
            <a:endParaRPr lang="ru-RU" sz="1200" b="1" dirty="0">
              <a:effectLst/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03499659-D0DB-9A47-92F5-336115E041DB}"/>
              </a:ext>
            </a:extLst>
          </p:cNvPr>
          <p:cNvSpPr txBox="1"/>
          <p:nvPr/>
        </p:nvSpPr>
        <p:spPr>
          <a:xfrm>
            <a:off x="7255061" y="4081063"/>
            <a:ext cx="18138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u="sng" dirty="0"/>
              <a:t>КОНТРОЛЬ:</a:t>
            </a:r>
            <a:endParaRPr lang="ru-RU" sz="1200" b="1" dirty="0">
              <a:effectLst/>
            </a:endParaRP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8F7E8AEB-C462-B949-ABE0-9C6AD3D4DCC6}"/>
              </a:ext>
            </a:extLst>
          </p:cNvPr>
          <p:cNvSpPr txBox="1"/>
          <p:nvPr/>
        </p:nvSpPr>
        <p:spPr>
          <a:xfrm>
            <a:off x="8163187" y="1182871"/>
            <a:ext cx="18138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u="sng" dirty="0"/>
              <a:t>ПОГРЕШНОСТЬ:</a:t>
            </a:r>
            <a:endParaRPr lang="ru-RU" sz="1200" b="1" dirty="0">
              <a:effectLst/>
            </a:endParaRPr>
          </a:p>
        </p:txBody>
      </p: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C91E183B-D6D7-6E4D-B708-2ACD3C7049BA}"/>
              </a:ext>
            </a:extLst>
          </p:cNvPr>
          <p:cNvGrpSpPr/>
          <p:nvPr/>
        </p:nvGrpSpPr>
        <p:grpSpPr>
          <a:xfrm>
            <a:off x="8695440" y="1763089"/>
            <a:ext cx="749325" cy="749325"/>
            <a:chOff x="4528256" y="5186321"/>
            <a:chExt cx="573128" cy="573128"/>
          </a:xfrm>
        </p:grpSpPr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B5CDA3C5-B80E-6C44-A601-66111F7354E4}"/>
                </a:ext>
              </a:extLst>
            </p:cNvPr>
            <p:cNvSpPr/>
            <p:nvPr/>
          </p:nvSpPr>
          <p:spPr>
            <a:xfrm flipH="1">
              <a:off x="4528256" y="5186321"/>
              <a:ext cx="573128" cy="57312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927B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927B"/>
                </a:solidFill>
              </a:endParaRPr>
            </a:p>
          </p:txBody>
        </p:sp>
        <p:pic>
          <p:nvPicPr>
            <p:cNvPr id="128" name="Picture 127">
              <a:extLst>
                <a:ext uri="{FF2B5EF4-FFF2-40B4-BE49-F238E27FC236}">
                  <a16:creationId xmlns:a16="http://schemas.microsoft.com/office/drawing/2014/main" id="{24EB8875-5F3D-4743-8E23-80CFC44BD7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27" t="10800" r="19536" b="26474"/>
            <a:stretch/>
          </p:blipFill>
          <p:spPr>
            <a:xfrm flipH="1">
              <a:off x="4579698" y="5224016"/>
              <a:ext cx="468394" cy="478998"/>
            </a:xfrm>
            <a:prstGeom prst="rect">
              <a:avLst/>
            </a:prstGeom>
          </p:spPr>
        </p:pic>
      </p:grpSp>
      <p:sp>
        <p:nvSpPr>
          <p:cNvPr id="129" name="TextBox 128">
            <a:extLst>
              <a:ext uri="{FF2B5EF4-FFF2-40B4-BE49-F238E27FC236}">
                <a16:creationId xmlns:a16="http://schemas.microsoft.com/office/drawing/2014/main" id="{4B044BB7-FEA0-ED43-87C1-644006DE3F32}"/>
              </a:ext>
            </a:extLst>
          </p:cNvPr>
          <p:cNvSpPr txBox="1"/>
          <p:nvPr/>
        </p:nvSpPr>
        <p:spPr>
          <a:xfrm>
            <a:off x="8366938" y="2561698"/>
            <a:ext cx="1432950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rgbClr val="C00000"/>
                </a:solidFill>
              </a:rPr>
              <a:t>2,5%</a:t>
            </a:r>
            <a:endParaRPr lang="ru-RU" sz="1100" b="1" dirty="0">
              <a:solidFill>
                <a:srgbClr val="C00000"/>
              </a:solidFill>
            </a:endParaRPr>
          </a:p>
          <a:p>
            <a:pPr algn="ctr"/>
            <a:r>
              <a:rPr lang="ru-RU" sz="1100" dirty="0"/>
              <a:t>(2018 г.)</a:t>
            </a:r>
          </a:p>
          <a:p>
            <a:pPr algn="ctr"/>
            <a:r>
              <a:rPr lang="ru-RU" sz="1100" b="1" dirty="0">
                <a:solidFill>
                  <a:srgbClr val="C00000"/>
                </a:solidFill>
              </a:rPr>
              <a:t>2,5%/3,5%</a:t>
            </a:r>
          </a:p>
          <a:p>
            <a:pPr algn="ctr"/>
            <a:r>
              <a:rPr lang="ru-RU" sz="1100" dirty="0"/>
              <a:t>(2017 г.)</a:t>
            </a:r>
          </a:p>
          <a:p>
            <a:pPr algn="ctr"/>
            <a:endParaRPr lang="ru-RU" sz="1100" dirty="0"/>
          </a:p>
          <a:p>
            <a:pPr algn="ctr"/>
            <a:endParaRPr lang="ru-RU" sz="1100" b="1" dirty="0">
              <a:solidFill>
                <a:srgbClr val="C00000"/>
              </a:solidFill>
            </a:endParaRPr>
          </a:p>
          <a:p>
            <a:pPr algn="ctr"/>
            <a:endParaRPr lang="ru-RU" sz="1100" b="1" dirty="0">
              <a:solidFill>
                <a:srgbClr val="C00000"/>
              </a:solidFill>
            </a:endParaRPr>
          </a:p>
        </p:txBody>
      </p: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9A2678C7-EFD1-A94A-B37B-276594095399}"/>
              </a:ext>
            </a:extLst>
          </p:cNvPr>
          <p:cNvGrpSpPr/>
          <p:nvPr/>
        </p:nvGrpSpPr>
        <p:grpSpPr>
          <a:xfrm>
            <a:off x="3436427" y="4679451"/>
            <a:ext cx="749325" cy="749325"/>
            <a:chOff x="5410647" y="5189836"/>
            <a:chExt cx="573128" cy="573128"/>
          </a:xfrm>
        </p:grpSpPr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595CA3B3-64A7-014B-9CCF-AD0FC76DA6F2}"/>
                </a:ext>
              </a:extLst>
            </p:cNvPr>
            <p:cNvSpPr/>
            <p:nvPr/>
          </p:nvSpPr>
          <p:spPr>
            <a:xfrm flipH="1">
              <a:off x="5410647" y="5189836"/>
              <a:ext cx="573128" cy="57312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927B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927B"/>
                </a:solidFill>
              </a:endParaRPr>
            </a:p>
          </p:txBody>
        </p:sp>
        <p:pic>
          <p:nvPicPr>
            <p:cNvPr id="140" name="Picture 139">
              <a:extLst>
                <a:ext uri="{FF2B5EF4-FFF2-40B4-BE49-F238E27FC236}">
                  <a16:creationId xmlns:a16="http://schemas.microsoft.com/office/drawing/2014/main" id="{DF8CAEF9-B913-7743-995D-93AEA2F7B7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310" t="1001" r="13066" b="19201"/>
            <a:stretch/>
          </p:blipFill>
          <p:spPr>
            <a:xfrm flipH="1">
              <a:off x="5508550" y="5254902"/>
              <a:ext cx="377322" cy="420388"/>
            </a:xfrm>
            <a:prstGeom prst="rect">
              <a:avLst/>
            </a:prstGeom>
          </p:spPr>
        </p:pic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333C7B8E-E5FD-9140-A85F-17EA5911B0E8}"/>
              </a:ext>
            </a:extLst>
          </p:cNvPr>
          <p:cNvGrpSpPr/>
          <p:nvPr/>
        </p:nvGrpSpPr>
        <p:grpSpPr>
          <a:xfrm>
            <a:off x="1801751" y="1833169"/>
            <a:ext cx="749325" cy="749325"/>
            <a:chOff x="1640784" y="5189836"/>
            <a:chExt cx="573128" cy="573128"/>
          </a:xfrm>
        </p:grpSpPr>
        <p:sp>
          <p:nvSpPr>
            <p:cNvPr id="158" name="Oval 157">
              <a:extLst>
                <a:ext uri="{FF2B5EF4-FFF2-40B4-BE49-F238E27FC236}">
                  <a16:creationId xmlns:a16="http://schemas.microsoft.com/office/drawing/2014/main" id="{89B6DEF0-AA8B-4A4D-BB12-D4723435AC1C}"/>
                </a:ext>
              </a:extLst>
            </p:cNvPr>
            <p:cNvSpPr/>
            <p:nvPr/>
          </p:nvSpPr>
          <p:spPr>
            <a:xfrm flipH="1">
              <a:off x="1640784" y="5189836"/>
              <a:ext cx="573128" cy="57312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927B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927B"/>
                </a:solidFill>
              </a:endParaRPr>
            </a:p>
          </p:txBody>
        </p:sp>
        <p:pic>
          <p:nvPicPr>
            <p:cNvPr id="159" name="Picture 158">
              <a:extLst>
                <a:ext uri="{FF2B5EF4-FFF2-40B4-BE49-F238E27FC236}">
                  <a16:creationId xmlns:a16="http://schemas.microsoft.com/office/drawing/2014/main" id="{90DBFE53-F9D1-A946-A57E-79859DAA9A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026" t="10800" r="18925" b="26474"/>
            <a:stretch/>
          </p:blipFill>
          <p:spPr>
            <a:xfrm flipH="1">
              <a:off x="1703816" y="5256505"/>
              <a:ext cx="447064" cy="437826"/>
            </a:xfrm>
            <a:prstGeom prst="rect">
              <a:avLst/>
            </a:prstGeom>
          </p:spPr>
        </p:pic>
      </p:grpSp>
      <p:sp>
        <p:nvSpPr>
          <p:cNvPr id="160" name="TextBox 159">
            <a:extLst>
              <a:ext uri="{FF2B5EF4-FFF2-40B4-BE49-F238E27FC236}">
                <a16:creationId xmlns:a16="http://schemas.microsoft.com/office/drawing/2014/main" id="{B6FB7BA6-3A92-8F46-A9E3-BA64C8F24DF8}"/>
              </a:ext>
            </a:extLst>
          </p:cNvPr>
          <p:cNvSpPr txBox="1"/>
          <p:nvPr/>
        </p:nvSpPr>
        <p:spPr>
          <a:xfrm>
            <a:off x="1357852" y="2664729"/>
            <a:ext cx="1659889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rgbClr val="C00000"/>
                </a:solidFill>
              </a:rPr>
              <a:t>1600</a:t>
            </a:r>
            <a:endParaRPr lang="ru-RU" sz="1100" b="1" dirty="0">
              <a:solidFill>
                <a:srgbClr val="C00000"/>
              </a:solidFill>
            </a:endParaRPr>
          </a:p>
          <a:p>
            <a:pPr algn="ctr"/>
            <a:r>
              <a:rPr lang="ru-RU" sz="1100" dirty="0"/>
              <a:t>р</a:t>
            </a:r>
            <a:r>
              <a:rPr lang="ru-RU" sz="1100" dirty="0">
                <a:effectLst/>
              </a:rPr>
              <a:t>еспондентов </a:t>
            </a:r>
          </a:p>
          <a:p>
            <a:pPr algn="ctr"/>
            <a:r>
              <a:rPr lang="ru-RU" sz="1100" dirty="0" smtClean="0"/>
              <a:t>(один день, </a:t>
            </a:r>
            <a:r>
              <a:rPr lang="ru-RU" sz="1100" b="1" dirty="0" smtClean="0"/>
              <a:t>2018 </a:t>
            </a:r>
            <a:r>
              <a:rPr lang="ru-RU" sz="1100" b="1" dirty="0"/>
              <a:t>г.</a:t>
            </a:r>
            <a:r>
              <a:rPr lang="ru-RU" sz="1100" dirty="0"/>
              <a:t>)</a:t>
            </a:r>
          </a:p>
          <a:p>
            <a:pPr algn="ctr"/>
            <a:r>
              <a:rPr lang="ru-RU" sz="1100" b="1" dirty="0">
                <a:solidFill>
                  <a:srgbClr val="C00000"/>
                </a:solidFill>
              </a:rPr>
              <a:t>1800/1200 </a:t>
            </a:r>
            <a:r>
              <a:rPr lang="ru-RU" sz="1100" dirty="0"/>
              <a:t>респондентов</a:t>
            </a:r>
          </a:p>
          <a:p>
            <a:pPr algn="ctr"/>
            <a:r>
              <a:rPr lang="ru-RU" sz="1100" dirty="0"/>
              <a:t>(три дня/два дня</a:t>
            </a:r>
          </a:p>
          <a:p>
            <a:pPr algn="ctr"/>
            <a:r>
              <a:rPr lang="ru-RU" sz="1100" b="1" dirty="0"/>
              <a:t>2017 г.</a:t>
            </a:r>
            <a:r>
              <a:rPr lang="ru-RU" sz="1100" dirty="0"/>
              <a:t>)</a:t>
            </a:r>
          </a:p>
          <a:p>
            <a:pPr algn="ctr"/>
            <a:endParaRPr lang="ru-RU" sz="1100" dirty="0"/>
          </a:p>
          <a:p>
            <a:pPr algn="ctr"/>
            <a:endParaRPr lang="ru-RU" sz="1100" dirty="0">
              <a:effectLst/>
            </a:endParaRPr>
          </a:p>
        </p:txBody>
      </p: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E3313C8D-5A1F-2A4F-B990-D426846A4C46}"/>
              </a:ext>
            </a:extLst>
          </p:cNvPr>
          <p:cNvGrpSpPr/>
          <p:nvPr/>
        </p:nvGrpSpPr>
        <p:grpSpPr>
          <a:xfrm>
            <a:off x="3943164" y="1791599"/>
            <a:ext cx="888091" cy="749325"/>
            <a:chOff x="1631781" y="2237325"/>
            <a:chExt cx="679264" cy="573128"/>
          </a:xfrm>
        </p:grpSpPr>
        <p:sp>
          <p:nvSpPr>
            <p:cNvPr id="163" name="Oval 162">
              <a:extLst>
                <a:ext uri="{FF2B5EF4-FFF2-40B4-BE49-F238E27FC236}">
                  <a16:creationId xmlns:a16="http://schemas.microsoft.com/office/drawing/2014/main" id="{2A80BE92-AB55-C544-B911-B6C4F4783171}"/>
                </a:ext>
              </a:extLst>
            </p:cNvPr>
            <p:cNvSpPr/>
            <p:nvPr/>
          </p:nvSpPr>
          <p:spPr>
            <a:xfrm flipH="1">
              <a:off x="1666852" y="2237325"/>
              <a:ext cx="573128" cy="57312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927B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927B"/>
                </a:solidFill>
              </a:endParaRPr>
            </a:p>
          </p:txBody>
        </p:sp>
        <p:sp>
          <p:nvSpPr>
            <p:cNvPr id="164" name="TextBox 163">
              <a:extLst>
                <a:ext uri="{FF2B5EF4-FFF2-40B4-BE49-F238E27FC236}">
                  <a16:creationId xmlns:a16="http://schemas.microsoft.com/office/drawing/2014/main" id="{F9D5D392-2374-4147-904B-39D291B2E4BD}"/>
                </a:ext>
              </a:extLst>
            </p:cNvPr>
            <p:cNvSpPr txBox="1"/>
            <p:nvPr/>
          </p:nvSpPr>
          <p:spPr>
            <a:xfrm flipH="1">
              <a:off x="1631781" y="2313430"/>
              <a:ext cx="679264" cy="400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/>
                <a:t>18+</a:t>
              </a:r>
              <a:endParaRPr lang="en-US" sz="2400" i="1" dirty="0"/>
            </a:p>
          </p:txBody>
        </p:sp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7AC43FB0-658A-944A-9B58-8787CA717454}"/>
              </a:ext>
            </a:extLst>
          </p:cNvPr>
          <p:cNvGrpSpPr/>
          <p:nvPr/>
        </p:nvGrpSpPr>
        <p:grpSpPr>
          <a:xfrm>
            <a:off x="6542231" y="1835053"/>
            <a:ext cx="749325" cy="749325"/>
            <a:chOff x="3622380" y="5192097"/>
            <a:chExt cx="573128" cy="573128"/>
          </a:xfrm>
        </p:grpSpPr>
        <p:sp>
          <p:nvSpPr>
            <p:cNvPr id="167" name="Oval 166">
              <a:extLst>
                <a:ext uri="{FF2B5EF4-FFF2-40B4-BE49-F238E27FC236}">
                  <a16:creationId xmlns:a16="http://schemas.microsoft.com/office/drawing/2014/main" id="{A11FC6E1-B335-D046-89A7-ED2159276E3C}"/>
                </a:ext>
              </a:extLst>
            </p:cNvPr>
            <p:cNvSpPr/>
            <p:nvPr/>
          </p:nvSpPr>
          <p:spPr>
            <a:xfrm flipH="1">
              <a:off x="3622380" y="5192097"/>
              <a:ext cx="573128" cy="57312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927B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927B"/>
                </a:solidFill>
              </a:endParaRPr>
            </a:p>
          </p:txBody>
        </p:sp>
        <p:pic>
          <p:nvPicPr>
            <p:cNvPr id="168" name="Picture 167">
              <a:extLst>
                <a:ext uri="{FF2B5EF4-FFF2-40B4-BE49-F238E27FC236}">
                  <a16:creationId xmlns:a16="http://schemas.microsoft.com/office/drawing/2014/main" id="{BDC0A34A-9E6A-444A-A386-98F11E467D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05" t="1" r="5749" b="14601"/>
            <a:stretch/>
          </p:blipFill>
          <p:spPr>
            <a:xfrm flipH="1">
              <a:off x="3689952" y="5264139"/>
              <a:ext cx="432140" cy="409384"/>
            </a:xfrm>
            <a:prstGeom prst="rect">
              <a:avLst/>
            </a:prstGeom>
          </p:spPr>
        </p:pic>
      </p:grpSp>
      <p:sp>
        <p:nvSpPr>
          <p:cNvPr id="169" name="TextBox 168">
            <a:extLst>
              <a:ext uri="{FF2B5EF4-FFF2-40B4-BE49-F238E27FC236}">
                <a16:creationId xmlns:a16="http://schemas.microsoft.com/office/drawing/2014/main" id="{07333F34-D620-EA4F-B675-72D148926C69}"/>
              </a:ext>
            </a:extLst>
          </p:cNvPr>
          <p:cNvSpPr txBox="1"/>
          <p:nvPr/>
        </p:nvSpPr>
        <p:spPr>
          <a:xfrm>
            <a:off x="5786659" y="2602703"/>
            <a:ext cx="2633276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rgbClr val="C00000"/>
                </a:solidFill>
              </a:rPr>
              <a:t>Стратифицированная двухосновная случайная, построена на основе полного списка телефонных номеров (стационарных и мобильных), задействованных на территории РФ</a:t>
            </a:r>
            <a:endParaRPr lang="ru-RU" sz="1100" dirty="0">
              <a:solidFill>
                <a:srgbClr val="C00000"/>
              </a:solidFill>
              <a:effectLst/>
            </a:endParaRP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6888A265-9EB7-8E4D-839C-F3565332347F}"/>
              </a:ext>
            </a:extLst>
          </p:cNvPr>
          <p:cNvSpPr txBox="1"/>
          <p:nvPr/>
        </p:nvSpPr>
        <p:spPr>
          <a:xfrm>
            <a:off x="3176820" y="5520875"/>
            <a:ext cx="201786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rgbClr val="C00000"/>
                </a:solidFill>
              </a:rPr>
              <a:t>Формализованное телефонное интервью, </a:t>
            </a:r>
            <a:endParaRPr lang="en-US" sz="1100" dirty="0">
              <a:solidFill>
                <a:srgbClr val="C00000"/>
              </a:solidFill>
            </a:endParaRPr>
          </a:p>
          <a:p>
            <a:r>
              <a:rPr lang="ru-RU" sz="1100" dirty="0"/>
              <a:t>при котором интервьюер задает вопросы и фиксирует ответы</a:t>
            </a:r>
            <a:endParaRPr lang="ru-RU" sz="1100" dirty="0">
              <a:effectLst/>
            </a:endParaRPr>
          </a:p>
        </p:txBody>
      </p: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FED96BEE-9E56-684B-8D1E-642CCA787B9D}"/>
              </a:ext>
            </a:extLst>
          </p:cNvPr>
          <p:cNvGrpSpPr/>
          <p:nvPr/>
        </p:nvGrpSpPr>
        <p:grpSpPr>
          <a:xfrm>
            <a:off x="5619225" y="4640746"/>
            <a:ext cx="754885" cy="749325"/>
            <a:chOff x="6946948" y="1844558"/>
            <a:chExt cx="577380" cy="573128"/>
          </a:xfrm>
        </p:grpSpPr>
        <p:sp>
          <p:nvSpPr>
            <p:cNvPr id="174" name="Oval 173">
              <a:extLst>
                <a:ext uri="{FF2B5EF4-FFF2-40B4-BE49-F238E27FC236}">
                  <a16:creationId xmlns:a16="http://schemas.microsoft.com/office/drawing/2014/main" id="{0AD792C5-4E63-0C4E-BA46-9BC8EA35F27D}"/>
                </a:ext>
              </a:extLst>
            </p:cNvPr>
            <p:cNvSpPr/>
            <p:nvPr/>
          </p:nvSpPr>
          <p:spPr>
            <a:xfrm flipH="1">
              <a:off x="6951200" y="1844558"/>
              <a:ext cx="573128" cy="57312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927B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927B"/>
                </a:solidFill>
              </a:endParaRPr>
            </a:p>
          </p:txBody>
        </p:sp>
        <p:pic>
          <p:nvPicPr>
            <p:cNvPr id="175" name="Picture 174">
              <a:extLst>
                <a:ext uri="{FF2B5EF4-FFF2-40B4-BE49-F238E27FC236}">
                  <a16:creationId xmlns:a16="http://schemas.microsoft.com/office/drawing/2014/main" id="{06C6B682-D8E5-C74E-804C-1150E34759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00" t="14950" r="7631" b="28539"/>
            <a:stretch/>
          </p:blipFill>
          <p:spPr>
            <a:xfrm flipH="1">
              <a:off x="6946948" y="1973885"/>
              <a:ext cx="544536" cy="358786"/>
            </a:xfrm>
            <a:prstGeom prst="rect">
              <a:avLst/>
            </a:prstGeom>
          </p:spPr>
        </p:pic>
      </p:grpSp>
      <p:sp>
        <p:nvSpPr>
          <p:cNvPr id="176" name="TextBox 175">
            <a:extLst>
              <a:ext uri="{FF2B5EF4-FFF2-40B4-BE49-F238E27FC236}">
                <a16:creationId xmlns:a16="http://schemas.microsoft.com/office/drawing/2014/main" id="{DE0412EB-094B-984B-8D9F-CB5FF84599A7}"/>
              </a:ext>
            </a:extLst>
          </p:cNvPr>
          <p:cNvSpPr txBox="1"/>
          <p:nvPr/>
        </p:nvSpPr>
        <p:spPr>
          <a:xfrm>
            <a:off x="5631651" y="5532611"/>
            <a:ext cx="14848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rgbClr val="C00000"/>
                </a:solidFill>
              </a:rPr>
              <a:t>не менее</a:t>
            </a:r>
            <a:endParaRPr lang="en-US" sz="1100" dirty="0">
              <a:solidFill>
                <a:srgbClr val="C00000"/>
              </a:solidFill>
            </a:endParaRPr>
          </a:p>
          <a:p>
            <a:r>
              <a:rPr lang="ru-RU" sz="1100" dirty="0">
                <a:solidFill>
                  <a:srgbClr val="C00000"/>
                </a:solidFill>
              </a:rPr>
              <a:t>80</a:t>
            </a:r>
            <a:r>
              <a:rPr lang="en-US" sz="1100" dirty="0">
                <a:solidFill>
                  <a:srgbClr val="C00000"/>
                </a:solidFill>
              </a:rPr>
              <a:t> </a:t>
            </a:r>
            <a:r>
              <a:rPr lang="ru-RU" sz="1100" dirty="0">
                <a:solidFill>
                  <a:srgbClr val="C00000"/>
                </a:solidFill>
              </a:rPr>
              <a:t>регионов,</a:t>
            </a:r>
            <a:endParaRPr lang="en-US" sz="1100" dirty="0">
              <a:solidFill>
                <a:srgbClr val="C00000"/>
              </a:solidFill>
            </a:endParaRPr>
          </a:p>
          <a:p>
            <a:r>
              <a:rPr lang="ru-RU" sz="1100" dirty="0">
                <a:solidFill>
                  <a:srgbClr val="C00000"/>
                </a:solidFill>
              </a:rPr>
              <a:t>500</a:t>
            </a:r>
            <a:r>
              <a:rPr lang="en-US" sz="1100" dirty="0">
                <a:solidFill>
                  <a:srgbClr val="C00000"/>
                </a:solidFill>
              </a:rPr>
              <a:t> </a:t>
            </a:r>
            <a:r>
              <a:rPr lang="ru-RU" sz="1100" dirty="0">
                <a:solidFill>
                  <a:srgbClr val="C00000"/>
                </a:solidFill>
              </a:rPr>
              <a:t>городов и ПГТ,</a:t>
            </a:r>
            <a:endParaRPr lang="en-US" sz="1100" dirty="0">
              <a:solidFill>
                <a:srgbClr val="C00000"/>
              </a:solidFill>
            </a:endParaRPr>
          </a:p>
          <a:p>
            <a:r>
              <a:rPr lang="ru-RU" sz="1100" dirty="0">
                <a:solidFill>
                  <a:srgbClr val="C00000"/>
                </a:solidFill>
              </a:rPr>
              <a:t>100</a:t>
            </a:r>
            <a:r>
              <a:rPr lang="en-US" sz="1100" dirty="0">
                <a:solidFill>
                  <a:srgbClr val="C00000"/>
                </a:solidFill>
              </a:rPr>
              <a:t> </a:t>
            </a:r>
            <a:r>
              <a:rPr lang="ru-RU" sz="1100" dirty="0">
                <a:solidFill>
                  <a:srgbClr val="C00000"/>
                </a:solidFill>
              </a:rPr>
              <a:t>сел</a:t>
            </a:r>
            <a:endParaRPr lang="ru-RU" sz="1100" dirty="0">
              <a:solidFill>
                <a:srgbClr val="C00000"/>
              </a:solidFill>
              <a:effectLst/>
            </a:endParaRP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27D92CE7-F3A7-D744-BB58-CA207FE8B03F}"/>
              </a:ext>
            </a:extLst>
          </p:cNvPr>
          <p:cNvSpPr txBox="1"/>
          <p:nvPr/>
        </p:nvSpPr>
        <p:spPr>
          <a:xfrm>
            <a:off x="3696829" y="2664729"/>
            <a:ext cx="1612936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/>
              <a:t>Взрослое население РФ (18+) по полу, возрасту, уровню образования и типу населенного пункта</a:t>
            </a:r>
            <a:endParaRPr lang="ru-RU" sz="1100" dirty="0">
              <a:effectLst/>
            </a:endParaRPr>
          </a:p>
        </p:txBody>
      </p:sp>
      <p:grpSp>
        <p:nvGrpSpPr>
          <p:cNvPr id="184" name="Group 183">
            <a:extLst>
              <a:ext uri="{FF2B5EF4-FFF2-40B4-BE49-F238E27FC236}">
                <a16:creationId xmlns:a16="http://schemas.microsoft.com/office/drawing/2014/main" id="{F9B74D88-B5EE-F445-9E9E-253FD69ED7AD}"/>
              </a:ext>
            </a:extLst>
          </p:cNvPr>
          <p:cNvGrpSpPr/>
          <p:nvPr/>
        </p:nvGrpSpPr>
        <p:grpSpPr>
          <a:xfrm>
            <a:off x="7728767" y="4824270"/>
            <a:ext cx="452727" cy="452727"/>
            <a:chOff x="7757330" y="1982096"/>
            <a:chExt cx="573128" cy="573128"/>
          </a:xfrm>
        </p:grpSpPr>
        <p:sp>
          <p:nvSpPr>
            <p:cNvPr id="185" name="Oval 184">
              <a:extLst>
                <a:ext uri="{FF2B5EF4-FFF2-40B4-BE49-F238E27FC236}">
                  <a16:creationId xmlns:a16="http://schemas.microsoft.com/office/drawing/2014/main" id="{D8099078-C3FD-914E-975C-49A45294F491}"/>
                </a:ext>
              </a:extLst>
            </p:cNvPr>
            <p:cNvSpPr/>
            <p:nvPr/>
          </p:nvSpPr>
          <p:spPr>
            <a:xfrm flipH="1">
              <a:off x="7757330" y="1982096"/>
              <a:ext cx="573128" cy="57312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927B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927B"/>
                </a:solidFill>
              </a:endParaRPr>
            </a:p>
          </p:txBody>
        </p:sp>
        <p:pic>
          <p:nvPicPr>
            <p:cNvPr id="186" name="Picture 185">
              <a:extLst>
                <a:ext uri="{FF2B5EF4-FFF2-40B4-BE49-F238E27FC236}">
                  <a16:creationId xmlns:a16="http://schemas.microsoft.com/office/drawing/2014/main" id="{A6376524-BBEE-3942-9C5B-D32D920EDD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868" t="3620" r="13066" b="30750"/>
            <a:stretch/>
          </p:blipFill>
          <p:spPr>
            <a:xfrm flipH="1">
              <a:off x="7822863" y="2035236"/>
              <a:ext cx="442062" cy="386490"/>
            </a:xfrm>
            <a:prstGeom prst="rect">
              <a:avLst/>
            </a:prstGeom>
          </p:spPr>
        </p:pic>
      </p:grp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B052755A-2F2E-444F-8FC6-6D8FED95255D}"/>
              </a:ext>
            </a:extLst>
          </p:cNvPr>
          <p:cNvGrpSpPr/>
          <p:nvPr/>
        </p:nvGrpSpPr>
        <p:grpSpPr>
          <a:xfrm>
            <a:off x="8287386" y="4824270"/>
            <a:ext cx="452727" cy="452727"/>
            <a:chOff x="7226285" y="4119686"/>
            <a:chExt cx="573128" cy="573128"/>
          </a:xfrm>
        </p:grpSpPr>
        <p:sp>
          <p:nvSpPr>
            <p:cNvPr id="188" name="Oval 187">
              <a:extLst>
                <a:ext uri="{FF2B5EF4-FFF2-40B4-BE49-F238E27FC236}">
                  <a16:creationId xmlns:a16="http://schemas.microsoft.com/office/drawing/2014/main" id="{E99C3BAC-0DE1-8644-8747-F0F6C1E475AC}"/>
                </a:ext>
              </a:extLst>
            </p:cNvPr>
            <p:cNvSpPr/>
            <p:nvPr/>
          </p:nvSpPr>
          <p:spPr>
            <a:xfrm flipH="1">
              <a:off x="7226285" y="4119686"/>
              <a:ext cx="573128" cy="57312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927B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927B"/>
                </a:solidFill>
              </a:endParaRPr>
            </a:p>
          </p:txBody>
        </p:sp>
        <p:pic>
          <p:nvPicPr>
            <p:cNvPr id="189" name="Picture 188">
              <a:extLst>
                <a:ext uri="{FF2B5EF4-FFF2-40B4-BE49-F238E27FC236}">
                  <a16:creationId xmlns:a16="http://schemas.microsoft.com/office/drawing/2014/main" id="{62DF9344-40DE-2343-9C3A-8544C6F14E3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876" r="19756" b="14004"/>
            <a:stretch/>
          </p:blipFill>
          <p:spPr>
            <a:xfrm flipH="1">
              <a:off x="7388170" y="4211344"/>
              <a:ext cx="269106" cy="389812"/>
            </a:xfrm>
            <a:prstGeom prst="rect">
              <a:avLst/>
            </a:prstGeom>
          </p:spPr>
        </p:pic>
      </p:grpSp>
      <p:sp>
        <p:nvSpPr>
          <p:cNvPr id="190" name="TextBox 189">
            <a:extLst>
              <a:ext uri="{FF2B5EF4-FFF2-40B4-BE49-F238E27FC236}">
                <a16:creationId xmlns:a16="http://schemas.microsoft.com/office/drawing/2014/main" id="{D74229F4-A848-F248-B4EC-FD93041BE8D8}"/>
              </a:ext>
            </a:extLst>
          </p:cNvPr>
          <p:cNvSpPr txBox="1"/>
          <p:nvPr/>
        </p:nvSpPr>
        <p:spPr>
          <a:xfrm>
            <a:off x="7728767" y="5390071"/>
            <a:ext cx="207120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- </a:t>
            </a:r>
            <a:r>
              <a:rPr lang="ru-RU" sz="1100" b="1" dirty="0" err="1"/>
              <a:t>аудиоконтроль</a:t>
            </a:r>
            <a:r>
              <a:rPr lang="en-US" sz="1100" b="1" dirty="0"/>
              <a:t> </a:t>
            </a:r>
            <a:r>
              <a:rPr lang="ru-RU" sz="1100" dirty="0"/>
              <a:t>(прослушивание)</a:t>
            </a:r>
            <a:r>
              <a:rPr lang="en-US" sz="1100" dirty="0"/>
              <a:t> </a:t>
            </a:r>
            <a:r>
              <a:rPr lang="ru-RU" sz="1100" dirty="0"/>
              <a:t>не менее 10% интервью</a:t>
            </a:r>
            <a:endParaRPr lang="ru-RU" sz="1100" dirty="0">
              <a:effectLst/>
            </a:endParaRPr>
          </a:p>
        </p:txBody>
      </p:sp>
      <p:sp>
        <p:nvSpPr>
          <p:cNvPr id="191" name="TextBox 190">
            <a:extLst>
              <a:ext uri="{FF2B5EF4-FFF2-40B4-BE49-F238E27FC236}">
                <a16:creationId xmlns:a16="http://schemas.microsoft.com/office/drawing/2014/main" id="{785B24C0-5B91-E74E-8149-D1FE9E6EC403}"/>
              </a:ext>
            </a:extLst>
          </p:cNvPr>
          <p:cNvSpPr txBox="1"/>
          <p:nvPr/>
        </p:nvSpPr>
        <p:spPr>
          <a:xfrm>
            <a:off x="7734869" y="5923867"/>
            <a:ext cx="218141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- </a:t>
            </a:r>
            <a:r>
              <a:rPr lang="ru-RU" sz="1100" dirty="0"/>
              <a:t>контроль</a:t>
            </a:r>
            <a:r>
              <a:rPr lang="en-US" sz="1100" dirty="0"/>
              <a:t> </a:t>
            </a:r>
            <a:r>
              <a:rPr lang="ru-RU" sz="1100" b="1" dirty="0"/>
              <a:t>продолжительности</a:t>
            </a:r>
            <a:r>
              <a:rPr lang="en-US" sz="1100" dirty="0"/>
              <a:t> </a:t>
            </a:r>
            <a:r>
              <a:rPr lang="ru-RU" sz="1100" dirty="0"/>
              <a:t>интервью</a:t>
            </a:r>
            <a:endParaRPr lang="ru-RU" sz="11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5052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 smtClean="0"/>
              <a:t>ОТЦЫ И ДЕТИ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80959" y="861398"/>
            <a:ext cx="1058352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С </a:t>
            </a:r>
            <a:r>
              <a:rPr lang="ru-RU" b="1" dirty="0"/>
              <a:t>каким из следующих утверждений Вы в большей степени согласны? </a:t>
            </a:r>
            <a:endParaRPr lang="ru-RU" b="1" dirty="0" smtClean="0"/>
          </a:p>
          <a:p>
            <a:pPr algn="ctr"/>
            <a:r>
              <a:rPr lang="ru-RU" sz="1200" i="1" dirty="0" smtClean="0"/>
              <a:t>(</a:t>
            </a:r>
            <a:r>
              <a:rPr lang="ru-RU" sz="1200" i="1" dirty="0"/>
              <a:t>закрытый вопрос, один </a:t>
            </a:r>
            <a:r>
              <a:rPr lang="ru-RU" sz="1200" i="1" dirty="0" smtClean="0"/>
              <a:t>ответ, представлены все ответы без «затрудняюсь ответить», % от всех опрошенных)</a:t>
            </a:r>
            <a:endParaRPr lang="ru-RU" sz="1200" i="1" dirty="0"/>
          </a:p>
        </p:txBody>
      </p:sp>
      <p:graphicFrame>
        <p:nvGraphicFramePr>
          <p:cNvPr id="7" name="Диаграмма 6"/>
          <p:cNvGraphicFramePr/>
          <p:nvPr>
            <p:extLst/>
          </p:nvPr>
        </p:nvGraphicFramePr>
        <p:xfrm>
          <a:off x="380959" y="1960776"/>
          <a:ext cx="5648960" cy="45017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/>
          <p:cNvGraphicFramePr/>
          <p:nvPr>
            <p:extLst/>
          </p:nvPr>
        </p:nvGraphicFramePr>
        <p:xfrm>
          <a:off x="6340271" y="1762813"/>
          <a:ext cx="5648960" cy="45017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194" name="Picture 2" descr="Family on Apple iOS 12.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074" y="1643717"/>
            <a:ext cx="15240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3877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sz="1200" b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7" name="Picture 33">
            <a:extLst>
              <a:ext uri="{FF2B5EF4-FFF2-40B4-BE49-F238E27FC236}">
                <a16:creationId xmlns:a16="http://schemas.microsoft.com/office/drawing/2014/main" id="{54EA37F7-1B4D-DF4C-A47E-5972D6FAC2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46124"/>
          <a:stretch/>
        </p:blipFill>
        <p:spPr>
          <a:xfrm>
            <a:off x="4151784" y="1086195"/>
            <a:ext cx="7920880" cy="2998757"/>
          </a:xfrm>
          <a:prstGeom prst="rect">
            <a:avLst/>
          </a:prstGeom>
        </p:spPr>
      </p:pic>
      <p:sp>
        <p:nvSpPr>
          <p:cNvPr id="38" name="Rounded Rectangle 60">
            <a:extLst>
              <a:ext uri="{FF2B5EF4-FFF2-40B4-BE49-F238E27FC236}">
                <a16:creationId xmlns:a16="http://schemas.microsoft.com/office/drawing/2014/main" id="{4836D343-ECFB-144D-BBE6-C1AB8E50204F}"/>
              </a:ext>
            </a:extLst>
          </p:cNvPr>
          <p:cNvSpPr/>
          <p:nvPr/>
        </p:nvSpPr>
        <p:spPr>
          <a:xfrm>
            <a:off x="1316348" y="3639622"/>
            <a:ext cx="10729192" cy="1306773"/>
          </a:xfrm>
          <a:prstGeom prst="roundRect">
            <a:avLst/>
          </a:prstGeom>
          <a:solidFill>
            <a:schemeClr val="bg1"/>
          </a:solidFill>
          <a:ln w="19050">
            <a:gradFill>
              <a:gsLst>
                <a:gs pos="83000">
                  <a:srgbClr val="00927B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1">
            <a:extLst>
              <a:ext uri="{FF2B5EF4-FFF2-40B4-BE49-F238E27FC236}">
                <a16:creationId xmlns:a16="http://schemas.microsoft.com/office/drawing/2014/main" id="{D9A5F85D-BCB9-2B4B-A7DA-E90CC34CE02D}"/>
              </a:ext>
            </a:extLst>
          </p:cNvPr>
          <p:cNvSpPr/>
          <p:nvPr/>
        </p:nvSpPr>
        <p:spPr>
          <a:xfrm>
            <a:off x="350581" y="5553939"/>
            <a:ext cx="743765" cy="75125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30200" dist="381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0">
            <a:extLst>
              <a:ext uri="{FF2B5EF4-FFF2-40B4-BE49-F238E27FC236}">
                <a16:creationId xmlns:a16="http://schemas.microsoft.com/office/drawing/2014/main" id="{B58E3B74-C4C1-974B-9A50-A126A66BAC98}"/>
              </a:ext>
            </a:extLst>
          </p:cNvPr>
          <p:cNvSpPr/>
          <p:nvPr/>
        </p:nvSpPr>
        <p:spPr>
          <a:xfrm>
            <a:off x="352703" y="4588872"/>
            <a:ext cx="743765" cy="75125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30200" dist="381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28">
            <a:extLst>
              <a:ext uri="{FF2B5EF4-FFF2-40B4-BE49-F238E27FC236}">
                <a16:creationId xmlns:a16="http://schemas.microsoft.com/office/drawing/2014/main" id="{C27544E2-91CE-F645-9C73-1787514E1553}"/>
              </a:ext>
            </a:extLst>
          </p:cNvPr>
          <p:cNvSpPr/>
          <p:nvPr/>
        </p:nvSpPr>
        <p:spPr>
          <a:xfrm>
            <a:off x="352703" y="3645627"/>
            <a:ext cx="743765" cy="75125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30200" dist="381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ectangle 27">
            <a:extLst>
              <a:ext uri="{FF2B5EF4-FFF2-40B4-BE49-F238E27FC236}">
                <a16:creationId xmlns:a16="http://schemas.microsoft.com/office/drawing/2014/main" id="{C2A5D90B-1111-6642-AE55-5B4AE02AEE20}"/>
              </a:ext>
            </a:extLst>
          </p:cNvPr>
          <p:cNvSpPr/>
          <p:nvPr/>
        </p:nvSpPr>
        <p:spPr>
          <a:xfrm>
            <a:off x="365701" y="1772816"/>
            <a:ext cx="743765" cy="75125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30200" dist="381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Rectangle 26">
            <a:extLst>
              <a:ext uri="{FF2B5EF4-FFF2-40B4-BE49-F238E27FC236}">
                <a16:creationId xmlns:a16="http://schemas.microsoft.com/office/drawing/2014/main" id="{48F5AA04-73DB-2A4C-8EEF-62A336A056A7}"/>
              </a:ext>
            </a:extLst>
          </p:cNvPr>
          <p:cNvSpPr/>
          <p:nvPr/>
        </p:nvSpPr>
        <p:spPr>
          <a:xfrm>
            <a:off x="355210" y="2699991"/>
            <a:ext cx="743765" cy="75125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30200" dist="381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5" name="Picture 2">
            <a:extLst>
              <a:ext uri="{FF2B5EF4-FFF2-40B4-BE49-F238E27FC236}">
                <a16:creationId xmlns:a16="http://schemas.microsoft.com/office/drawing/2014/main" id="{A48CC5EB-C7DB-5647-8B56-0E24D3CD56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107" y="5592800"/>
            <a:ext cx="704271" cy="704273"/>
          </a:xfrm>
          <a:prstGeom prst="rect">
            <a:avLst/>
          </a:prstGeom>
        </p:spPr>
      </p:pic>
      <p:pic>
        <p:nvPicPr>
          <p:cNvPr id="47" name="Picture 3">
            <a:extLst>
              <a:ext uri="{FF2B5EF4-FFF2-40B4-BE49-F238E27FC236}">
                <a16:creationId xmlns:a16="http://schemas.microsoft.com/office/drawing/2014/main" id="{A5602156-0718-5345-8EA7-B212939F76B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63" y="3649876"/>
            <a:ext cx="747003" cy="747005"/>
          </a:xfrm>
          <a:prstGeom prst="rect">
            <a:avLst/>
          </a:prstGeom>
        </p:spPr>
      </p:pic>
      <p:pic>
        <p:nvPicPr>
          <p:cNvPr id="48" name="Picture 4">
            <a:extLst>
              <a:ext uri="{FF2B5EF4-FFF2-40B4-BE49-F238E27FC236}">
                <a16:creationId xmlns:a16="http://schemas.microsoft.com/office/drawing/2014/main" id="{23A1E326-7835-124B-A3FB-E54FC4913F7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4565919"/>
            <a:ext cx="807297" cy="807297"/>
          </a:xfrm>
          <a:prstGeom prst="rect">
            <a:avLst/>
          </a:prstGeom>
        </p:spPr>
      </p:pic>
      <p:pic>
        <p:nvPicPr>
          <p:cNvPr id="49" name="Picture 5">
            <a:extLst>
              <a:ext uri="{FF2B5EF4-FFF2-40B4-BE49-F238E27FC236}">
                <a16:creationId xmlns:a16="http://schemas.microsoft.com/office/drawing/2014/main" id="{A701845D-D3A8-2347-A2BB-8510F44D3C5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096" y="1798480"/>
            <a:ext cx="694414" cy="694416"/>
          </a:xfrm>
          <a:prstGeom prst="rect">
            <a:avLst/>
          </a:prstGeom>
        </p:spPr>
      </p:pic>
      <p:sp>
        <p:nvSpPr>
          <p:cNvPr id="52" name="Заголовок 1">
            <a:extLst>
              <a:ext uri="{FF2B5EF4-FFF2-40B4-BE49-F238E27FC236}">
                <a16:creationId xmlns:a16="http://schemas.microsoft.com/office/drawing/2014/main" id="{1BA9FCDA-F4C7-D34F-88AD-663939E002C0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953050"/>
          </a:xfrm>
          <a:prstGeom prst="rect">
            <a:avLst/>
          </a:prstGeom>
          <a:solidFill>
            <a:srgbClr val="00927B">
              <a:alpha val="40000"/>
            </a:srgb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i="0" kern="1200">
                <a:solidFill>
                  <a:schemeClr val="tx1"/>
                </a:solidFill>
                <a:latin typeface="Franklin Gothic Book" pitchFamily="34" charset="0"/>
                <a:ea typeface="+mj-ea"/>
                <a:cs typeface="+mj-cs"/>
              </a:defRPr>
            </a:lvl1pPr>
          </a:lstStyle>
          <a:p>
            <a:pPr>
              <a:tabLst>
                <a:tab pos="982663" algn="l"/>
              </a:tabLst>
            </a:pPr>
            <a:r>
              <a:rPr lang="ru-RU" sz="2400" dirty="0" smtClean="0">
                <a:latin typeface="Calibri" panose="020F0502020204030204" pitchFamily="34" charset="0"/>
              </a:rPr>
              <a:t>	СЛЕДИТЕ </a:t>
            </a:r>
            <a:r>
              <a:rPr lang="ru-RU" sz="2400" dirty="0">
                <a:latin typeface="Calibri" panose="020F0502020204030204" pitchFamily="34" charset="0"/>
              </a:rPr>
              <a:t>ЗА НОВОСТЯМИ И ПОЛУЧАЙТЕ АКТУАЛЬНЫЕ КОММЕНТАРИИ!</a:t>
            </a:r>
          </a:p>
        </p:txBody>
      </p:sp>
      <p:sp>
        <p:nvSpPr>
          <p:cNvPr id="53" name="Half Frame 19">
            <a:extLst>
              <a:ext uri="{FF2B5EF4-FFF2-40B4-BE49-F238E27FC236}">
                <a16:creationId xmlns:a16="http://schemas.microsoft.com/office/drawing/2014/main" id="{1B1C970E-7FF6-934F-8CF0-4A863D1C5DC0}"/>
              </a:ext>
            </a:extLst>
          </p:cNvPr>
          <p:cNvSpPr/>
          <p:nvPr/>
        </p:nvSpPr>
        <p:spPr>
          <a:xfrm rot="2676106">
            <a:off x="526202" y="1181764"/>
            <a:ext cx="392522" cy="392522"/>
          </a:xfrm>
          <a:prstGeom prst="halfFrame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4" name="Half Frame 20">
            <a:extLst>
              <a:ext uri="{FF2B5EF4-FFF2-40B4-BE49-F238E27FC236}">
                <a16:creationId xmlns:a16="http://schemas.microsoft.com/office/drawing/2014/main" id="{C27D325E-7A4E-A447-B87F-E3190DB1A00A}"/>
              </a:ext>
            </a:extLst>
          </p:cNvPr>
          <p:cNvSpPr/>
          <p:nvPr/>
        </p:nvSpPr>
        <p:spPr>
          <a:xfrm rot="18923894" flipV="1">
            <a:off x="551667" y="6378361"/>
            <a:ext cx="392522" cy="392522"/>
          </a:xfrm>
          <a:prstGeom prst="halfFrame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5" name="Rectangle 32">
            <a:extLst>
              <a:ext uri="{FF2B5EF4-FFF2-40B4-BE49-F238E27FC236}">
                <a16:creationId xmlns:a16="http://schemas.microsoft.com/office/drawing/2014/main" id="{E342600B-B252-CB47-8291-37B8BE8AAEC1}"/>
              </a:ext>
            </a:extLst>
          </p:cNvPr>
          <p:cNvSpPr/>
          <p:nvPr/>
        </p:nvSpPr>
        <p:spPr>
          <a:xfrm>
            <a:off x="11712624" y="6525344"/>
            <a:ext cx="479376" cy="3326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3958BB76-3224-3142-B06F-E6656DA3A455}"/>
              </a:ext>
            </a:extLst>
          </p:cNvPr>
          <p:cNvSpPr txBox="1"/>
          <p:nvPr/>
        </p:nvSpPr>
        <p:spPr>
          <a:xfrm>
            <a:off x="2206707" y="3968015"/>
            <a:ext cx="6482501" cy="70788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/>
              <a:t>Сайт ВЦИОМ: </a:t>
            </a:r>
            <a:r>
              <a:rPr lang="en-US" sz="4000" b="1" u="sng" dirty="0" smtClean="0">
                <a:solidFill>
                  <a:srgbClr val="C00000"/>
                </a:solidFill>
              </a:rPr>
              <a:t>https://wciom.ru</a:t>
            </a:r>
            <a:endParaRPr lang="ru-RU" sz="4000" b="1" u="sng" dirty="0">
              <a:solidFill>
                <a:srgbClr val="C00000"/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C8C9404E-CDE3-5443-A634-C4BEE414980C}"/>
              </a:ext>
            </a:extLst>
          </p:cNvPr>
          <p:cNvSpPr txBox="1"/>
          <p:nvPr/>
        </p:nvSpPr>
        <p:spPr>
          <a:xfrm>
            <a:off x="2406040" y="5545223"/>
            <a:ext cx="8559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927B"/>
                </a:solidFill>
              </a:rPr>
              <a:t>МОБИЛЬНОЕ </a:t>
            </a:r>
            <a:r>
              <a:rPr lang="ru-RU" sz="2800" b="1" dirty="0" smtClean="0">
                <a:solidFill>
                  <a:srgbClr val="00927B"/>
                </a:solidFill>
              </a:rPr>
              <a:t>ПРИЛОЖЕНИЕ «ВЦИОМ»</a:t>
            </a:r>
            <a:endParaRPr lang="ru-RU" sz="2800" b="1" dirty="0">
              <a:solidFill>
                <a:srgbClr val="00927B"/>
              </a:solidFill>
            </a:endParaRPr>
          </a:p>
        </p:txBody>
      </p:sp>
      <p:pic>
        <p:nvPicPr>
          <p:cNvPr id="59" name="Picture 18" descr="https://techstunt.com/wp-content/uploads/2017/02/app-store-logo.png">
            <a:extLst>
              <a:ext uri="{FF2B5EF4-FFF2-40B4-BE49-F238E27FC236}">
                <a16:creationId xmlns:a16="http://schemas.microsoft.com/office/drawing/2014/main" id="{195A1A19-3E7A-B84C-A91F-8C9A80F47B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662" y="5495308"/>
            <a:ext cx="1791077" cy="61896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22" descr="http://2.bp.blogspot.com/-wv0xaPAFfZ4/VfS_SxIEl6I/AAAAAAAAAgA/Ke_Ohu1Ae-I/s1600-r/googleplay.png">
            <a:extLst>
              <a:ext uri="{FF2B5EF4-FFF2-40B4-BE49-F238E27FC236}">
                <a16:creationId xmlns:a16="http://schemas.microsoft.com/office/drawing/2014/main" id="{9CFBF6AE-368D-264A-8906-BC3C350506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1899" y="5481531"/>
            <a:ext cx="1787646" cy="627244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56">
            <a:extLst>
              <a:ext uri="{FF2B5EF4-FFF2-40B4-BE49-F238E27FC236}">
                <a16:creationId xmlns:a16="http://schemas.microsoft.com/office/drawing/2014/main" id="{B84CEDCE-3AE1-B342-AEC2-D8AE52C97C7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16" r="25452" b="17253"/>
          <a:stretch/>
        </p:blipFill>
        <p:spPr>
          <a:xfrm rot="5400000">
            <a:off x="1629476" y="4019654"/>
            <a:ext cx="448878" cy="683641"/>
          </a:xfrm>
          <a:prstGeom prst="rect">
            <a:avLst/>
          </a:prstGeom>
        </p:spPr>
      </p:pic>
      <p:sp>
        <p:nvSpPr>
          <p:cNvPr id="63" name="Rounded Rectangle 95">
            <a:extLst>
              <a:ext uri="{FF2B5EF4-FFF2-40B4-BE49-F238E27FC236}">
                <a16:creationId xmlns:a16="http://schemas.microsoft.com/office/drawing/2014/main" id="{18C3A4E0-C89F-0F42-8947-15CCDE7CDB29}"/>
              </a:ext>
            </a:extLst>
          </p:cNvPr>
          <p:cNvSpPr/>
          <p:nvPr/>
        </p:nvSpPr>
        <p:spPr>
          <a:xfrm>
            <a:off x="1316348" y="5416281"/>
            <a:ext cx="10729192" cy="777014"/>
          </a:xfrm>
          <a:prstGeom prst="roundRect">
            <a:avLst/>
          </a:prstGeom>
          <a:noFill/>
          <a:ln w="19050">
            <a:gradFill>
              <a:gsLst>
                <a:gs pos="83000">
                  <a:srgbClr val="00927B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4" name="Picture 7">
            <a:extLst>
              <a:ext uri="{FF2B5EF4-FFF2-40B4-BE49-F238E27FC236}">
                <a16:creationId xmlns:a16="http://schemas.microsoft.com/office/drawing/2014/main" id="{5D786B25-4935-C247-AE17-4C979F8630B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39" y="2723482"/>
            <a:ext cx="704271" cy="704271"/>
          </a:xfrm>
          <a:prstGeom prst="rect">
            <a:avLst/>
          </a:prstGeom>
        </p:spPr>
      </p:pic>
      <p:pic>
        <p:nvPicPr>
          <p:cNvPr id="68" name="Picture 6">
            <a:extLst>
              <a:ext uri="{FF2B5EF4-FFF2-40B4-BE49-F238E27FC236}">
                <a16:creationId xmlns:a16="http://schemas.microsoft.com/office/drawing/2014/main" id="{FD714905-B5AE-9645-ADE6-0E601C6BCB07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duotone>
              <a:schemeClr val="accent1">
                <a:shade val="45000"/>
                <a:satMod val="135000"/>
              </a:schemeClr>
              <a:prstClr val="white"/>
            </a:duotone>
            <a:alphaModFix am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14" t="16945" r="16401" b="31101"/>
          <a:stretch/>
        </p:blipFill>
        <p:spPr>
          <a:xfrm rot="4019139">
            <a:off x="1191977" y="1296322"/>
            <a:ext cx="5204991" cy="4061236"/>
          </a:xfrm>
          <a:prstGeom prst="rect">
            <a:avLst/>
          </a:prstGeom>
        </p:spPr>
      </p:pic>
      <p:sp>
        <p:nvSpPr>
          <p:cNvPr id="69" name="TextBox 68">
            <a:extLst>
              <a:ext uri="{FF2B5EF4-FFF2-40B4-BE49-F238E27FC236}">
                <a16:creationId xmlns:a16="http://schemas.microsoft.com/office/drawing/2014/main" id="{7F119D03-3EA1-D04B-A479-F1CEA20C8AFA}"/>
              </a:ext>
            </a:extLst>
          </p:cNvPr>
          <p:cNvSpPr txBox="1"/>
          <p:nvPr/>
        </p:nvSpPr>
        <p:spPr>
          <a:xfrm>
            <a:off x="327920" y="1294860"/>
            <a:ext cx="32412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dk1"/>
                </a:solidFill>
              </a:rPr>
              <a:t>АККАУНТЫ ВЦИОМ</a:t>
            </a:r>
            <a:endParaRPr lang="ru-RU" sz="3200" b="1" u="sng" dirty="0">
              <a:solidFill>
                <a:srgbClr val="C00000"/>
              </a:solidFill>
            </a:endParaRPr>
          </a:p>
        </p:txBody>
      </p:sp>
      <p:pic>
        <p:nvPicPr>
          <p:cNvPr id="70" name="Рисунок 1">
            <a:extLst>
              <a:ext uri="{FF2B5EF4-FFF2-40B4-BE49-F238E27FC236}">
                <a16:creationId xmlns:a16="http://schemas.microsoft.com/office/drawing/2014/main" id="{E84D2FE6-22B3-564A-AEA2-D1AA7D1344C4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0776" y="70087"/>
            <a:ext cx="871536" cy="8128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convex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567649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91100" y="1807464"/>
            <a:ext cx="5934075" cy="3276600"/>
          </a:xfrm>
          <a:custGeom>
            <a:avLst/>
            <a:gdLst/>
            <a:ahLst/>
            <a:cxnLst/>
            <a:rect l="l" t="t" r="r" b="b"/>
            <a:pathLst>
              <a:path w="5934075" h="3276600">
                <a:moveTo>
                  <a:pt x="0" y="0"/>
                </a:moveTo>
                <a:lnTo>
                  <a:pt x="5933694" y="0"/>
                </a:lnTo>
                <a:lnTo>
                  <a:pt x="5933694" y="3276600"/>
                </a:lnTo>
                <a:lnTo>
                  <a:pt x="0" y="3276600"/>
                </a:lnTo>
                <a:lnTo>
                  <a:pt x="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99101" y="192415"/>
            <a:ext cx="529717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" dirty="0">
                <a:latin typeface="Franklin Gothic Book"/>
                <a:cs typeface="Franklin Gothic Book"/>
              </a:rPr>
              <a:t>ТРЕВОЖНЫЕ </a:t>
            </a:r>
            <a:r>
              <a:rPr sz="2800" dirty="0">
                <a:latin typeface="Franklin Gothic Book"/>
                <a:cs typeface="Franklin Gothic Book"/>
              </a:rPr>
              <a:t>МЫСЛИ О</a:t>
            </a:r>
            <a:r>
              <a:rPr sz="2800" spc="-95" dirty="0">
                <a:latin typeface="Franklin Gothic Book"/>
                <a:cs typeface="Franklin Gothic Book"/>
              </a:rPr>
              <a:t> </a:t>
            </a:r>
            <a:r>
              <a:rPr sz="2800" spc="-20" dirty="0">
                <a:latin typeface="Franklin Gothic Book"/>
                <a:cs typeface="Franklin Gothic Book"/>
              </a:rPr>
              <a:t>БУДУЩЕМ</a:t>
            </a:r>
            <a:endParaRPr sz="280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95477" y="1934637"/>
            <a:ext cx="169926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u="heavy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Calibri"/>
                <a:cs typeface="Calibri"/>
              </a:rPr>
              <a:t>В </a:t>
            </a:r>
            <a:r>
              <a:rPr sz="1250" b="1" u="heavy" spc="10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Calibri"/>
                <a:cs typeface="Calibri"/>
              </a:rPr>
              <a:t>СРЕДНЕМ </a:t>
            </a:r>
            <a:r>
              <a:rPr sz="1250" b="1" u="heavy" spc="1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Calibri"/>
                <a:cs typeface="Calibri"/>
              </a:rPr>
              <a:t>ПО</a:t>
            </a:r>
            <a:r>
              <a:rPr sz="1250" b="1" u="heavy" spc="13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Calibri"/>
                <a:cs typeface="Calibri"/>
              </a:rPr>
              <a:t> </a:t>
            </a:r>
            <a:r>
              <a:rPr sz="1250" b="1" u="heavy" spc="-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Calibri"/>
                <a:cs typeface="Calibri"/>
              </a:rPr>
              <a:t>СТРАНЕ</a:t>
            </a:r>
            <a:endParaRPr sz="125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415033" y="2529840"/>
            <a:ext cx="1096517" cy="10965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84375" y="2599182"/>
            <a:ext cx="958215" cy="958215"/>
          </a:xfrm>
          <a:custGeom>
            <a:avLst/>
            <a:gdLst/>
            <a:ahLst/>
            <a:cxnLst/>
            <a:rect l="l" t="t" r="r" b="b"/>
            <a:pathLst>
              <a:path w="958214" h="958214">
                <a:moveTo>
                  <a:pt x="478917" y="0"/>
                </a:moveTo>
                <a:lnTo>
                  <a:pt x="429949" y="2472"/>
                </a:lnTo>
                <a:lnTo>
                  <a:pt x="382397" y="9729"/>
                </a:lnTo>
                <a:lnTo>
                  <a:pt x="336500" y="21530"/>
                </a:lnTo>
                <a:lnTo>
                  <a:pt x="292499" y="37635"/>
                </a:lnTo>
                <a:lnTo>
                  <a:pt x="250634" y="57801"/>
                </a:lnTo>
                <a:lnTo>
                  <a:pt x="211148" y="81790"/>
                </a:lnTo>
                <a:lnTo>
                  <a:pt x="174279" y="109359"/>
                </a:lnTo>
                <a:lnTo>
                  <a:pt x="140269" y="140269"/>
                </a:lnTo>
                <a:lnTo>
                  <a:pt x="109359" y="174279"/>
                </a:lnTo>
                <a:lnTo>
                  <a:pt x="81790" y="211148"/>
                </a:lnTo>
                <a:lnTo>
                  <a:pt x="57801" y="250634"/>
                </a:lnTo>
                <a:lnTo>
                  <a:pt x="37635" y="292499"/>
                </a:lnTo>
                <a:lnTo>
                  <a:pt x="21530" y="336500"/>
                </a:lnTo>
                <a:lnTo>
                  <a:pt x="9729" y="382397"/>
                </a:lnTo>
                <a:lnTo>
                  <a:pt x="2472" y="429949"/>
                </a:lnTo>
                <a:lnTo>
                  <a:pt x="0" y="478916"/>
                </a:lnTo>
                <a:lnTo>
                  <a:pt x="2472" y="527884"/>
                </a:lnTo>
                <a:lnTo>
                  <a:pt x="9729" y="575436"/>
                </a:lnTo>
                <a:lnTo>
                  <a:pt x="21530" y="621333"/>
                </a:lnTo>
                <a:lnTo>
                  <a:pt x="37635" y="665334"/>
                </a:lnTo>
                <a:lnTo>
                  <a:pt x="57801" y="707199"/>
                </a:lnTo>
                <a:lnTo>
                  <a:pt x="81790" y="746685"/>
                </a:lnTo>
                <a:lnTo>
                  <a:pt x="109359" y="783554"/>
                </a:lnTo>
                <a:lnTo>
                  <a:pt x="140269" y="817564"/>
                </a:lnTo>
                <a:lnTo>
                  <a:pt x="174279" y="848474"/>
                </a:lnTo>
                <a:lnTo>
                  <a:pt x="211148" y="876043"/>
                </a:lnTo>
                <a:lnTo>
                  <a:pt x="250634" y="900032"/>
                </a:lnTo>
                <a:lnTo>
                  <a:pt x="292499" y="920198"/>
                </a:lnTo>
                <a:lnTo>
                  <a:pt x="336500" y="936303"/>
                </a:lnTo>
                <a:lnTo>
                  <a:pt x="382397" y="948104"/>
                </a:lnTo>
                <a:lnTo>
                  <a:pt x="429949" y="955361"/>
                </a:lnTo>
                <a:lnTo>
                  <a:pt x="478917" y="957833"/>
                </a:lnTo>
                <a:lnTo>
                  <a:pt x="527884" y="955361"/>
                </a:lnTo>
                <a:lnTo>
                  <a:pt x="575436" y="948104"/>
                </a:lnTo>
                <a:lnTo>
                  <a:pt x="621333" y="936303"/>
                </a:lnTo>
                <a:lnTo>
                  <a:pt x="665334" y="920198"/>
                </a:lnTo>
                <a:lnTo>
                  <a:pt x="707199" y="900032"/>
                </a:lnTo>
                <a:lnTo>
                  <a:pt x="746685" y="876043"/>
                </a:lnTo>
                <a:lnTo>
                  <a:pt x="783554" y="848474"/>
                </a:lnTo>
                <a:lnTo>
                  <a:pt x="817564" y="817564"/>
                </a:lnTo>
                <a:lnTo>
                  <a:pt x="848474" y="783554"/>
                </a:lnTo>
                <a:lnTo>
                  <a:pt x="876043" y="746685"/>
                </a:lnTo>
                <a:lnTo>
                  <a:pt x="900032" y="707199"/>
                </a:lnTo>
                <a:lnTo>
                  <a:pt x="920198" y="665334"/>
                </a:lnTo>
                <a:lnTo>
                  <a:pt x="936303" y="621333"/>
                </a:lnTo>
                <a:lnTo>
                  <a:pt x="948104" y="575436"/>
                </a:lnTo>
                <a:lnTo>
                  <a:pt x="955361" y="527884"/>
                </a:lnTo>
                <a:lnTo>
                  <a:pt x="957834" y="478916"/>
                </a:lnTo>
                <a:lnTo>
                  <a:pt x="955361" y="429949"/>
                </a:lnTo>
                <a:lnTo>
                  <a:pt x="948104" y="382397"/>
                </a:lnTo>
                <a:lnTo>
                  <a:pt x="936303" y="336500"/>
                </a:lnTo>
                <a:lnTo>
                  <a:pt x="920198" y="292499"/>
                </a:lnTo>
                <a:lnTo>
                  <a:pt x="900032" y="250634"/>
                </a:lnTo>
                <a:lnTo>
                  <a:pt x="876043" y="211148"/>
                </a:lnTo>
                <a:lnTo>
                  <a:pt x="848474" y="174279"/>
                </a:lnTo>
                <a:lnTo>
                  <a:pt x="817564" y="140269"/>
                </a:lnTo>
                <a:lnTo>
                  <a:pt x="783554" y="109359"/>
                </a:lnTo>
                <a:lnTo>
                  <a:pt x="746685" y="81790"/>
                </a:lnTo>
                <a:lnTo>
                  <a:pt x="707199" y="57801"/>
                </a:lnTo>
                <a:lnTo>
                  <a:pt x="665334" y="37635"/>
                </a:lnTo>
                <a:lnTo>
                  <a:pt x="621333" y="21530"/>
                </a:lnTo>
                <a:lnTo>
                  <a:pt x="575436" y="9729"/>
                </a:lnTo>
                <a:lnTo>
                  <a:pt x="527884" y="2472"/>
                </a:lnTo>
                <a:lnTo>
                  <a:pt x="478917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79397" y="2519934"/>
            <a:ext cx="1406651" cy="13380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642258" y="2660533"/>
            <a:ext cx="64262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spc="-5" dirty="0">
                <a:solidFill>
                  <a:srgbClr val="FFFFFF"/>
                </a:solidFill>
                <a:latin typeface="Calibri"/>
                <a:cs typeface="Calibri"/>
              </a:rPr>
              <a:t>28</a:t>
            </a:r>
            <a:endParaRPr sz="48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57427" y="3658361"/>
            <a:ext cx="2608325" cy="26083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34389" y="3735323"/>
            <a:ext cx="2454910" cy="2454910"/>
          </a:xfrm>
          <a:custGeom>
            <a:avLst/>
            <a:gdLst/>
            <a:ahLst/>
            <a:cxnLst/>
            <a:rect l="l" t="t" r="r" b="b"/>
            <a:pathLst>
              <a:path w="2454910" h="2454910">
                <a:moveTo>
                  <a:pt x="1227201" y="0"/>
                </a:moveTo>
                <a:lnTo>
                  <a:pt x="1179013" y="928"/>
                </a:lnTo>
                <a:lnTo>
                  <a:pt x="1131296" y="3692"/>
                </a:lnTo>
                <a:lnTo>
                  <a:pt x="1084084" y="8256"/>
                </a:lnTo>
                <a:lnTo>
                  <a:pt x="1037410" y="14586"/>
                </a:lnTo>
                <a:lnTo>
                  <a:pt x="991309" y="22650"/>
                </a:lnTo>
                <a:lnTo>
                  <a:pt x="945816" y="32411"/>
                </a:lnTo>
                <a:lnTo>
                  <a:pt x="900963" y="43837"/>
                </a:lnTo>
                <a:lnTo>
                  <a:pt x="856786" y="56892"/>
                </a:lnTo>
                <a:lnTo>
                  <a:pt x="813318" y="71544"/>
                </a:lnTo>
                <a:lnTo>
                  <a:pt x="770593" y="87758"/>
                </a:lnTo>
                <a:lnTo>
                  <a:pt x="728646" y="105499"/>
                </a:lnTo>
                <a:lnTo>
                  <a:pt x="687510" y="124734"/>
                </a:lnTo>
                <a:lnTo>
                  <a:pt x="647220" y="145429"/>
                </a:lnTo>
                <a:lnTo>
                  <a:pt x="607810" y="167549"/>
                </a:lnTo>
                <a:lnTo>
                  <a:pt x="569314" y="191061"/>
                </a:lnTo>
                <a:lnTo>
                  <a:pt x="531766" y="215930"/>
                </a:lnTo>
                <a:lnTo>
                  <a:pt x="495200" y="242122"/>
                </a:lnTo>
                <a:lnTo>
                  <a:pt x="459650" y="269603"/>
                </a:lnTo>
                <a:lnTo>
                  <a:pt x="425151" y="298339"/>
                </a:lnTo>
                <a:lnTo>
                  <a:pt x="391736" y="328296"/>
                </a:lnTo>
                <a:lnTo>
                  <a:pt x="359440" y="359440"/>
                </a:lnTo>
                <a:lnTo>
                  <a:pt x="328296" y="391736"/>
                </a:lnTo>
                <a:lnTo>
                  <a:pt x="298339" y="425151"/>
                </a:lnTo>
                <a:lnTo>
                  <a:pt x="269603" y="459650"/>
                </a:lnTo>
                <a:lnTo>
                  <a:pt x="242122" y="495200"/>
                </a:lnTo>
                <a:lnTo>
                  <a:pt x="215930" y="531766"/>
                </a:lnTo>
                <a:lnTo>
                  <a:pt x="191061" y="569314"/>
                </a:lnTo>
                <a:lnTo>
                  <a:pt x="167549" y="607810"/>
                </a:lnTo>
                <a:lnTo>
                  <a:pt x="145429" y="647220"/>
                </a:lnTo>
                <a:lnTo>
                  <a:pt x="124734" y="687510"/>
                </a:lnTo>
                <a:lnTo>
                  <a:pt x="105499" y="728646"/>
                </a:lnTo>
                <a:lnTo>
                  <a:pt x="87758" y="770593"/>
                </a:lnTo>
                <a:lnTo>
                  <a:pt x="71544" y="813318"/>
                </a:lnTo>
                <a:lnTo>
                  <a:pt x="56892" y="856786"/>
                </a:lnTo>
                <a:lnTo>
                  <a:pt x="43837" y="900963"/>
                </a:lnTo>
                <a:lnTo>
                  <a:pt x="32411" y="945816"/>
                </a:lnTo>
                <a:lnTo>
                  <a:pt x="22650" y="991309"/>
                </a:lnTo>
                <a:lnTo>
                  <a:pt x="14586" y="1037410"/>
                </a:lnTo>
                <a:lnTo>
                  <a:pt x="8256" y="1084084"/>
                </a:lnTo>
                <a:lnTo>
                  <a:pt x="3692" y="1131296"/>
                </a:lnTo>
                <a:lnTo>
                  <a:pt x="928" y="1179013"/>
                </a:lnTo>
                <a:lnTo>
                  <a:pt x="0" y="1227201"/>
                </a:lnTo>
                <a:lnTo>
                  <a:pt x="928" y="1275388"/>
                </a:lnTo>
                <a:lnTo>
                  <a:pt x="3692" y="1323105"/>
                </a:lnTo>
                <a:lnTo>
                  <a:pt x="8256" y="1370317"/>
                </a:lnTo>
                <a:lnTo>
                  <a:pt x="14586" y="1416991"/>
                </a:lnTo>
                <a:lnTo>
                  <a:pt x="22650" y="1463092"/>
                </a:lnTo>
                <a:lnTo>
                  <a:pt x="32411" y="1508585"/>
                </a:lnTo>
                <a:lnTo>
                  <a:pt x="43837" y="1553438"/>
                </a:lnTo>
                <a:lnTo>
                  <a:pt x="56892" y="1597615"/>
                </a:lnTo>
                <a:lnTo>
                  <a:pt x="71544" y="1641083"/>
                </a:lnTo>
                <a:lnTo>
                  <a:pt x="87758" y="1683808"/>
                </a:lnTo>
                <a:lnTo>
                  <a:pt x="105499" y="1725755"/>
                </a:lnTo>
                <a:lnTo>
                  <a:pt x="124734" y="1766891"/>
                </a:lnTo>
                <a:lnTo>
                  <a:pt x="145429" y="1807181"/>
                </a:lnTo>
                <a:lnTo>
                  <a:pt x="167549" y="1846591"/>
                </a:lnTo>
                <a:lnTo>
                  <a:pt x="191061" y="1885087"/>
                </a:lnTo>
                <a:lnTo>
                  <a:pt x="215930" y="1922635"/>
                </a:lnTo>
                <a:lnTo>
                  <a:pt x="242122" y="1959201"/>
                </a:lnTo>
                <a:lnTo>
                  <a:pt x="269603" y="1994751"/>
                </a:lnTo>
                <a:lnTo>
                  <a:pt x="298339" y="2029250"/>
                </a:lnTo>
                <a:lnTo>
                  <a:pt x="328296" y="2062665"/>
                </a:lnTo>
                <a:lnTo>
                  <a:pt x="359440" y="2094961"/>
                </a:lnTo>
                <a:lnTo>
                  <a:pt x="391736" y="2126105"/>
                </a:lnTo>
                <a:lnTo>
                  <a:pt x="425151" y="2156062"/>
                </a:lnTo>
                <a:lnTo>
                  <a:pt x="459650" y="2184798"/>
                </a:lnTo>
                <a:lnTo>
                  <a:pt x="495200" y="2212279"/>
                </a:lnTo>
                <a:lnTo>
                  <a:pt x="531766" y="2238471"/>
                </a:lnTo>
                <a:lnTo>
                  <a:pt x="569314" y="2263340"/>
                </a:lnTo>
                <a:lnTo>
                  <a:pt x="607810" y="2286852"/>
                </a:lnTo>
                <a:lnTo>
                  <a:pt x="647220" y="2308972"/>
                </a:lnTo>
                <a:lnTo>
                  <a:pt x="687510" y="2329667"/>
                </a:lnTo>
                <a:lnTo>
                  <a:pt x="728646" y="2348902"/>
                </a:lnTo>
                <a:lnTo>
                  <a:pt x="770593" y="2366643"/>
                </a:lnTo>
                <a:lnTo>
                  <a:pt x="813318" y="2382857"/>
                </a:lnTo>
                <a:lnTo>
                  <a:pt x="856786" y="2397509"/>
                </a:lnTo>
                <a:lnTo>
                  <a:pt x="900963" y="2410564"/>
                </a:lnTo>
                <a:lnTo>
                  <a:pt x="945816" y="2421990"/>
                </a:lnTo>
                <a:lnTo>
                  <a:pt x="991309" y="2431751"/>
                </a:lnTo>
                <a:lnTo>
                  <a:pt x="1037410" y="2439815"/>
                </a:lnTo>
                <a:lnTo>
                  <a:pt x="1084084" y="2446145"/>
                </a:lnTo>
                <a:lnTo>
                  <a:pt x="1131296" y="2450709"/>
                </a:lnTo>
                <a:lnTo>
                  <a:pt x="1179013" y="2453473"/>
                </a:lnTo>
                <a:lnTo>
                  <a:pt x="1227201" y="2454402"/>
                </a:lnTo>
                <a:lnTo>
                  <a:pt x="1275388" y="2453473"/>
                </a:lnTo>
                <a:lnTo>
                  <a:pt x="1323105" y="2450709"/>
                </a:lnTo>
                <a:lnTo>
                  <a:pt x="1370317" y="2446145"/>
                </a:lnTo>
                <a:lnTo>
                  <a:pt x="1416991" y="2439815"/>
                </a:lnTo>
                <a:lnTo>
                  <a:pt x="1463092" y="2431751"/>
                </a:lnTo>
                <a:lnTo>
                  <a:pt x="1508585" y="2421990"/>
                </a:lnTo>
                <a:lnTo>
                  <a:pt x="1553438" y="2410564"/>
                </a:lnTo>
                <a:lnTo>
                  <a:pt x="1597615" y="2397509"/>
                </a:lnTo>
                <a:lnTo>
                  <a:pt x="1641083" y="2382857"/>
                </a:lnTo>
                <a:lnTo>
                  <a:pt x="1683808" y="2366643"/>
                </a:lnTo>
                <a:lnTo>
                  <a:pt x="1725755" y="2348902"/>
                </a:lnTo>
                <a:lnTo>
                  <a:pt x="1766891" y="2329667"/>
                </a:lnTo>
                <a:lnTo>
                  <a:pt x="1807181" y="2308972"/>
                </a:lnTo>
                <a:lnTo>
                  <a:pt x="1846591" y="2286852"/>
                </a:lnTo>
                <a:lnTo>
                  <a:pt x="1885087" y="2263340"/>
                </a:lnTo>
                <a:lnTo>
                  <a:pt x="1922635" y="2238471"/>
                </a:lnTo>
                <a:lnTo>
                  <a:pt x="1959201" y="2212279"/>
                </a:lnTo>
                <a:lnTo>
                  <a:pt x="1994751" y="2184798"/>
                </a:lnTo>
                <a:lnTo>
                  <a:pt x="2029250" y="2156062"/>
                </a:lnTo>
                <a:lnTo>
                  <a:pt x="2062665" y="2126105"/>
                </a:lnTo>
                <a:lnTo>
                  <a:pt x="2094961" y="2094961"/>
                </a:lnTo>
                <a:lnTo>
                  <a:pt x="2126105" y="2062665"/>
                </a:lnTo>
                <a:lnTo>
                  <a:pt x="2156062" y="2029250"/>
                </a:lnTo>
                <a:lnTo>
                  <a:pt x="2184798" y="1994751"/>
                </a:lnTo>
                <a:lnTo>
                  <a:pt x="2212279" y="1959201"/>
                </a:lnTo>
                <a:lnTo>
                  <a:pt x="2238471" y="1922635"/>
                </a:lnTo>
                <a:lnTo>
                  <a:pt x="2263340" y="1885087"/>
                </a:lnTo>
                <a:lnTo>
                  <a:pt x="2286852" y="1846591"/>
                </a:lnTo>
                <a:lnTo>
                  <a:pt x="2308972" y="1807181"/>
                </a:lnTo>
                <a:lnTo>
                  <a:pt x="2329667" y="1766891"/>
                </a:lnTo>
                <a:lnTo>
                  <a:pt x="2348902" y="1725755"/>
                </a:lnTo>
                <a:lnTo>
                  <a:pt x="2366643" y="1683808"/>
                </a:lnTo>
                <a:lnTo>
                  <a:pt x="2382857" y="1641083"/>
                </a:lnTo>
                <a:lnTo>
                  <a:pt x="2397509" y="1597615"/>
                </a:lnTo>
                <a:lnTo>
                  <a:pt x="2410564" y="1553438"/>
                </a:lnTo>
                <a:lnTo>
                  <a:pt x="2421990" y="1508585"/>
                </a:lnTo>
                <a:lnTo>
                  <a:pt x="2431751" y="1463092"/>
                </a:lnTo>
                <a:lnTo>
                  <a:pt x="2439815" y="1416991"/>
                </a:lnTo>
                <a:lnTo>
                  <a:pt x="2446145" y="1370317"/>
                </a:lnTo>
                <a:lnTo>
                  <a:pt x="2450709" y="1323105"/>
                </a:lnTo>
                <a:lnTo>
                  <a:pt x="2453473" y="1275388"/>
                </a:lnTo>
                <a:lnTo>
                  <a:pt x="2454402" y="1227201"/>
                </a:lnTo>
                <a:lnTo>
                  <a:pt x="2453473" y="1179013"/>
                </a:lnTo>
                <a:lnTo>
                  <a:pt x="2450709" y="1131296"/>
                </a:lnTo>
                <a:lnTo>
                  <a:pt x="2446145" y="1084084"/>
                </a:lnTo>
                <a:lnTo>
                  <a:pt x="2439815" y="1037410"/>
                </a:lnTo>
                <a:lnTo>
                  <a:pt x="2431751" y="991309"/>
                </a:lnTo>
                <a:lnTo>
                  <a:pt x="2421990" y="945816"/>
                </a:lnTo>
                <a:lnTo>
                  <a:pt x="2410564" y="900963"/>
                </a:lnTo>
                <a:lnTo>
                  <a:pt x="2397509" y="856786"/>
                </a:lnTo>
                <a:lnTo>
                  <a:pt x="2382857" y="813318"/>
                </a:lnTo>
                <a:lnTo>
                  <a:pt x="2366643" y="770593"/>
                </a:lnTo>
                <a:lnTo>
                  <a:pt x="2348902" y="728646"/>
                </a:lnTo>
                <a:lnTo>
                  <a:pt x="2329667" y="687510"/>
                </a:lnTo>
                <a:lnTo>
                  <a:pt x="2308972" y="647220"/>
                </a:lnTo>
                <a:lnTo>
                  <a:pt x="2286852" y="607810"/>
                </a:lnTo>
                <a:lnTo>
                  <a:pt x="2263340" y="569314"/>
                </a:lnTo>
                <a:lnTo>
                  <a:pt x="2238471" y="531766"/>
                </a:lnTo>
                <a:lnTo>
                  <a:pt x="2212279" y="495200"/>
                </a:lnTo>
                <a:lnTo>
                  <a:pt x="2184798" y="459650"/>
                </a:lnTo>
                <a:lnTo>
                  <a:pt x="2156062" y="425151"/>
                </a:lnTo>
                <a:lnTo>
                  <a:pt x="2126105" y="391736"/>
                </a:lnTo>
                <a:lnTo>
                  <a:pt x="2094961" y="359440"/>
                </a:lnTo>
                <a:lnTo>
                  <a:pt x="2062665" y="328296"/>
                </a:lnTo>
                <a:lnTo>
                  <a:pt x="2029250" y="298339"/>
                </a:lnTo>
                <a:lnTo>
                  <a:pt x="1994751" y="269603"/>
                </a:lnTo>
                <a:lnTo>
                  <a:pt x="1959201" y="242122"/>
                </a:lnTo>
                <a:lnTo>
                  <a:pt x="1922635" y="215930"/>
                </a:lnTo>
                <a:lnTo>
                  <a:pt x="1885087" y="191061"/>
                </a:lnTo>
                <a:lnTo>
                  <a:pt x="1846591" y="167549"/>
                </a:lnTo>
                <a:lnTo>
                  <a:pt x="1807181" y="145429"/>
                </a:lnTo>
                <a:lnTo>
                  <a:pt x="1766891" y="124734"/>
                </a:lnTo>
                <a:lnTo>
                  <a:pt x="1725755" y="105499"/>
                </a:lnTo>
                <a:lnTo>
                  <a:pt x="1683808" y="87758"/>
                </a:lnTo>
                <a:lnTo>
                  <a:pt x="1641083" y="71544"/>
                </a:lnTo>
                <a:lnTo>
                  <a:pt x="1597615" y="56892"/>
                </a:lnTo>
                <a:lnTo>
                  <a:pt x="1553438" y="43837"/>
                </a:lnTo>
                <a:lnTo>
                  <a:pt x="1508585" y="32411"/>
                </a:lnTo>
                <a:lnTo>
                  <a:pt x="1463092" y="22650"/>
                </a:lnTo>
                <a:lnTo>
                  <a:pt x="1416991" y="14586"/>
                </a:lnTo>
                <a:lnTo>
                  <a:pt x="1370317" y="8256"/>
                </a:lnTo>
                <a:lnTo>
                  <a:pt x="1323105" y="3692"/>
                </a:lnTo>
                <a:lnTo>
                  <a:pt x="1275388" y="928"/>
                </a:lnTo>
                <a:lnTo>
                  <a:pt x="1227201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22425" y="4197096"/>
            <a:ext cx="1926335" cy="183032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623209" y="4393513"/>
            <a:ext cx="875665" cy="1031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600" b="1" dirty="0">
                <a:solidFill>
                  <a:srgbClr val="FFFFFF"/>
                </a:solidFill>
                <a:latin typeface="Calibri"/>
                <a:cs typeface="Calibri"/>
              </a:rPr>
              <a:t>48</a:t>
            </a:r>
            <a:endParaRPr sz="66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283720" y="2885526"/>
            <a:ext cx="1369695" cy="407670"/>
          </a:xfrm>
          <a:prstGeom prst="rect">
            <a:avLst/>
          </a:prstGeom>
        </p:spPr>
        <p:txBody>
          <a:bodyPr vert="horz" wrap="square" lIns="0" tIns="77470" rIns="0" bIns="0" rtlCol="0">
            <a:spAutoFit/>
          </a:bodyPr>
          <a:lstStyle/>
          <a:p>
            <a:pPr marL="12700" marR="5080">
              <a:lnSpc>
                <a:spcPct val="73400"/>
              </a:lnSpc>
              <a:spcBef>
                <a:spcPts val="610"/>
              </a:spcBef>
            </a:pPr>
            <a:r>
              <a:rPr sz="1600" b="1" i="1" dirty="0">
                <a:solidFill>
                  <a:srgbClr val="92D050"/>
                </a:solidFill>
                <a:latin typeface="Calibri"/>
                <a:cs typeface="Calibri"/>
              </a:rPr>
              <a:t>С</a:t>
            </a:r>
            <a:r>
              <a:rPr sz="1600" b="1" i="1" spc="-60" dirty="0">
                <a:solidFill>
                  <a:srgbClr val="92D050"/>
                </a:solidFill>
                <a:latin typeface="Calibri"/>
                <a:cs typeface="Calibri"/>
              </a:rPr>
              <a:t> </a:t>
            </a:r>
            <a:r>
              <a:rPr sz="1250" b="1" i="1" spc="10" dirty="0">
                <a:solidFill>
                  <a:srgbClr val="92D050"/>
                </a:solidFill>
                <a:latin typeface="Calibri"/>
                <a:cs typeface="Calibri"/>
              </a:rPr>
              <a:t>УВЕРЕННОСТЬЮ</a:t>
            </a:r>
            <a:r>
              <a:rPr sz="1600" b="1" i="1" spc="10" dirty="0">
                <a:solidFill>
                  <a:srgbClr val="92D050"/>
                </a:solidFill>
                <a:latin typeface="Calibri"/>
                <a:cs typeface="Calibri"/>
              </a:rPr>
              <a:t>,  </a:t>
            </a:r>
            <a:r>
              <a:rPr sz="1250" b="1" i="1" spc="15" dirty="0">
                <a:solidFill>
                  <a:srgbClr val="92D050"/>
                </a:solidFill>
                <a:latin typeface="Calibri"/>
                <a:cs typeface="Calibri"/>
              </a:rPr>
              <a:t>ОПТИМИЗМОМ</a:t>
            </a:r>
            <a:endParaRPr sz="125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283720" y="3953521"/>
            <a:ext cx="1503045" cy="407670"/>
          </a:xfrm>
          <a:prstGeom prst="rect">
            <a:avLst/>
          </a:prstGeom>
        </p:spPr>
        <p:txBody>
          <a:bodyPr vert="horz" wrap="square" lIns="0" tIns="77470" rIns="0" bIns="0" rtlCol="0">
            <a:spAutoFit/>
          </a:bodyPr>
          <a:lstStyle/>
          <a:p>
            <a:pPr marL="12700" marR="5080">
              <a:lnSpc>
                <a:spcPct val="73400"/>
              </a:lnSpc>
              <a:spcBef>
                <a:spcPts val="610"/>
              </a:spcBef>
            </a:pPr>
            <a:r>
              <a:rPr sz="1600" b="1" i="1" dirty="0">
                <a:solidFill>
                  <a:srgbClr val="FF0000"/>
                </a:solidFill>
                <a:latin typeface="Calibri"/>
                <a:cs typeface="Calibri"/>
              </a:rPr>
              <a:t>С</a:t>
            </a:r>
            <a:r>
              <a:rPr sz="1600" b="1" i="1" spc="-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250" b="1" i="1" spc="10" dirty="0">
                <a:solidFill>
                  <a:srgbClr val="FF0000"/>
                </a:solidFill>
                <a:latin typeface="Calibri"/>
                <a:cs typeface="Calibri"/>
              </a:rPr>
              <a:t>БЕСПОКОЙСТВОМ</a:t>
            </a:r>
            <a:r>
              <a:rPr sz="1600" b="1" i="1" spc="10" dirty="0">
                <a:solidFill>
                  <a:srgbClr val="FF0000"/>
                </a:solidFill>
                <a:latin typeface="Calibri"/>
                <a:cs typeface="Calibri"/>
              </a:rPr>
              <a:t>,  </a:t>
            </a:r>
            <a:r>
              <a:rPr sz="1250" b="1" i="1" spc="10" dirty="0">
                <a:solidFill>
                  <a:srgbClr val="FF0000"/>
                </a:solidFill>
                <a:latin typeface="Calibri"/>
                <a:cs typeface="Calibri"/>
              </a:rPr>
              <a:t>ТРЕВОГОЙ</a:t>
            </a:r>
            <a:endParaRPr sz="125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361432" y="2468879"/>
            <a:ext cx="1293875" cy="12938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432297" y="2539745"/>
            <a:ext cx="1152525" cy="1152525"/>
          </a:xfrm>
          <a:custGeom>
            <a:avLst/>
            <a:gdLst/>
            <a:ahLst/>
            <a:cxnLst/>
            <a:rect l="l" t="t" r="r" b="b"/>
            <a:pathLst>
              <a:path w="1152525" h="1152525">
                <a:moveTo>
                  <a:pt x="576072" y="0"/>
                </a:moveTo>
                <a:lnTo>
                  <a:pt x="528824" y="1909"/>
                </a:lnTo>
                <a:lnTo>
                  <a:pt x="482629" y="7539"/>
                </a:lnTo>
                <a:lnTo>
                  <a:pt x="437633" y="16741"/>
                </a:lnTo>
                <a:lnTo>
                  <a:pt x="393986" y="29368"/>
                </a:lnTo>
                <a:lnTo>
                  <a:pt x="351836" y="45269"/>
                </a:lnTo>
                <a:lnTo>
                  <a:pt x="311331" y="64299"/>
                </a:lnTo>
                <a:lnTo>
                  <a:pt x="272619" y="86307"/>
                </a:lnTo>
                <a:lnTo>
                  <a:pt x="235849" y="111147"/>
                </a:lnTo>
                <a:lnTo>
                  <a:pt x="201168" y="138669"/>
                </a:lnTo>
                <a:lnTo>
                  <a:pt x="168725" y="168725"/>
                </a:lnTo>
                <a:lnTo>
                  <a:pt x="138669" y="201168"/>
                </a:lnTo>
                <a:lnTo>
                  <a:pt x="111147" y="235849"/>
                </a:lnTo>
                <a:lnTo>
                  <a:pt x="86307" y="272619"/>
                </a:lnTo>
                <a:lnTo>
                  <a:pt x="64299" y="311331"/>
                </a:lnTo>
                <a:lnTo>
                  <a:pt x="45269" y="351836"/>
                </a:lnTo>
                <a:lnTo>
                  <a:pt x="29368" y="393986"/>
                </a:lnTo>
                <a:lnTo>
                  <a:pt x="16741" y="437633"/>
                </a:lnTo>
                <a:lnTo>
                  <a:pt x="7539" y="482629"/>
                </a:lnTo>
                <a:lnTo>
                  <a:pt x="1909" y="528824"/>
                </a:lnTo>
                <a:lnTo>
                  <a:pt x="0" y="576072"/>
                </a:lnTo>
                <a:lnTo>
                  <a:pt x="1909" y="623319"/>
                </a:lnTo>
                <a:lnTo>
                  <a:pt x="7539" y="669514"/>
                </a:lnTo>
                <a:lnTo>
                  <a:pt x="16741" y="714510"/>
                </a:lnTo>
                <a:lnTo>
                  <a:pt x="29368" y="758157"/>
                </a:lnTo>
                <a:lnTo>
                  <a:pt x="45269" y="800307"/>
                </a:lnTo>
                <a:lnTo>
                  <a:pt x="64299" y="840812"/>
                </a:lnTo>
                <a:lnTo>
                  <a:pt x="86307" y="879524"/>
                </a:lnTo>
                <a:lnTo>
                  <a:pt x="111147" y="916294"/>
                </a:lnTo>
                <a:lnTo>
                  <a:pt x="138669" y="950975"/>
                </a:lnTo>
                <a:lnTo>
                  <a:pt x="168725" y="983418"/>
                </a:lnTo>
                <a:lnTo>
                  <a:pt x="201168" y="1013474"/>
                </a:lnTo>
                <a:lnTo>
                  <a:pt x="235849" y="1040996"/>
                </a:lnTo>
                <a:lnTo>
                  <a:pt x="272619" y="1065836"/>
                </a:lnTo>
                <a:lnTo>
                  <a:pt x="311331" y="1087844"/>
                </a:lnTo>
                <a:lnTo>
                  <a:pt x="351836" y="1106874"/>
                </a:lnTo>
                <a:lnTo>
                  <a:pt x="393986" y="1122775"/>
                </a:lnTo>
                <a:lnTo>
                  <a:pt x="437633" y="1135402"/>
                </a:lnTo>
                <a:lnTo>
                  <a:pt x="482629" y="1144604"/>
                </a:lnTo>
                <a:lnTo>
                  <a:pt x="528824" y="1150234"/>
                </a:lnTo>
                <a:lnTo>
                  <a:pt x="576072" y="1152144"/>
                </a:lnTo>
                <a:lnTo>
                  <a:pt x="623319" y="1150234"/>
                </a:lnTo>
                <a:lnTo>
                  <a:pt x="669514" y="1144604"/>
                </a:lnTo>
                <a:lnTo>
                  <a:pt x="714510" y="1135402"/>
                </a:lnTo>
                <a:lnTo>
                  <a:pt x="758157" y="1122775"/>
                </a:lnTo>
                <a:lnTo>
                  <a:pt x="800307" y="1106874"/>
                </a:lnTo>
                <a:lnTo>
                  <a:pt x="840812" y="1087844"/>
                </a:lnTo>
                <a:lnTo>
                  <a:pt x="879524" y="1065836"/>
                </a:lnTo>
                <a:lnTo>
                  <a:pt x="916294" y="1040996"/>
                </a:lnTo>
                <a:lnTo>
                  <a:pt x="950975" y="1013474"/>
                </a:lnTo>
                <a:lnTo>
                  <a:pt x="983418" y="983418"/>
                </a:lnTo>
                <a:lnTo>
                  <a:pt x="1013474" y="950975"/>
                </a:lnTo>
                <a:lnTo>
                  <a:pt x="1040996" y="916294"/>
                </a:lnTo>
                <a:lnTo>
                  <a:pt x="1065836" y="879524"/>
                </a:lnTo>
                <a:lnTo>
                  <a:pt x="1087844" y="840812"/>
                </a:lnTo>
                <a:lnTo>
                  <a:pt x="1106874" y="800307"/>
                </a:lnTo>
                <a:lnTo>
                  <a:pt x="1122775" y="758157"/>
                </a:lnTo>
                <a:lnTo>
                  <a:pt x="1135402" y="714510"/>
                </a:lnTo>
                <a:lnTo>
                  <a:pt x="1144604" y="669514"/>
                </a:lnTo>
                <a:lnTo>
                  <a:pt x="1150234" y="623319"/>
                </a:lnTo>
                <a:lnTo>
                  <a:pt x="1152144" y="576072"/>
                </a:lnTo>
                <a:lnTo>
                  <a:pt x="1150234" y="528824"/>
                </a:lnTo>
                <a:lnTo>
                  <a:pt x="1144604" y="482629"/>
                </a:lnTo>
                <a:lnTo>
                  <a:pt x="1135402" y="437633"/>
                </a:lnTo>
                <a:lnTo>
                  <a:pt x="1122775" y="393986"/>
                </a:lnTo>
                <a:lnTo>
                  <a:pt x="1106874" y="351836"/>
                </a:lnTo>
                <a:lnTo>
                  <a:pt x="1087844" y="311331"/>
                </a:lnTo>
                <a:lnTo>
                  <a:pt x="1065836" y="272619"/>
                </a:lnTo>
                <a:lnTo>
                  <a:pt x="1040996" y="235849"/>
                </a:lnTo>
                <a:lnTo>
                  <a:pt x="1013474" y="201168"/>
                </a:lnTo>
                <a:lnTo>
                  <a:pt x="983418" y="168725"/>
                </a:lnTo>
                <a:lnTo>
                  <a:pt x="950975" y="138669"/>
                </a:lnTo>
                <a:lnTo>
                  <a:pt x="916294" y="111147"/>
                </a:lnTo>
                <a:lnTo>
                  <a:pt x="879524" y="86307"/>
                </a:lnTo>
                <a:lnTo>
                  <a:pt x="840812" y="64299"/>
                </a:lnTo>
                <a:lnTo>
                  <a:pt x="800307" y="45269"/>
                </a:lnTo>
                <a:lnTo>
                  <a:pt x="758157" y="29368"/>
                </a:lnTo>
                <a:lnTo>
                  <a:pt x="714510" y="16741"/>
                </a:lnTo>
                <a:lnTo>
                  <a:pt x="669514" y="7539"/>
                </a:lnTo>
                <a:lnTo>
                  <a:pt x="623319" y="1909"/>
                </a:lnTo>
                <a:lnTo>
                  <a:pt x="576072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153405" y="2419350"/>
            <a:ext cx="1754123" cy="166725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5609038" y="2597287"/>
            <a:ext cx="79819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1" dirty="0">
                <a:solidFill>
                  <a:srgbClr val="FFFFFF"/>
                </a:solidFill>
                <a:latin typeface="Calibri"/>
                <a:cs typeface="Calibri"/>
              </a:rPr>
              <a:t>41</a:t>
            </a:r>
            <a:endParaRPr sz="600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6063234" y="3552444"/>
            <a:ext cx="1831835" cy="183184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136385" y="3625596"/>
            <a:ext cx="1685925" cy="1685925"/>
          </a:xfrm>
          <a:custGeom>
            <a:avLst/>
            <a:gdLst/>
            <a:ahLst/>
            <a:cxnLst/>
            <a:rect l="l" t="t" r="r" b="b"/>
            <a:pathLst>
              <a:path w="1685925" h="1685925">
                <a:moveTo>
                  <a:pt x="842772" y="0"/>
                </a:moveTo>
                <a:lnTo>
                  <a:pt x="794947" y="1334"/>
                </a:lnTo>
                <a:lnTo>
                  <a:pt x="747823" y="5288"/>
                </a:lnTo>
                <a:lnTo>
                  <a:pt x="701470" y="11793"/>
                </a:lnTo>
                <a:lnTo>
                  <a:pt x="655959" y="20776"/>
                </a:lnTo>
                <a:lnTo>
                  <a:pt x="611361" y="32166"/>
                </a:lnTo>
                <a:lnTo>
                  <a:pt x="567748" y="45893"/>
                </a:lnTo>
                <a:lnTo>
                  <a:pt x="525191" y="61885"/>
                </a:lnTo>
                <a:lnTo>
                  <a:pt x="483760" y="80070"/>
                </a:lnTo>
                <a:lnTo>
                  <a:pt x="443527" y="100378"/>
                </a:lnTo>
                <a:lnTo>
                  <a:pt x="404564" y="122738"/>
                </a:lnTo>
                <a:lnTo>
                  <a:pt x="366940" y="147079"/>
                </a:lnTo>
                <a:lnTo>
                  <a:pt x="330728" y="173329"/>
                </a:lnTo>
                <a:lnTo>
                  <a:pt x="295999" y="201417"/>
                </a:lnTo>
                <a:lnTo>
                  <a:pt x="262823" y="231272"/>
                </a:lnTo>
                <a:lnTo>
                  <a:pt x="231272" y="262823"/>
                </a:lnTo>
                <a:lnTo>
                  <a:pt x="201417" y="295999"/>
                </a:lnTo>
                <a:lnTo>
                  <a:pt x="173329" y="330728"/>
                </a:lnTo>
                <a:lnTo>
                  <a:pt x="147079" y="366940"/>
                </a:lnTo>
                <a:lnTo>
                  <a:pt x="122738" y="404564"/>
                </a:lnTo>
                <a:lnTo>
                  <a:pt x="100378" y="443527"/>
                </a:lnTo>
                <a:lnTo>
                  <a:pt x="80070" y="483760"/>
                </a:lnTo>
                <a:lnTo>
                  <a:pt x="61885" y="525191"/>
                </a:lnTo>
                <a:lnTo>
                  <a:pt x="45893" y="567748"/>
                </a:lnTo>
                <a:lnTo>
                  <a:pt x="32166" y="611361"/>
                </a:lnTo>
                <a:lnTo>
                  <a:pt x="20776" y="655959"/>
                </a:lnTo>
                <a:lnTo>
                  <a:pt x="11793" y="701470"/>
                </a:lnTo>
                <a:lnTo>
                  <a:pt x="5288" y="747823"/>
                </a:lnTo>
                <a:lnTo>
                  <a:pt x="1334" y="794947"/>
                </a:lnTo>
                <a:lnTo>
                  <a:pt x="0" y="842771"/>
                </a:lnTo>
                <a:lnTo>
                  <a:pt x="1334" y="890596"/>
                </a:lnTo>
                <a:lnTo>
                  <a:pt x="5288" y="937720"/>
                </a:lnTo>
                <a:lnTo>
                  <a:pt x="11793" y="984073"/>
                </a:lnTo>
                <a:lnTo>
                  <a:pt x="20776" y="1029584"/>
                </a:lnTo>
                <a:lnTo>
                  <a:pt x="32166" y="1074182"/>
                </a:lnTo>
                <a:lnTo>
                  <a:pt x="45893" y="1117795"/>
                </a:lnTo>
                <a:lnTo>
                  <a:pt x="61885" y="1160352"/>
                </a:lnTo>
                <a:lnTo>
                  <a:pt x="80070" y="1201783"/>
                </a:lnTo>
                <a:lnTo>
                  <a:pt x="100378" y="1242016"/>
                </a:lnTo>
                <a:lnTo>
                  <a:pt x="122738" y="1280979"/>
                </a:lnTo>
                <a:lnTo>
                  <a:pt x="147079" y="1318603"/>
                </a:lnTo>
                <a:lnTo>
                  <a:pt x="173329" y="1354815"/>
                </a:lnTo>
                <a:lnTo>
                  <a:pt x="201417" y="1389544"/>
                </a:lnTo>
                <a:lnTo>
                  <a:pt x="231272" y="1422720"/>
                </a:lnTo>
                <a:lnTo>
                  <a:pt x="262823" y="1454271"/>
                </a:lnTo>
                <a:lnTo>
                  <a:pt x="295999" y="1484126"/>
                </a:lnTo>
                <a:lnTo>
                  <a:pt x="330728" y="1512214"/>
                </a:lnTo>
                <a:lnTo>
                  <a:pt x="366940" y="1538464"/>
                </a:lnTo>
                <a:lnTo>
                  <a:pt x="404564" y="1562805"/>
                </a:lnTo>
                <a:lnTo>
                  <a:pt x="443527" y="1585165"/>
                </a:lnTo>
                <a:lnTo>
                  <a:pt x="483760" y="1605473"/>
                </a:lnTo>
                <a:lnTo>
                  <a:pt x="525191" y="1623658"/>
                </a:lnTo>
                <a:lnTo>
                  <a:pt x="567748" y="1639650"/>
                </a:lnTo>
                <a:lnTo>
                  <a:pt x="611361" y="1653377"/>
                </a:lnTo>
                <a:lnTo>
                  <a:pt x="655959" y="1664767"/>
                </a:lnTo>
                <a:lnTo>
                  <a:pt x="701470" y="1673750"/>
                </a:lnTo>
                <a:lnTo>
                  <a:pt x="747823" y="1680255"/>
                </a:lnTo>
                <a:lnTo>
                  <a:pt x="794947" y="1684209"/>
                </a:lnTo>
                <a:lnTo>
                  <a:pt x="842772" y="1685543"/>
                </a:lnTo>
                <a:lnTo>
                  <a:pt x="890596" y="1684209"/>
                </a:lnTo>
                <a:lnTo>
                  <a:pt x="937720" y="1680255"/>
                </a:lnTo>
                <a:lnTo>
                  <a:pt x="984073" y="1673750"/>
                </a:lnTo>
                <a:lnTo>
                  <a:pt x="1029584" y="1664767"/>
                </a:lnTo>
                <a:lnTo>
                  <a:pt x="1074182" y="1653377"/>
                </a:lnTo>
                <a:lnTo>
                  <a:pt x="1117795" y="1639650"/>
                </a:lnTo>
                <a:lnTo>
                  <a:pt x="1160352" y="1623658"/>
                </a:lnTo>
                <a:lnTo>
                  <a:pt x="1201783" y="1605473"/>
                </a:lnTo>
                <a:lnTo>
                  <a:pt x="1242016" y="1585165"/>
                </a:lnTo>
                <a:lnTo>
                  <a:pt x="1280979" y="1562805"/>
                </a:lnTo>
                <a:lnTo>
                  <a:pt x="1318603" y="1538464"/>
                </a:lnTo>
                <a:lnTo>
                  <a:pt x="1354815" y="1512214"/>
                </a:lnTo>
                <a:lnTo>
                  <a:pt x="1389544" y="1484126"/>
                </a:lnTo>
                <a:lnTo>
                  <a:pt x="1422720" y="1454271"/>
                </a:lnTo>
                <a:lnTo>
                  <a:pt x="1454271" y="1422720"/>
                </a:lnTo>
                <a:lnTo>
                  <a:pt x="1484126" y="1389544"/>
                </a:lnTo>
                <a:lnTo>
                  <a:pt x="1512214" y="1354815"/>
                </a:lnTo>
                <a:lnTo>
                  <a:pt x="1538464" y="1318603"/>
                </a:lnTo>
                <a:lnTo>
                  <a:pt x="1562805" y="1280979"/>
                </a:lnTo>
                <a:lnTo>
                  <a:pt x="1585165" y="1242016"/>
                </a:lnTo>
                <a:lnTo>
                  <a:pt x="1605473" y="1201783"/>
                </a:lnTo>
                <a:lnTo>
                  <a:pt x="1623658" y="1160352"/>
                </a:lnTo>
                <a:lnTo>
                  <a:pt x="1639650" y="1117795"/>
                </a:lnTo>
                <a:lnTo>
                  <a:pt x="1653377" y="1074182"/>
                </a:lnTo>
                <a:lnTo>
                  <a:pt x="1664767" y="1029584"/>
                </a:lnTo>
                <a:lnTo>
                  <a:pt x="1673750" y="984073"/>
                </a:lnTo>
                <a:lnTo>
                  <a:pt x="1680255" y="937720"/>
                </a:lnTo>
                <a:lnTo>
                  <a:pt x="1684209" y="890596"/>
                </a:lnTo>
                <a:lnTo>
                  <a:pt x="1685544" y="842771"/>
                </a:lnTo>
                <a:lnTo>
                  <a:pt x="1684209" y="794947"/>
                </a:lnTo>
                <a:lnTo>
                  <a:pt x="1680255" y="747823"/>
                </a:lnTo>
                <a:lnTo>
                  <a:pt x="1673750" y="701470"/>
                </a:lnTo>
                <a:lnTo>
                  <a:pt x="1664767" y="655959"/>
                </a:lnTo>
                <a:lnTo>
                  <a:pt x="1653377" y="611361"/>
                </a:lnTo>
                <a:lnTo>
                  <a:pt x="1639650" y="567748"/>
                </a:lnTo>
                <a:lnTo>
                  <a:pt x="1623658" y="525191"/>
                </a:lnTo>
                <a:lnTo>
                  <a:pt x="1605473" y="483760"/>
                </a:lnTo>
                <a:lnTo>
                  <a:pt x="1585165" y="443527"/>
                </a:lnTo>
                <a:lnTo>
                  <a:pt x="1562805" y="404564"/>
                </a:lnTo>
                <a:lnTo>
                  <a:pt x="1538464" y="366940"/>
                </a:lnTo>
                <a:lnTo>
                  <a:pt x="1512214" y="330728"/>
                </a:lnTo>
                <a:lnTo>
                  <a:pt x="1484126" y="295999"/>
                </a:lnTo>
                <a:lnTo>
                  <a:pt x="1454271" y="262823"/>
                </a:lnTo>
                <a:lnTo>
                  <a:pt x="1422720" y="231272"/>
                </a:lnTo>
                <a:lnTo>
                  <a:pt x="1389544" y="201417"/>
                </a:lnTo>
                <a:lnTo>
                  <a:pt x="1354815" y="173329"/>
                </a:lnTo>
                <a:lnTo>
                  <a:pt x="1318603" y="147079"/>
                </a:lnTo>
                <a:lnTo>
                  <a:pt x="1280979" y="122738"/>
                </a:lnTo>
                <a:lnTo>
                  <a:pt x="1242016" y="100378"/>
                </a:lnTo>
                <a:lnTo>
                  <a:pt x="1201783" y="80070"/>
                </a:lnTo>
                <a:lnTo>
                  <a:pt x="1160352" y="61885"/>
                </a:lnTo>
                <a:lnTo>
                  <a:pt x="1117795" y="45893"/>
                </a:lnTo>
                <a:lnTo>
                  <a:pt x="1074182" y="32166"/>
                </a:lnTo>
                <a:lnTo>
                  <a:pt x="1029584" y="20776"/>
                </a:lnTo>
                <a:lnTo>
                  <a:pt x="984073" y="11793"/>
                </a:lnTo>
                <a:lnTo>
                  <a:pt x="937720" y="5288"/>
                </a:lnTo>
                <a:lnTo>
                  <a:pt x="890596" y="1334"/>
                </a:lnTo>
                <a:lnTo>
                  <a:pt x="842772" y="0"/>
                </a:lnTo>
                <a:close/>
              </a:path>
            </a:pathLst>
          </a:custGeom>
          <a:solidFill>
            <a:srgbClr val="FF7B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209538" y="3841241"/>
            <a:ext cx="1580387" cy="150266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6618592" y="4000141"/>
            <a:ext cx="72136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1" dirty="0">
                <a:solidFill>
                  <a:srgbClr val="FFFFFF"/>
                </a:solidFill>
                <a:latin typeface="Calibri"/>
                <a:cs typeface="Calibri"/>
              </a:rPr>
              <a:t>34</a:t>
            </a:r>
            <a:endParaRPr sz="5400">
              <a:latin typeface="Calibri"/>
              <a:cs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8705088" y="2509266"/>
            <a:ext cx="1117853" cy="111785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774430" y="2578607"/>
            <a:ext cx="979169" cy="979169"/>
          </a:xfrm>
          <a:custGeom>
            <a:avLst/>
            <a:gdLst/>
            <a:ahLst/>
            <a:cxnLst/>
            <a:rect l="l" t="t" r="r" b="b"/>
            <a:pathLst>
              <a:path w="979170" h="979170">
                <a:moveTo>
                  <a:pt x="489584" y="0"/>
                </a:moveTo>
                <a:lnTo>
                  <a:pt x="442433" y="2241"/>
                </a:lnTo>
                <a:lnTo>
                  <a:pt x="396550" y="8827"/>
                </a:lnTo>
                <a:lnTo>
                  <a:pt x="352141" y="19554"/>
                </a:lnTo>
                <a:lnTo>
                  <a:pt x="309410" y="34216"/>
                </a:lnTo>
                <a:lnTo>
                  <a:pt x="268563" y="52609"/>
                </a:lnTo>
                <a:lnTo>
                  <a:pt x="229804" y="74526"/>
                </a:lnTo>
                <a:lnTo>
                  <a:pt x="193340" y="99763"/>
                </a:lnTo>
                <a:lnTo>
                  <a:pt x="159375" y="128114"/>
                </a:lnTo>
                <a:lnTo>
                  <a:pt x="128114" y="159375"/>
                </a:lnTo>
                <a:lnTo>
                  <a:pt x="99763" y="193340"/>
                </a:lnTo>
                <a:lnTo>
                  <a:pt x="74526" y="229804"/>
                </a:lnTo>
                <a:lnTo>
                  <a:pt x="52609" y="268563"/>
                </a:lnTo>
                <a:lnTo>
                  <a:pt x="34216" y="309410"/>
                </a:lnTo>
                <a:lnTo>
                  <a:pt x="19554" y="352141"/>
                </a:lnTo>
                <a:lnTo>
                  <a:pt x="8827" y="396550"/>
                </a:lnTo>
                <a:lnTo>
                  <a:pt x="2241" y="442433"/>
                </a:lnTo>
                <a:lnTo>
                  <a:pt x="0" y="489585"/>
                </a:lnTo>
                <a:lnTo>
                  <a:pt x="2241" y="536736"/>
                </a:lnTo>
                <a:lnTo>
                  <a:pt x="8827" y="582619"/>
                </a:lnTo>
                <a:lnTo>
                  <a:pt x="19554" y="627028"/>
                </a:lnTo>
                <a:lnTo>
                  <a:pt x="34216" y="669759"/>
                </a:lnTo>
                <a:lnTo>
                  <a:pt x="52609" y="710606"/>
                </a:lnTo>
                <a:lnTo>
                  <a:pt x="74526" y="749365"/>
                </a:lnTo>
                <a:lnTo>
                  <a:pt x="99763" y="785829"/>
                </a:lnTo>
                <a:lnTo>
                  <a:pt x="128114" y="819794"/>
                </a:lnTo>
                <a:lnTo>
                  <a:pt x="159375" y="851055"/>
                </a:lnTo>
                <a:lnTo>
                  <a:pt x="193340" y="879406"/>
                </a:lnTo>
                <a:lnTo>
                  <a:pt x="229804" y="904643"/>
                </a:lnTo>
                <a:lnTo>
                  <a:pt x="268563" y="926560"/>
                </a:lnTo>
                <a:lnTo>
                  <a:pt x="309410" y="944953"/>
                </a:lnTo>
                <a:lnTo>
                  <a:pt x="352141" y="959615"/>
                </a:lnTo>
                <a:lnTo>
                  <a:pt x="396550" y="970342"/>
                </a:lnTo>
                <a:lnTo>
                  <a:pt x="442433" y="976928"/>
                </a:lnTo>
                <a:lnTo>
                  <a:pt x="489584" y="979170"/>
                </a:lnTo>
                <a:lnTo>
                  <a:pt x="536736" y="976928"/>
                </a:lnTo>
                <a:lnTo>
                  <a:pt x="582619" y="970342"/>
                </a:lnTo>
                <a:lnTo>
                  <a:pt x="627028" y="959615"/>
                </a:lnTo>
                <a:lnTo>
                  <a:pt x="669759" y="944953"/>
                </a:lnTo>
                <a:lnTo>
                  <a:pt x="710606" y="926560"/>
                </a:lnTo>
                <a:lnTo>
                  <a:pt x="749365" y="904643"/>
                </a:lnTo>
                <a:lnTo>
                  <a:pt x="785829" y="879406"/>
                </a:lnTo>
                <a:lnTo>
                  <a:pt x="819794" y="851055"/>
                </a:lnTo>
                <a:lnTo>
                  <a:pt x="851055" y="819794"/>
                </a:lnTo>
                <a:lnTo>
                  <a:pt x="879406" y="785829"/>
                </a:lnTo>
                <a:lnTo>
                  <a:pt x="904643" y="749365"/>
                </a:lnTo>
                <a:lnTo>
                  <a:pt x="926560" y="710606"/>
                </a:lnTo>
                <a:lnTo>
                  <a:pt x="944953" y="669759"/>
                </a:lnTo>
                <a:lnTo>
                  <a:pt x="959615" y="627028"/>
                </a:lnTo>
                <a:lnTo>
                  <a:pt x="970342" y="582619"/>
                </a:lnTo>
                <a:lnTo>
                  <a:pt x="976928" y="536736"/>
                </a:lnTo>
                <a:lnTo>
                  <a:pt x="979169" y="489585"/>
                </a:lnTo>
                <a:lnTo>
                  <a:pt x="976928" y="442433"/>
                </a:lnTo>
                <a:lnTo>
                  <a:pt x="970342" y="396550"/>
                </a:lnTo>
                <a:lnTo>
                  <a:pt x="959615" y="352141"/>
                </a:lnTo>
                <a:lnTo>
                  <a:pt x="944953" y="309410"/>
                </a:lnTo>
                <a:lnTo>
                  <a:pt x="926560" y="268563"/>
                </a:lnTo>
                <a:lnTo>
                  <a:pt x="904643" y="229804"/>
                </a:lnTo>
                <a:lnTo>
                  <a:pt x="879406" y="193340"/>
                </a:lnTo>
                <a:lnTo>
                  <a:pt x="851055" y="159375"/>
                </a:lnTo>
                <a:lnTo>
                  <a:pt x="819794" y="128114"/>
                </a:lnTo>
                <a:lnTo>
                  <a:pt x="785829" y="99763"/>
                </a:lnTo>
                <a:lnTo>
                  <a:pt x="749365" y="74526"/>
                </a:lnTo>
                <a:lnTo>
                  <a:pt x="710606" y="52609"/>
                </a:lnTo>
                <a:lnTo>
                  <a:pt x="669759" y="34216"/>
                </a:lnTo>
                <a:lnTo>
                  <a:pt x="627028" y="19554"/>
                </a:lnTo>
                <a:lnTo>
                  <a:pt x="582619" y="8827"/>
                </a:lnTo>
                <a:lnTo>
                  <a:pt x="536736" y="2241"/>
                </a:lnTo>
                <a:lnTo>
                  <a:pt x="489584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580119" y="2510028"/>
            <a:ext cx="1406651" cy="133807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8942540" y="2651008"/>
            <a:ext cx="64262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spc="-5" dirty="0">
                <a:solidFill>
                  <a:srgbClr val="FFFFFF"/>
                </a:solidFill>
                <a:latin typeface="Calibri"/>
                <a:cs typeface="Calibri"/>
              </a:rPr>
              <a:t>29</a:t>
            </a:r>
            <a:endParaRPr sz="4800">
              <a:latin typeface="Calibri"/>
              <a:cs typeface="Calibr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9208007" y="3432809"/>
            <a:ext cx="2032254" cy="203225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9281921" y="3506723"/>
            <a:ext cx="1884680" cy="1884680"/>
          </a:xfrm>
          <a:custGeom>
            <a:avLst/>
            <a:gdLst/>
            <a:ahLst/>
            <a:cxnLst/>
            <a:rect l="l" t="t" r="r" b="b"/>
            <a:pathLst>
              <a:path w="1884679" h="1884679">
                <a:moveTo>
                  <a:pt x="942213" y="0"/>
                </a:moveTo>
                <a:lnTo>
                  <a:pt x="893726" y="1226"/>
                </a:lnTo>
                <a:lnTo>
                  <a:pt x="845877" y="4864"/>
                </a:lnTo>
                <a:lnTo>
                  <a:pt x="798723" y="10856"/>
                </a:lnTo>
                <a:lnTo>
                  <a:pt x="752324" y="19142"/>
                </a:lnTo>
                <a:lnTo>
                  <a:pt x="706739" y="29663"/>
                </a:lnTo>
                <a:lnTo>
                  <a:pt x="662027" y="42360"/>
                </a:lnTo>
                <a:lnTo>
                  <a:pt x="618248" y="57173"/>
                </a:lnTo>
                <a:lnTo>
                  <a:pt x="575461" y="74043"/>
                </a:lnTo>
                <a:lnTo>
                  <a:pt x="533724" y="92912"/>
                </a:lnTo>
                <a:lnTo>
                  <a:pt x="493098" y="113720"/>
                </a:lnTo>
                <a:lnTo>
                  <a:pt x="453641" y="136407"/>
                </a:lnTo>
                <a:lnTo>
                  <a:pt x="415412" y="160915"/>
                </a:lnTo>
                <a:lnTo>
                  <a:pt x="378471" y="187184"/>
                </a:lnTo>
                <a:lnTo>
                  <a:pt x="342878" y="215155"/>
                </a:lnTo>
                <a:lnTo>
                  <a:pt x="308690" y="244769"/>
                </a:lnTo>
                <a:lnTo>
                  <a:pt x="275967" y="275967"/>
                </a:lnTo>
                <a:lnTo>
                  <a:pt x="244769" y="308690"/>
                </a:lnTo>
                <a:lnTo>
                  <a:pt x="215155" y="342878"/>
                </a:lnTo>
                <a:lnTo>
                  <a:pt x="187184" y="378471"/>
                </a:lnTo>
                <a:lnTo>
                  <a:pt x="160915" y="415412"/>
                </a:lnTo>
                <a:lnTo>
                  <a:pt x="136407" y="453641"/>
                </a:lnTo>
                <a:lnTo>
                  <a:pt x="113720" y="493098"/>
                </a:lnTo>
                <a:lnTo>
                  <a:pt x="92912" y="533724"/>
                </a:lnTo>
                <a:lnTo>
                  <a:pt x="74043" y="575461"/>
                </a:lnTo>
                <a:lnTo>
                  <a:pt x="57173" y="618248"/>
                </a:lnTo>
                <a:lnTo>
                  <a:pt x="42360" y="662027"/>
                </a:lnTo>
                <a:lnTo>
                  <a:pt x="29663" y="706739"/>
                </a:lnTo>
                <a:lnTo>
                  <a:pt x="19142" y="752324"/>
                </a:lnTo>
                <a:lnTo>
                  <a:pt x="10856" y="798723"/>
                </a:lnTo>
                <a:lnTo>
                  <a:pt x="4864" y="845877"/>
                </a:lnTo>
                <a:lnTo>
                  <a:pt x="1226" y="893726"/>
                </a:lnTo>
                <a:lnTo>
                  <a:pt x="0" y="942213"/>
                </a:lnTo>
                <a:lnTo>
                  <a:pt x="1226" y="990699"/>
                </a:lnTo>
                <a:lnTo>
                  <a:pt x="4864" y="1038548"/>
                </a:lnTo>
                <a:lnTo>
                  <a:pt x="10856" y="1085702"/>
                </a:lnTo>
                <a:lnTo>
                  <a:pt x="19142" y="1132101"/>
                </a:lnTo>
                <a:lnTo>
                  <a:pt x="29663" y="1177686"/>
                </a:lnTo>
                <a:lnTo>
                  <a:pt x="42360" y="1222398"/>
                </a:lnTo>
                <a:lnTo>
                  <a:pt x="57173" y="1266177"/>
                </a:lnTo>
                <a:lnTo>
                  <a:pt x="74043" y="1308964"/>
                </a:lnTo>
                <a:lnTo>
                  <a:pt x="92912" y="1350701"/>
                </a:lnTo>
                <a:lnTo>
                  <a:pt x="113720" y="1391327"/>
                </a:lnTo>
                <a:lnTo>
                  <a:pt x="136407" y="1430784"/>
                </a:lnTo>
                <a:lnTo>
                  <a:pt x="160915" y="1469013"/>
                </a:lnTo>
                <a:lnTo>
                  <a:pt x="187184" y="1505954"/>
                </a:lnTo>
                <a:lnTo>
                  <a:pt x="215155" y="1541547"/>
                </a:lnTo>
                <a:lnTo>
                  <a:pt x="244769" y="1575735"/>
                </a:lnTo>
                <a:lnTo>
                  <a:pt x="275967" y="1608458"/>
                </a:lnTo>
                <a:lnTo>
                  <a:pt x="308690" y="1639656"/>
                </a:lnTo>
                <a:lnTo>
                  <a:pt x="342878" y="1669270"/>
                </a:lnTo>
                <a:lnTo>
                  <a:pt x="378471" y="1697241"/>
                </a:lnTo>
                <a:lnTo>
                  <a:pt x="415412" y="1723510"/>
                </a:lnTo>
                <a:lnTo>
                  <a:pt x="453641" y="1748018"/>
                </a:lnTo>
                <a:lnTo>
                  <a:pt x="493098" y="1770705"/>
                </a:lnTo>
                <a:lnTo>
                  <a:pt x="533724" y="1791513"/>
                </a:lnTo>
                <a:lnTo>
                  <a:pt x="575461" y="1810382"/>
                </a:lnTo>
                <a:lnTo>
                  <a:pt x="618248" y="1827252"/>
                </a:lnTo>
                <a:lnTo>
                  <a:pt x="662027" y="1842065"/>
                </a:lnTo>
                <a:lnTo>
                  <a:pt x="706739" y="1854762"/>
                </a:lnTo>
                <a:lnTo>
                  <a:pt x="752324" y="1865283"/>
                </a:lnTo>
                <a:lnTo>
                  <a:pt x="798723" y="1873569"/>
                </a:lnTo>
                <a:lnTo>
                  <a:pt x="845877" y="1879561"/>
                </a:lnTo>
                <a:lnTo>
                  <a:pt x="893726" y="1883199"/>
                </a:lnTo>
                <a:lnTo>
                  <a:pt x="942213" y="1884426"/>
                </a:lnTo>
                <a:lnTo>
                  <a:pt x="990699" y="1883199"/>
                </a:lnTo>
                <a:lnTo>
                  <a:pt x="1038548" y="1879561"/>
                </a:lnTo>
                <a:lnTo>
                  <a:pt x="1085702" y="1873569"/>
                </a:lnTo>
                <a:lnTo>
                  <a:pt x="1132101" y="1865283"/>
                </a:lnTo>
                <a:lnTo>
                  <a:pt x="1177686" y="1854762"/>
                </a:lnTo>
                <a:lnTo>
                  <a:pt x="1222398" y="1842065"/>
                </a:lnTo>
                <a:lnTo>
                  <a:pt x="1266177" y="1827252"/>
                </a:lnTo>
                <a:lnTo>
                  <a:pt x="1308964" y="1810382"/>
                </a:lnTo>
                <a:lnTo>
                  <a:pt x="1350701" y="1791513"/>
                </a:lnTo>
                <a:lnTo>
                  <a:pt x="1391327" y="1770705"/>
                </a:lnTo>
                <a:lnTo>
                  <a:pt x="1430784" y="1748018"/>
                </a:lnTo>
                <a:lnTo>
                  <a:pt x="1469013" y="1723510"/>
                </a:lnTo>
                <a:lnTo>
                  <a:pt x="1505954" y="1697241"/>
                </a:lnTo>
                <a:lnTo>
                  <a:pt x="1541547" y="1669270"/>
                </a:lnTo>
                <a:lnTo>
                  <a:pt x="1575735" y="1639656"/>
                </a:lnTo>
                <a:lnTo>
                  <a:pt x="1608458" y="1608458"/>
                </a:lnTo>
                <a:lnTo>
                  <a:pt x="1639656" y="1575735"/>
                </a:lnTo>
                <a:lnTo>
                  <a:pt x="1669270" y="1541547"/>
                </a:lnTo>
                <a:lnTo>
                  <a:pt x="1697241" y="1505954"/>
                </a:lnTo>
                <a:lnTo>
                  <a:pt x="1723510" y="1469013"/>
                </a:lnTo>
                <a:lnTo>
                  <a:pt x="1748018" y="1430784"/>
                </a:lnTo>
                <a:lnTo>
                  <a:pt x="1770705" y="1391327"/>
                </a:lnTo>
                <a:lnTo>
                  <a:pt x="1791513" y="1350701"/>
                </a:lnTo>
                <a:lnTo>
                  <a:pt x="1810382" y="1308964"/>
                </a:lnTo>
                <a:lnTo>
                  <a:pt x="1827252" y="1266177"/>
                </a:lnTo>
                <a:lnTo>
                  <a:pt x="1842065" y="1222398"/>
                </a:lnTo>
                <a:lnTo>
                  <a:pt x="1854762" y="1177686"/>
                </a:lnTo>
                <a:lnTo>
                  <a:pt x="1865283" y="1132101"/>
                </a:lnTo>
                <a:lnTo>
                  <a:pt x="1873569" y="1085702"/>
                </a:lnTo>
                <a:lnTo>
                  <a:pt x="1879561" y="1038548"/>
                </a:lnTo>
                <a:lnTo>
                  <a:pt x="1883199" y="990699"/>
                </a:lnTo>
                <a:lnTo>
                  <a:pt x="1884426" y="942213"/>
                </a:lnTo>
                <a:lnTo>
                  <a:pt x="1883199" y="893726"/>
                </a:lnTo>
                <a:lnTo>
                  <a:pt x="1879561" y="845877"/>
                </a:lnTo>
                <a:lnTo>
                  <a:pt x="1873569" y="798723"/>
                </a:lnTo>
                <a:lnTo>
                  <a:pt x="1865283" y="752324"/>
                </a:lnTo>
                <a:lnTo>
                  <a:pt x="1854762" y="706739"/>
                </a:lnTo>
                <a:lnTo>
                  <a:pt x="1842065" y="662027"/>
                </a:lnTo>
                <a:lnTo>
                  <a:pt x="1827252" y="618248"/>
                </a:lnTo>
                <a:lnTo>
                  <a:pt x="1810382" y="575461"/>
                </a:lnTo>
                <a:lnTo>
                  <a:pt x="1791513" y="533724"/>
                </a:lnTo>
                <a:lnTo>
                  <a:pt x="1770705" y="493098"/>
                </a:lnTo>
                <a:lnTo>
                  <a:pt x="1748018" y="453641"/>
                </a:lnTo>
                <a:lnTo>
                  <a:pt x="1723510" y="415412"/>
                </a:lnTo>
                <a:lnTo>
                  <a:pt x="1697241" y="378471"/>
                </a:lnTo>
                <a:lnTo>
                  <a:pt x="1669270" y="342878"/>
                </a:lnTo>
                <a:lnTo>
                  <a:pt x="1639656" y="308690"/>
                </a:lnTo>
                <a:lnTo>
                  <a:pt x="1608458" y="275967"/>
                </a:lnTo>
                <a:lnTo>
                  <a:pt x="1575735" y="244769"/>
                </a:lnTo>
                <a:lnTo>
                  <a:pt x="1541547" y="215155"/>
                </a:lnTo>
                <a:lnTo>
                  <a:pt x="1505954" y="187184"/>
                </a:lnTo>
                <a:lnTo>
                  <a:pt x="1469013" y="160915"/>
                </a:lnTo>
                <a:lnTo>
                  <a:pt x="1430784" y="136407"/>
                </a:lnTo>
                <a:lnTo>
                  <a:pt x="1391327" y="113720"/>
                </a:lnTo>
                <a:lnTo>
                  <a:pt x="1350701" y="92912"/>
                </a:lnTo>
                <a:lnTo>
                  <a:pt x="1308964" y="74043"/>
                </a:lnTo>
                <a:lnTo>
                  <a:pt x="1266177" y="57173"/>
                </a:lnTo>
                <a:lnTo>
                  <a:pt x="1222398" y="42360"/>
                </a:lnTo>
                <a:lnTo>
                  <a:pt x="1177686" y="29663"/>
                </a:lnTo>
                <a:lnTo>
                  <a:pt x="1132101" y="19142"/>
                </a:lnTo>
                <a:lnTo>
                  <a:pt x="1085702" y="10856"/>
                </a:lnTo>
                <a:lnTo>
                  <a:pt x="1038548" y="4864"/>
                </a:lnTo>
                <a:lnTo>
                  <a:pt x="990699" y="1226"/>
                </a:lnTo>
                <a:lnTo>
                  <a:pt x="942213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9284969" y="3683508"/>
            <a:ext cx="1926334" cy="183032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9786293" y="3879777"/>
            <a:ext cx="875665" cy="1031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600" b="1" dirty="0">
                <a:solidFill>
                  <a:srgbClr val="FFFFFF"/>
                </a:solidFill>
                <a:latin typeface="Calibri"/>
                <a:cs typeface="Calibri"/>
              </a:rPr>
              <a:t>45</a:t>
            </a:r>
            <a:endParaRPr sz="66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189991" y="1992240"/>
            <a:ext cx="110998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u="heavy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Calibri"/>
                <a:cs typeface="Calibri"/>
              </a:rPr>
              <a:t>18-24-</a:t>
            </a:r>
            <a:r>
              <a:rPr sz="1250" b="1" u="heavy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Calibri"/>
                <a:cs typeface="Calibri"/>
              </a:rPr>
              <a:t>ЛЕТНИЕ</a:t>
            </a:r>
            <a:endParaRPr sz="125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8557249" y="1954140"/>
            <a:ext cx="110998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u="heavy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Calibri"/>
                <a:cs typeface="Calibri"/>
              </a:rPr>
              <a:t>25-34-</a:t>
            </a:r>
            <a:r>
              <a:rPr sz="1250" b="1" u="heavy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Calibri"/>
                <a:cs typeface="Calibri"/>
              </a:rPr>
              <a:t>ЛЕТНИЕ</a:t>
            </a:r>
            <a:endParaRPr sz="1250">
              <a:latin typeface="Calibri"/>
              <a:cs typeface="Calibri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5596890" y="1950720"/>
            <a:ext cx="629411" cy="51815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888985" y="1921764"/>
            <a:ext cx="629411" cy="49301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3801013" y="1077781"/>
            <a:ext cx="4589145" cy="3670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465"/>
              </a:lnSpc>
              <a:spcBef>
                <a:spcPts val="95"/>
              </a:spcBef>
            </a:pPr>
            <a:r>
              <a:rPr sz="1400" b="1" spc="-5" dirty="0">
                <a:solidFill>
                  <a:srgbClr val="0D0D0D"/>
                </a:solidFill>
                <a:latin typeface="Calibri"/>
                <a:cs typeface="Calibri"/>
              </a:rPr>
              <a:t>С КАКИМИ </a:t>
            </a:r>
            <a:r>
              <a:rPr sz="1400" b="1" spc="-10" dirty="0">
                <a:solidFill>
                  <a:srgbClr val="0D0D0D"/>
                </a:solidFill>
                <a:latin typeface="Calibri"/>
                <a:cs typeface="Calibri"/>
              </a:rPr>
              <a:t>ЧУВСТВАМИ </a:t>
            </a:r>
            <a:r>
              <a:rPr sz="1400" b="1" spc="-5" dirty="0">
                <a:solidFill>
                  <a:srgbClr val="0D0D0D"/>
                </a:solidFill>
                <a:latin typeface="Calibri"/>
                <a:cs typeface="Calibri"/>
              </a:rPr>
              <a:t>ВЫ </a:t>
            </a:r>
            <a:r>
              <a:rPr sz="1400" b="1" spc="-10" dirty="0">
                <a:solidFill>
                  <a:srgbClr val="0D0D0D"/>
                </a:solidFill>
                <a:latin typeface="Calibri"/>
                <a:cs typeface="Calibri"/>
              </a:rPr>
              <a:t>ДУМАЕТЕ </a:t>
            </a:r>
            <a:r>
              <a:rPr sz="1400" b="1" spc="-5" dirty="0">
                <a:solidFill>
                  <a:srgbClr val="0D0D0D"/>
                </a:solidFill>
                <a:latin typeface="Calibri"/>
                <a:cs typeface="Calibri"/>
              </a:rPr>
              <a:t>О СВОЕМ</a:t>
            </a:r>
            <a:r>
              <a:rPr sz="1400" b="1" spc="4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400" b="1" spc="-25" dirty="0">
                <a:solidFill>
                  <a:srgbClr val="0D0D0D"/>
                </a:solidFill>
                <a:latin typeface="Calibri"/>
                <a:cs typeface="Calibri"/>
              </a:rPr>
              <a:t>БУДУЩЕМ?</a:t>
            </a:r>
            <a:endParaRPr sz="1400">
              <a:latin typeface="Calibri"/>
              <a:cs typeface="Calibri"/>
            </a:endParaRPr>
          </a:p>
          <a:p>
            <a:pPr algn="ctr">
              <a:lnSpc>
                <a:spcPts val="1225"/>
              </a:lnSpc>
            </a:pPr>
            <a:r>
              <a:rPr sz="1200" dirty="0">
                <a:solidFill>
                  <a:srgbClr val="585858"/>
                </a:solidFill>
                <a:latin typeface="Calibri"/>
                <a:cs typeface="Calibri"/>
              </a:rPr>
              <a:t>(</a:t>
            </a:r>
            <a:r>
              <a:rPr sz="1200" i="1" dirty="0">
                <a:solidFill>
                  <a:srgbClr val="404040"/>
                </a:solidFill>
                <a:latin typeface="Calibri"/>
                <a:cs typeface="Calibri"/>
              </a:rPr>
              <a:t>В % </a:t>
            </a:r>
            <a:r>
              <a:rPr sz="950" i="1" spc="-10" dirty="0">
                <a:solidFill>
                  <a:srgbClr val="404040"/>
                </a:solidFill>
                <a:latin typeface="Calibri"/>
                <a:cs typeface="Calibri"/>
              </a:rPr>
              <a:t>ОТ </a:t>
            </a:r>
            <a:r>
              <a:rPr sz="950" i="1" dirty="0">
                <a:solidFill>
                  <a:srgbClr val="404040"/>
                </a:solidFill>
                <a:latin typeface="Calibri"/>
                <a:cs typeface="Calibri"/>
              </a:rPr>
              <a:t>ОПРОШЕННЫХ</a:t>
            </a:r>
            <a:r>
              <a:rPr sz="1200" i="1" dirty="0">
                <a:solidFill>
                  <a:srgbClr val="404040"/>
                </a:solidFill>
                <a:latin typeface="Calibri"/>
                <a:cs typeface="Calibri"/>
              </a:rPr>
              <a:t>, </a:t>
            </a:r>
            <a:r>
              <a:rPr sz="950" i="1" spc="-5" dirty="0">
                <a:solidFill>
                  <a:srgbClr val="404040"/>
                </a:solidFill>
                <a:latin typeface="Calibri"/>
                <a:cs typeface="Calibri"/>
              </a:rPr>
              <a:t>ПРЕДСТАВЛЕНЫ </a:t>
            </a:r>
            <a:r>
              <a:rPr sz="950" i="1" spc="5" dirty="0">
                <a:solidFill>
                  <a:srgbClr val="404040"/>
                </a:solidFill>
                <a:latin typeface="Calibri"/>
                <a:cs typeface="Calibri"/>
              </a:rPr>
              <a:t>ДАННЫЕ </a:t>
            </a:r>
            <a:r>
              <a:rPr sz="950" i="1" dirty="0">
                <a:solidFill>
                  <a:srgbClr val="404040"/>
                </a:solidFill>
                <a:latin typeface="Calibri"/>
                <a:cs typeface="Calibri"/>
              </a:rPr>
              <a:t>ПО ДВУМ</a:t>
            </a:r>
            <a:r>
              <a:rPr sz="950" i="1" spc="1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950" i="1" spc="-10" dirty="0">
                <a:solidFill>
                  <a:srgbClr val="404040"/>
                </a:solidFill>
                <a:latin typeface="Calibri"/>
                <a:cs typeface="Calibri"/>
              </a:rPr>
              <a:t>ОТВЕТАМ</a:t>
            </a:r>
            <a:r>
              <a:rPr sz="1200" spc="-10" dirty="0">
                <a:solidFill>
                  <a:srgbClr val="585858"/>
                </a:solidFill>
                <a:latin typeface="Calibri"/>
                <a:cs typeface="Calibri"/>
              </a:rPr>
              <a:t>)</a:t>
            </a:r>
            <a:endParaRPr sz="12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77411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18990" y="4451222"/>
            <a:ext cx="5685790" cy="547370"/>
          </a:xfrm>
          <a:custGeom>
            <a:avLst/>
            <a:gdLst/>
            <a:ahLst/>
            <a:cxnLst/>
            <a:rect l="l" t="t" r="r" b="b"/>
            <a:pathLst>
              <a:path w="5685790" h="547370">
                <a:moveTo>
                  <a:pt x="5685282" y="0"/>
                </a:moveTo>
                <a:lnTo>
                  <a:pt x="0" y="0"/>
                </a:lnTo>
                <a:lnTo>
                  <a:pt x="0" y="547115"/>
                </a:lnTo>
                <a:lnTo>
                  <a:pt x="5685282" y="547115"/>
                </a:lnTo>
                <a:lnTo>
                  <a:pt x="5685282" y="0"/>
                </a:lnTo>
                <a:close/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838366" y="4451222"/>
            <a:ext cx="0" cy="547370"/>
          </a:xfrm>
          <a:custGeom>
            <a:avLst/>
            <a:gdLst/>
            <a:ahLst/>
            <a:cxnLst/>
            <a:rect l="l" t="t" r="r" b="b"/>
            <a:pathLst>
              <a:path h="547370">
                <a:moveTo>
                  <a:pt x="0" y="0"/>
                </a:moveTo>
                <a:lnTo>
                  <a:pt x="0" y="547115"/>
                </a:lnTo>
              </a:path>
            </a:pathLst>
          </a:custGeom>
          <a:ln w="6818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598532" y="2260473"/>
            <a:ext cx="274320" cy="548005"/>
          </a:xfrm>
          <a:custGeom>
            <a:avLst/>
            <a:gdLst/>
            <a:ahLst/>
            <a:cxnLst/>
            <a:rect l="l" t="t" r="r" b="b"/>
            <a:pathLst>
              <a:path w="274320" h="548005">
                <a:moveTo>
                  <a:pt x="274320" y="0"/>
                </a:moveTo>
                <a:lnTo>
                  <a:pt x="0" y="0"/>
                </a:lnTo>
                <a:lnTo>
                  <a:pt x="0" y="547877"/>
                </a:lnTo>
                <a:lnTo>
                  <a:pt x="274320" y="547877"/>
                </a:lnTo>
                <a:lnTo>
                  <a:pt x="274320" y="0"/>
                </a:lnTo>
                <a:close/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735693" y="3355466"/>
            <a:ext cx="137160" cy="548005"/>
          </a:xfrm>
          <a:custGeom>
            <a:avLst/>
            <a:gdLst/>
            <a:ahLst/>
            <a:cxnLst/>
            <a:rect l="l" t="t" r="r" b="b"/>
            <a:pathLst>
              <a:path w="137159" h="548004">
                <a:moveTo>
                  <a:pt x="137159" y="0"/>
                </a:moveTo>
                <a:lnTo>
                  <a:pt x="0" y="0"/>
                </a:lnTo>
                <a:lnTo>
                  <a:pt x="0" y="547877"/>
                </a:lnTo>
                <a:lnTo>
                  <a:pt x="137159" y="547877"/>
                </a:lnTo>
                <a:lnTo>
                  <a:pt x="137159" y="0"/>
                </a:lnTo>
                <a:close/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804272" y="4451222"/>
            <a:ext cx="68580" cy="547370"/>
          </a:xfrm>
          <a:custGeom>
            <a:avLst/>
            <a:gdLst/>
            <a:ahLst/>
            <a:cxnLst/>
            <a:rect l="l" t="t" r="r" b="b"/>
            <a:pathLst>
              <a:path w="68579" h="547370">
                <a:moveTo>
                  <a:pt x="68579" y="0"/>
                </a:moveTo>
                <a:lnTo>
                  <a:pt x="0" y="0"/>
                </a:lnTo>
                <a:lnTo>
                  <a:pt x="0" y="547115"/>
                </a:lnTo>
                <a:lnTo>
                  <a:pt x="68579" y="547115"/>
                </a:lnTo>
                <a:lnTo>
                  <a:pt x="68579" y="0"/>
                </a:lnTo>
                <a:close/>
              </a:path>
            </a:pathLst>
          </a:custGeom>
          <a:ln w="190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022473" y="2260473"/>
            <a:ext cx="822325" cy="548005"/>
          </a:xfrm>
          <a:prstGeom prst="rect">
            <a:avLst/>
          </a:prstGeom>
          <a:solidFill>
            <a:srgbClr val="92D050"/>
          </a:solidFill>
        </p:spPr>
        <p:txBody>
          <a:bodyPr vert="horz" wrap="square" lIns="0" tIns="123189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69"/>
              </a:spcBef>
            </a:pP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12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022473" y="3355466"/>
            <a:ext cx="959485" cy="548005"/>
          </a:xfrm>
          <a:prstGeom prst="rect">
            <a:avLst/>
          </a:prstGeom>
          <a:solidFill>
            <a:srgbClr val="92D050"/>
          </a:solidFill>
        </p:spPr>
        <p:txBody>
          <a:bodyPr vert="horz" wrap="square" lIns="0" tIns="12382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75"/>
              </a:spcBef>
            </a:pP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14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022473" y="4451222"/>
            <a:ext cx="1096645" cy="547370"/>
          </a:xfrm>
          <a:prstGeom prst="rect">
            <a:avLst/>
          </a:prstGeom>
          <a:solidFill>
            <a:srgbClr val="92D050"/>
          </a:solidFill>
        </p:spPr>
        <p:txBody>
          <a:bodyPr vert="horz" wrap="square" lIns="0" tIns="123189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69"/>
              </a:spcBef>
            </a:pP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16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844671" y="2260473"/>
            <a:ext cx="5754370" cy="548005"/>
          </a:xfrm>
          <a:prstGeom prst="rect">
            <a:avLst/>
          </a:prstGeom>
          <a:solidFill>
            <a:srgbClr val="FF0000"/>
          </a:solidFill>
          <a:ln w="19050">
            <a:solidFill>
              <a:srgbClr val="FFFFFF"/>
            </a:solidFill>
          </a:ln>
        </p:spPr>
        <p:txBody>
          <a:bodyPr vert="horz" wrap="square" lIns="0" tIns="635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50"/>
              </a:spcBef>
            </a:pPr>
            <a:r>
              <a:rPr sz="3200" b="1" spc="-5" dirty="0">
                <a:solidFill>
                  <a:srgbClr val="FFFFFF"/>
                </a:solidFill>
                <a:latin typeface="Calibri"/>
                <a:cs typeface="Calibri"/>
              </a:rPr>
              <a:t>84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981830" y="3355466"/>
            <a:ext cx="5754370" cy="548005"/>
          </a:xfrm>
          <a:prstGeom prst="rect">
            <a:avLst/>
          </a:prstGeom>
          <a:solidFill>
            <a:srgbClr val="FF0000"/>
          </a:solidFill>
          <a:ln w="19050">
            <a:solidFill>
              <a:srgbClr val="FFFFFF"/>
            </a:solidFill>
          </a:ln>
        </p:spPr>
        <p:txBody>
          <a:bodyPr vert="horz" wrap="square" lIns="0" tIns="635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0"/>
              </a:spcBef>
            </a:pPr>
            <a:r>
              <a:rPr sz="3200" b="1" spc="-5" dirty="0">
                <a:solidFill>
                  <a:srgbClr val="FFFFFF"/>
                </a:solidFill>
                <a:latin typeface="Calibri"/>
                <a:cs typeface="Calibri"/>
              </a:rPr>
              <a:t>84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128515" y="4460747"/>
            <a:ext cx="5661660" cy="528320"/>
          </a:xfrm>
          <a:prstGeom prst="rect">
            <a:avLst/>
          </a:prstGeom>
          <a:solidFill>
            <a:srgbClr val="FF0000"/>
          </a:solidFill>
        </p:spPr>
        <p:txBody>
          <a:bodyPr vert="horz" wrap="square" lIns="0" tIns="0" rIns="0" bIns="0" rtlCol="0">
            <a:spAutoFit/>
          </a:bodyPr>
          <a:lstStyle/>
          <a:p>
            <a:pPr marL="4445" algn="ctr">
              <a:lnSpc>
                <a:spcPts val="3815"/>
              </a:lnSpc>
            </a:pPr>
            <a:r>
              <a:rPr sz="3200" b="1" spc="-5" dirty="0">
                <a:solidFill>
                  <a:srgbClr val="FFFFFF"/>
                </a:solidFill>
                <a:latin typeface="Calibri"/>
                <a:cs typeface="Calibri"/>
              </a:rPr>
              <a:t>83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608057" y="2269998"/>
            <a:ext cx="264795" cy="528955"/>
          </a:xfrm>
          <a:prstGeom prst="rect">
            <a:avLst/>
          </a:prstGeom>
          <a:solidFill>
            <a:srgbClr val="D9D9D9"/>
          </a:solidFill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1100">
              <a:latin typeface="Times New Roman"/>
              <a:cs typeface="Times New Roman"/>
            </a:endParaRPr>
          </a:p>
          <a:p>
            <a:pPr marR="1270" algn="ctr">
              <a:lnSpc>
                <a:spcPct val="100000"/>
              </a:lnSpc>
            </a:pPr>
            <a:r>
              <a:rPr sz="1200" dirty="0">
                <a:solidFill>
                  <a:srgbClr val="585858"/>
                </a:solidFill>
                <a:latin typeface="Calibri"/>
                <a:cs typeface="Calibri"/>
              </a:rPr>
              <a:t>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745218" y="3364991"/>
            <a:ext cx="127635" cy="528955"/>
          </a:xfrm>
          <a:prstGeom prst="rect">
            <a:avLst/>
          </a:prstGeom>
          <a:solidFill>
            <a:srgbClr val="D9D9D9"/>
          </a:solidFill>
        </p:spPr>
        <p:txBody>
          <a:bodyPr vert="horz" wrap="square" lIns="0" tIns="31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5"/>
              </a:spcBef>
            </a:pPr>
            <a:endParaRPr sz="1100">
              <a:latin typeface="Times New Roman"/>
              <a:cs typeface="Times New Roman"/>
            </a:endParaRPr>
          </a:p>
          <a:p>
            <a:pPr marL="11430">
              <a:lnSpc>
                <a:spcPct val="100000"/>
              </a:lnSpc>
            </a:pPr>
            <a:r>
              <a:rPr sz="1200" dirty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774571" y="4605054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585858"/>
                </a:solidFill>
                <a:latin typeface="Calibri"/>
                <a:cs typeface="Calibri"/>
              </a:rPr>
              <a:t>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299101" y="218322"/>
            <a:ext cx="4819650" cy="4070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b="0" spc="-10" dirty="0">
                <a:latin typeface="Franklin Gothic Book"/>
                <a:cs typeface="Franklin Gothic Book"/>
              </a:rPr>
              <a:t>УСПЕХ </a:t>
            </a:r>
            <a:r>
              <a:rPr sz="2500" b="0" dirty="0">
                <a:latin typeface="Franklin Gothic Book"/>
                <a:cs typeface="Franklin Gothic Book"/>
              </a:rPr>
              <a:t>– </a:t>
            </a:r>
            <a:r>
              <a:rPr sz="2500" b="0" spc="-45" dirty="0">
                <a:latin typeface="Franklin Gothic Book"/>
                <a:cs typeface="Franklin Gothic Book"/>
              </a:rPr>
              <a:t>ЭТО </a:t>
            </a:r>
            <a:r>
              <a:rPr sz="2500" b="0" spc="-10" dirty="0">
                <a:latin typeface="Franklin Gothic Book"/>
                <a:cs typeface="Franklin Gothic Book"/>
              </a:rPr>
              <a:t>ВСЕГО </a:t>
            </a:r>
            <a:r>
              <a:rPr sz="2500" b="0" dirty="0">
                <a:latin typeface="Franklin Gothic Book"/>
                <a:cs typeface="Franklin Gothic Book"/>
              </a:rPr>
              <a:t>ЛИШЬ</a:t>
            </a:r>
            <a:r>
              <a:rPr sz="2500" b="0" spc="-95" dirty="0">
                <a:latin typeface="Franklin Gothic Book"/>
                <a:cs typeface="Franklin Gothic Book"/>
              </a:rPr>
              <a:t> </a:t>
            </a:r>
            <a:r>
              <a:rPr sz="2500" b="0" spc="-25" dirty="0">
                <a:latin typeface="Franklin Gothic Book"/>
                <a:cs typeface="Franklin Gothic Book"/>
              </a:rPr>
              <a:t>МЕЧТА?</a:t>
            </a:r>
            <a:endParaRPr sz="2500">
              <a:latin typeface="Franklin Gothic Book"/>
              <a:cs typeface="Franklin Gothic Book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086619" y="1155865"/>
            <a:ext cx="9095740" cy="672465"/>
          </a:xfrm>
          <a:prstGeom prst="rect">
            <a:avLst/>
          </a:prstGeom>
        </p:spPr>
        <p:txBody>
          <a:bodyPr vert="horz" wrap="square" lIns="0" tIns="103505" rIns="0" bIns="0" rtlCol="0">
            <a:spAutoFit/>
          </a:bodyPr>
          <a:lstStyle/>
          <a:p>
            <a:pPr marL="12700" marR="5080" algn="ctr">
              <a:lnSpc>
                <a:spcPct val="70000"/>
              </a:lnSpc>
              <a:spcBef>
                <a:spcPts val="815"/>
              </a:spcBef>
            </a:pPr>
            <a:r>
              <a:rPr sz="2000" b="1" i="1" spc="-5" dirty="0">
                <a:solidFill>
                  <a:srgbClr val="006FC0"/>
                </a:solidFill>
                <a:latin typeface="Calibri"/>
                <a:cs typeface="Calibri"/>
              </a:rPr>
              <a:t>КАК ВЫ </a:t>
            </a:r>
            <a:r>
              <a:rPr sz="2000" b="1" i="1" spc="-15" dirty="0">
                <a:solidFill>
                  <a:srgbClr val="006FC0"/>
                </a:solidFill>
                <a:latin typeface="Calibri"/>
                <a:cs typeface="Calibri"/>
              </a:rPr>
              <a:t>СЧИТАЕТЕ, </a:t>
            </a:r>
            <a:r>
              <a:rPr sz="2000" b="1" i="1" spc="-10" dirty="0">
                <a:solidFill>
                  <a:srgbClr val="006FC0"/>
                </a:solidFill>
                <a:latin typeface="Calibri"/>
                <a:cs typeface="Calibri"/>
              </a:rPr>
              <a:t>ВАМ, </a:t>
            </a:r>
            <a:r>
              <a:rPr sz="2000" b="1" i="1" spc="-30" dirty="0">
                <a:solidFill>
                  <a:srgbClr val="006FC0"/>
                </a:solidFill>
                <a:latin typeface="Calibri"/>
                <a:cs typeface="Calibri"/>
              </a:rPr>
              <a:t>ТАКИМ </a:t>
            </a:r>
            <a:r>
              <a:rPr sz="2000" b="1" i="1" spc="-15" dirty="0">
                <a:solidFill>
                  <a:srgbClr val="006FC0"/>
                </a:solidFill>
                <a:latin typeface="Calibri"/>
                <a:cs typeface="Calibri"/>
              </a:rPr>
              <a:t>ЛЮДЯМ, </a:t>
            </a:r>
            <a:r>
              <a:rPr sz="2000" b="1" i="1" spc="-5" dirty="0">
                <a:solidFill>
                  <a:srgbClr val="006FC0"/>
                </a:solidFill>
                <a:latin typeface="Calibri"/>
                <a:cs typeface="Calibri"/>
              </a:rPr>
              <a:t>КАК ВЫ, </a:t>
            </a:r>
            <a:r>
              <a:rPr sz="2000" b="1" i="1" spc="-15" dirty="0">
                <a:solidFill>
                  <a:srgbClr val="006FC0"/>
                </a:solidFill>
                <a:latin typeface="Calibri"/>
                <a:cs typeface="Calibri"/>
              </a:rPr>
              <a:t>СЕГОДНЯ </a:t>
            </a:r>
            <a:r>
              <a:rPr sz="2000" b="1" i="1" spc="-5" dirty="0">
                <a:solidFill>
                  <a:srgbClr val="006FC0"/>
                </a:solidFill>
                <a:latin typeface="Calibri"/>
                <a:cs typeface="Calibri"/>
              </a:rPr>
              <a:t>В </a:t>
            </a:r>
            <a:r>
              <a:rPr sz="2000" b="1" i="1" spc="-10" dirty="0">
                <a:solidFill>
                  <a:srgbClr val="006FC0"/>
                </a:solidFill>
                <a:latin typeface="Calibri"/>
                <a:cs typeface="Calibri"/>
              </a:rPr>
              <a:t>РОССИИ </a:t>
            </a:r>
            <a:r>
              <a:rPr sz="2000" b="1" i="1" spc="-20" dirty="0">
                <a:solidFill>
                  <a:srgbClr val="006FC0"/>
                </a:solidFill>
                <a:latin typeface="Calibri"/>
                <a:cs typeface="Calibri"/>
              </a:rPr>
              <a:t>ЛЕГКО </a:t>
            </a:r>
            <a:r>
              <a:rPr sz="2000" b="1" i="1" spc="-5" dirty="0">
                <a:solidFill>
                  <a:srgbClr val="006FC0"/>
                </a:solidFill>
                <a:latin typeface="Calibri"/>
                <a:cs typeface="Calibri"/>
              </a:rPr>
              <a:t>ИЛИ  </a:t>
            </a:r>
            <a:r>
              <a:rPr sz="2000" b="1" i="1" spc="-30" dirty="0">
                <a:solidFill>
                  <a:srgbClr val="006FC0"/>
                </a:solidFill>
                <a:latin typeface="Calibri"/>
                <a:cs typeface="Calibri"/>
              </a:rPr>
              <a:t>ТРУДНО </a:t>
            </a:r>
            <a:r>
              <a:rPr sz="2000" b="1" i="1" spc="-10" dirty="0">
                <a:solidFill>
                  <a:srgbClr val="006FC0"/>
                </a:solidFill>
                <a:latin typeface="Calibri"/>
                <a:cs typeface="Calibri"/>
              </a:rPr>
              <a:t>ДОБИТЬСЯ</a:t>
            </a:r>
            <a:r>
              <a:rPr sz="2000" b="1" i="1" spc="5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b="1" i="1" spc="-25" dirty="0">
                <a:solidFill>
                  <a:srgbClr val="006FC0"/>
                </a:solidFill>
                <a:latin typeface="Calibri"/>
                <a:cs typeface="Calibri"/>
              </a:rPr>
              <a:t>УСПЕХА?</a:t>
            </a:r>
            <a:endParaRPr sz="2000">
              <a:latin typeface="Calibri"/>
              <a:cs typeface="Calibri"/>
            </a:endParaRPr>
          </a:p>
          <a:p>
            <a:pPr algn="ctr">
              <a:lnSpc>
                <a:spcPts val="1015"/>
              </a:lnSpc>
            </a:pPr>
            <a:r>
              <a:rPr sz="1200" i="1" dirty="0">
                <a:solidFill>
                  <a:srgbClr val="585858"/>
                </a:solidFill>
                <a:latin typeface="Calibri"/>
                <a:cs typeface="Calibri"/>
              </a:rPr>
              <a:t>(</a:t>
            </a:r>
            <a:r>
              <a:rPr sz="950" i="1" dirty="0">
                <a:solidFill>
                  <a:srgbClr val="585858"/>
                </a:solidFill>
                <a:latin typeface="Calibri"/>
                <a:cs typeface="Calibri"/>
              </a:rPr>
              <a:t>В </a:t>
            </a:r>
            <a:r>
              <a:rPr sz="1200" i="1" dirty="0">
                <a:solidFill>
                  <a:srgbClr val="585858"/>
                </a:solidFill>
                <a:latin typeface="Calibri"/>
                <a:cs typeface="Calibri"/>
              </a:rPr>
              <a:t>% </a:t>
            </a:r>
            <a:r>
              <a:rPr sz="950" i="1" spc="-10" dirty="0">
                <a:solidFill>
                  <a:srgbClr val="585858"/>
                </a:solidFill>
                <a:latin typeface="Calibri"/>
                <a:cs typeface="Calibri"/>
              </a:rPr>
              <a:t>ОТ</a:t>
            </a:r>
            <a:r>
              <a:rPr sz="950" i="1" spc="1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50" i="1" dirty="0">
                <a:solidFill>
                  <a:srgbClr val="585858"/>
                </a:solidFill>
                <a:latin typeface="Calibri"/>
                <a:cs typeface="Calibri"/>
              </a:rPr>
              <a:t>ОПРОШЕННЫХ</a:t>
            </a:r>
            <a:r>
              <a:rPr sz="1200" i="1" dirty="0">
                <a:solidFill>
                  <a:srgbClr val="585858"/>
                </a:solidFill>
                <a:latin typeface="Calibri"/>
                <a:cs typeface="Calibri"/>
              </a:rPr>
              <a:t>)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496377" y="5085840"/>
            <a:ext cx="126174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i="1" spc="10" dirty="0">
                <a:solidFill>
                  <a:srgbClr val="FF0000"/>
                </a:solidFill>
                <a:latin typeface="Calibri"/>
                <a:cs typeface="Calibri"/>
              </a:rPr>
              <a:t>С</a:t>
            </a:r>
            <a:r>
              <a:rPr sz="1250" b="1" i="1" spc="10" dirty="0">
                <a:solidFill>
                  <a:srgbClr val="FF0000"/>
                </a:solidFill>
                <a:latin typeface="Calibri"/>
                <a:cs typeface="Calibri"/>
              </a:rPr>
              <a:t>КОРЕЕ</a:t>
            </a:r>
            <a:r>
              <a:rPr sz="1250" b="1" i="1" spc="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250" b="1" i="1" spc="10" dirty="0">
                <a:solidFill>
                  <a:srgbClr val="FF0000"/>
                </a:solidFill>
                <a:latin typeface="Calibri"/>
                <a:cs typeface="Calibri"/>
              </a:rPr>
              <a:t>СЛОЖНО</a:t>
            </a:r>
            <a:endParaRPr sz="125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0001830" y="5105166"/>
            <a:ext cx="14706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i="1" dirty="0">
                <a:solidFill>
                  <a:srgbClr val="BEBEBE"/>
                </a:solidFill>
                <a:latin typeface="Calibri"/>
                <a:cs typeface="Calibri"/>
              </a:rPr>
              <a:t>З</a:t>
            </a:r>
            <a:r>
              <a:rPr sz="950" b="1" i="1" dirty="0">
                <a:solidFill>
                  <a:srgbClr val="BEBEBE"/>
                </a:solidFill>
                <a:latin typeface="Calibri"/>
                <a:cs typeface="Calibri"/>
              </a:rPr>
              <a:t>АТРУДНЯЮТСЯ</a:t>
            </a:r>
            <a:r>
              <a:rPr sz="950" b="1" i="1" spc="25" dirty="0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sz="950" b="1" i="1" dirty="0">
                <a:solidFill>
                  <a:srgbClr val="BEBEBE"/>
                </a:solidFill>
                <a:latin typeface="Calibri"/>
                <a:cs typeface="Calibri"/>
              </a:rPr>
              <a:t>ОТВЕТИТЬ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135432" y="2321029"/>
            <a:ext cx="169926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solidFill>
                  <a:srgbClr val="404040"/>
                </a:solidFill>
                <a:latin typeface="Calibri"/>
                <a:cs typeface="Calibri"/>
              </a:rPr>
              <a:t>В </a:t>
            </a:r>
            <a:r>
              <a:rPr sz="1250" b="1" spc="10" dirty="0">
                <a:solidFill>
                  <a:srgbClr val="404040"/>
                </a:solidFill>
                <a:latin typeface="Calibri"/>
                <a:cs typeface="Calibri"/>
              </a:rPr>
              <a:t>СРЕДНЕМ </a:t>
            </a:r>
            <a:r>
              <a:rPr sz="1250" b="1" spc="15" dirty="0">
                <a:solidFill>
                  <a:srgbClr val="404040"/>
                </a:solidFill>
                <a:latin typeface="Calibri"/>
                <a:cs typeface="Calibri"/>
              </a:rPr>
              <a:t>ПО</a:t>
            </a:r>
            <a:r>
              <a:rPr sz="1250" b="1" spc="1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50" b="1" spc="-5" dirty="0">
                <a:solidFill>
                  <a:srgbClr val="404040"/>
                </a:solidFill>
                <a:latin typeface="Calibri"/>
                <a:cs typeface="Calibri"/>
              </a:rPr>
              <a:t>СТРАНЕ</a:t>
            </a:r>
            <a:endParaRPr sz="125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187138" y="3388119"/>
            <a:ext cx="110998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solidFill>
                  <a:srgbClr val="404040"/>
                </a:solidFill>
                <a:latin typeface="Calibri"/>
                <a:cs typeface="Calibri"/>
              </a:rPr>
              <a:t>18-24-</a:t>
            </a:r>
            <a:r>
              <a:rPr sz="1250" b="1" dirty="0">
                <a:solidFill>
                  <a:srgbClr val="404040"/>
                </a:solidFill>
                <a:latin typeface="Calibri"/>
                <a:cs typeface="Calibri"/>
              </a:rPr>
              <a:t>ЛЕТНИЕ</a:t>
            </a:r>
            <a:endParaRPr sz="125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196663" y="4557105"/>
            <a:ext cx="110998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solidFill>
                  <a:srgbClr val="404040"/>
                </a:solidFill>
                <a:latin typeface="Calibri"/>
                <a:cs typeface="Calibri"/>
              </a:rPr>
              <a:t>25-34-</a:t>
            </a:r>
            <a:r>
              <a:rPr sz="1250" b="1" dirty="0">
                <a:solidFill>
                  <a:srgbClr val="404040"/>
                </a:solidFill>
                <a:latin typeface="Calibri"/>
                <a:cs typeface="Calibri"/>
              </a:rPr>
              <a:t>ЛЕТНИ</a:t>
            </a:r>
            <a:r>
              <a:rPr sz="1250" b="1" dirty="0">
                <a:solidFill>
                  <a:srgbClr val="585858"/>
                </a:solidFill>
                <a:latin typeface="Calibri"/>
                <a:cs typeface="Calibri"/>
              </a:rPr>
              <a:t>Е</a:t>
            </a:r>
            <a:endParaRPr sz="125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249311" y="5049980"/>
            <a:ext cx="107378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i="1" spc="10" dirty="0">
                <a:solidFill>
                  <a:srgbClr val="92D050"/>
                </a:solidFill>
                <a:latin typeface="Calibri"/>
                <a:cs typeface="Calibri"/>
              </a:rPr>
              <a:t>С</a:t>
            </a:r>
            <a:r>
              <a:rPr sz="1250" b="1" i="1" spc="10" dirty="0">
                <a:solidFill>
                  <a:srgbClr val="92D050"/>
                </a:solidFill>
                <a:latin typeface="Calibri"/>
                <a:cs typeface="Calibri"/>
              </a:rPr>
              <a:t>КОРЕЕ</a:t>
            </a:r>
            <a:r>
              <a:rPr sz="1250" b="1" i="1" spc="15" dirty="0">
                <a:solidFill>
                  <a:srgbClr val="92D050"/>
                </a:solidFill>
                <a:latin typeface="Calibri"/>
                <a:cs typeface="Calibri"/>
              </a:rPr>
              <a:t> ЛЕГКО</a:t>
            </a:r>
            <a:endParaRPr sz="1250">
              <a:latin typeface="Calibri"/>
              <a:cs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3022854" y="5131308"/>
            <a:ext cx="196595" cy="1965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9784842" y="5119878"/>
            <a:ext cx="197357" cy="1965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389632" y="3307893"/>
            <a:ext cx="503681" cy="4685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362200" y="4494042"/>
            <a:ext cx="504443" cy="44371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294120" y="5123688"/>
            <a:ext cx="196596" cy="19735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514690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85157" y="3591686"/>
            <a:ext cx="4795520" cy="548005"/>
          </a:xfrm>
          <a:custGeom>
            <a:avLst/>
            <a:gdLst/>
            <a:ahLst/>
            <a:cxnLst/>
            <a:rect l="l" t="t" r="r" b="b"/>
            <a:pathLst>
              <a:path w="4795520" h="548004">
                <a:moveTo>
                  <a:pt x="4795266" y="0"/>
                </a:moveTo>
                <a:lnTo>
                  <a:pt x="0" y="0"/>
                </a:lnTo>
                <a:lnTo>
                  <a:pt x="0" y="547877"/>
                </a:lnTo>
                <a:lnTo>
                  <a:pt x="4795266" y="547877"/>
                </a:lnTo>
                <a:lnTo>
                  <a:pt x="4795266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685157" y="3591686"/>
            <a:ext cx="4795520" cy="548005"/>
          </a:xfrm>
          <a:custGeom>
            <a:avLst/>
            <a:gdLst/>
            <a:ahLst/>
            <a:cxnLst/>
            <a:rect l="l" t="t" r="r" b="b"/>
            <a:pathLst>
              <a:path w="4795520" h="548004">
                <a:moveTo>
                  <a:pt x="4795266" y="0"/>
                </a:moveTo>
                <a:lnTo>
                  <a:pt x="0" y="0"/>
                </a:lnTo>
                <a:lnTo>
                  <a:pt x="0" y="547877"/>
                </a:lnTo>
                <a:lnTo>
                  <a:pt x="4795266" y="547877"/>
                </a:lnTo>
                <a:lnTo>
                  <a:pt x="4795266" y="0"/>
                </a:lnTo>
                <a:close/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514522" y="3591674"/>
            <a:ext cx="0" cy="548005"/>
          </a:xfrm>
          <a:custGeom>
            <a:avLst/>
            <a:gdLst/>
            <a:ahLst/>
            <a:cxnLst/>
            <a:rect l="l" t="t" r="r" b="b"/>
            <a:pathLst>
              <a:path h="548004">
                <a:moveTo>
                  <a:pt x="0" y="0"/>
                </a:moveTo>
                <a:lnTo>
                  <a:pt x="0" y="547890"/>
                </a:lnTo>
              </a:path>
            </a:pathLst>
          </a:custGeom>
          <a:ln w="68199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411843" y="2496692"/>
            <a:ext cx="137160" cy="548005"/>
          </a:xfrm>
          <a:custGeom>
            <a:avLst/>
            <a:gdLst/>
            <a:ahLst/>
            <a:cxnLst/>
            <a:rect l="l" t="t" r="r" b="b"/>
            <a:pathLst>
              <a:path w="137159" h="548005">
                <a:moveTo>
                  <a:pt x="137159" y="0"/>
                </a:moveTo>
                <a:lnTo>
                  <a:pt x="0" y="0"/>
                </a:lnTo>
                <a:lnTo>
                  <a:pt x="0" y="547877"/>
                </a:lnTo>
                <a:lnTo>
                  <a:pt x="137159" y="547877"/>
                </a:lnTo>
                <a:lnTo>
                  <a:pt x="137159" y="0"/>
                </a:lnTo>
                <a:close/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480422" y="3591686"/>
            <a:ext cx="68580" cy="548005"/>
          </a:xfrm>
          <a:custGeom>
            <a:avLst/>
            <a:gdLst/>
            <a:ahLst/>
            <a:cxnLst/>
            <a:rect l="l" t="t" r="r" b="b"/>
            <a:pathLst>
              <a:path w="68579" h="548004">
                <a:moveTo>
                  <a:pt x="68579" y="0"/>
                </a:moveTo>
                <a:lnTo>
                  <a:pt x="0" y="0"/>
                </a:lnTo>
                <a:lnTo>
                  <a:pt x="0" y="547877"/>
                </a:lnTo>
                <a:lnTo>
                  <a:pt x="68579" y="547877"/>
                </a:lnTo>
                <a:lnTo>
                  <a:pt x="68579" y="0"/>
                </a:lnTo>
                <a:close/>
              </a:path>
            </a:pathLst>
          </a:custGeom>
          <a:ln w="190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411843" y="4687442"/>
            <a:ext cx="137160" cy="547370"/>
          </a:xfrm>
          <a:custGeom>
            <a:avLst/>
            <a:gdLst/>
            <a:ahLst/>
            <a:cxnLst/>
            <a:rect l="l" t="t" r="r" b="b"/>
            <a:pathLst>
              <a:path w="137159" h="547370">
                <a:moveTo>
                  <a:pt x="137159" y="0"/>
                </a:moveTo>
                <a:lnTo>
                  <a:pt x="0" y="0"/>
                </a:lnTo>
                <a:lnTo>
                  <a:pt x="0" y="547115"/>
                </a:lnTo>
                <a:lnTo>
                  <a:pt x="137159" y="547115"/>
                </a:lnTo>
                <a:lnTo>
                  <a:pt x="137159" y="0"/>
                </a:lnTo>
                <a:close/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698623" y="2496680"/>
            <a:ext cx="1713230" cy="548005"/>
          </a:xfrm>
          <a:prstGeom prst="rect">
            <a:avLst/>
          </a:prstGeom>
          <a:solidFill>
            <a:srgbClr val="92D050"/>
          </a:solidFill>
        </p:spPr>
        <p:txBody>
          <a:bodyPr vert="horz" wrap="square" lIns="0" tIns="10604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835"/>
              </a:spcBef>
            </a:pP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25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698623" y="3591674"/>
            <a:ext cx="1986914" cy="548005"/>
          </a:xfrm>
          <a:prstGeom prst="rect">
            <a:avLst/>
          </a:prstGeom>
          <a:solidFill>
            <a:srgbClr val="92D050"/>
          </a:solidFill>
        </p:spPr>
        <p:txBody>
          <a:bodyPr vert="horz" wrap="square" lIns="0" tIns="10604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835"/>
              </a:spcBef>
            </a:pP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29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698623" y="4687442"/>
            <a:ext cx="1438910" cy="547370"/>
          </a:xfrm>
          <a:prstGeom prst="rect">
            <a:avLst/>
          </a:prstGeom>
          <a:solidFill>
            <a:srgbClr val="92D050"/>
          </a:solidFill>
        </p:spPr>
        <p:txBody>
          <a:bodyPr vert="horz" wrap="square" lIns="0" tIns="10541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830"/>
              </a:spcBef>
            </a:pP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21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411598" y="2496692"/>
            <a:ext cx="5000625" cy="548005"/>
          </a:xfrm>
          <a:prstGeom prst="rect">
            <a:avLst/>
          </a:prstGeom>
          <a:solidFill>
            <a:srgbClr val="FF0000"/>
          </a:solidFill>
          <a:ln w="19050">
            <a:solidFill>
              <a:srgbClr val="FFFFFF"/>
            </a:solidFill>
          </a:ln>
        </p:spPr>
        <p:txBody>
          <a:bodyPr vert="horz" wrap="square" lIns="0" tIns="635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0"/>
              </a:spcBef>
            </a:pPr>
            <a:r>
              <a:rPr sz="3200" b="1" spc="-5" dirty="0">
                <a:solidFill>
                  <a:srgbClr val="FFFFFF"/>
                </a:solidFill>
                <a:latin typeface="Calibri"/>
                <a:cs typeface="Calibri"/>
              </a:rPr>
              <a:t>73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877329" y="3585952"/>
            <a:ext cx="42481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3200" b="1" spc="-5" dirty="0">
                <a:solidFill>
                  <a:srgbClr val="FFFFFF"/>
                </a:solidFill>
                <a:latin typeface="Calibri"/>
                <a:cs typeface="Calibri"/>
              </a:rPr>
              <a:t>70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137278" y="4687442"/>
            <a:ext cx="5274945" cy="547370"/>
          </a:xfrm>
          <a:prstGeom prst="rect">
            <a:avLst/>
          </a:prstGeom>
          <a:solidFill>
            <a:srgbClr val="FF0000"/>
          </a:solidFill>
          <a:ln w="19050">
            <a:solidFill>
              <a:srgbClr val="FFFFFF"/>
            </a:solidFill>
          </a:ln>
        </p:spPr>
        <p:txBody>
          <a:bodyPr vert="horz" wrap="square" lIns="0" tIns="635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50"/>
              </a:spcBef>
            </a:pPr>
            <a:r>
              <a:rPr sz="3200" b="1" spc="-5" dirty="0">
                <a:solidFill>
                  <a:srgbClr val="FFFFFF"/>
                </a:solidFill>
                <a:latin typeface="Calibri"/>
                <a:cs typeface="Calibri"/>
              </a:rPr>
              <a:t>77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421368" y="2506217"/>
            <a:ext cx="127635" cy="528955"/>
          </a:xfrm>
          <a:prstGeom prst="rect">
            <a:avLst/>
          </a:prstGeom>
          <a:solidFill>
            <a:srgbClr val="D9D9D9"/>
          </a:solidFill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1100">
              <a:latin typeface="Times New Roman"/>
              <a:cs typeface="Times New Roman"/>
            </a:endParaRPr>
          </a:p>
          <a:p>
            <a:pPr marL="11430">
              <a:lnSpc>
                <a:spcPct val="100000"/>
              </a:lnSpc>
            </a:pPr>
            <a:r>
              <a:rPr sz="1200" dirty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433340" y="3752339"/>
            <a:ext cx="901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585858"/>
                </a:solidFill>
                <a:latin typeface="Calibri"/>
                <a:cs typeface="Calibri"/>
              </a:rPr>
              <a:t>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421368" y="4696967"/>
            <a:ext cx="127635" cy="528320"/>
          </a:xfrm>
          <a:prstGeom prst="rect">
            <a:avLst/>
          </a:prstGeom>
          <a:solidFill>
            <a:srgbClr val="D9D9D9"/>
          </a:solidFill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1100">
              <a:latin typeface="Times New Roman"/>
              <a:cs typeface="Times New Roman"/>
            </a:endParaRPr>
          </a:p>
          <a:p>
            <a:pPr marL="11430">
              <a:lnSpc>
                <a:spcPct val="100000"/>
              </a:lnSpc>
            </a:pPr>
            <a:r>
              <a:rPr sz="1200" dirty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299101" y="218322"/>
            <a:ext cx="3358515" cy="4070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b="0" spc="-10" dirty="0">
                <a:latin typeface="Franklin Gothic Book"/>
                <a:cs typeface="Franklin Gothic Book"/>
              </a:rPr>
              <a:t>НЕРАВЕНСТВО</a:t>
            </a:r>
            <a:r>
              <a:rPr sz="2500" b="0" spc="-90" dirty="0">
                <a:latin typeface="Franklin Gothic Book"/>
                <a:cs typeface="Franklin Gothic Book"/>
              </a:rPr>
              <a:t> </a:t>
            </a:r>
            <a:r>
              <a:rPr sz="2500" b="0" dirty="0">
                <a:latin typeface="Franklin Gothic Book"/>
                <a:cs typeface="Franklin Gothic Book"/>
              </a:rPr>
              <a:t>ШАНСОВ</a:t>
            </a:r>
            <a:endParaRPr sz="2500">
              <a:latin typeface="Franklin Gothic Book"/>
              <a:cs typeface="Franklin Gothic Book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603096" y="1106122"/>
            <a:ext cx="8517890" cy="8483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94360" algn="ctr">
              <a:lnSpc>
                <a:spcPts val="1465"/>
              </a:lnSpc>
              <a:spcBef>
                <a:spcPts val="95"/>
              </a:spcBef>
            </a:pPr>
            <a:r>
              <a:rPr sz="1400" b="1" spc="-5" dirty="0">
                <a:solidFill>
                  <a:srgbClr val="404040"/>
                </a:solidFill>
                <a:latin typeface="Calibri"/>
                <a:cs typeface="Calibri"/>
              </a:rPr>
              <a:t>ВЫ </a:t>
            </a:r>
            <a:r>
              <a:rPr sz="1400" b="1" spc="-25" dirty="0">
                <a:solidFill>
                  <a:srgbClr val="404040"/>
                </a:solidFill>
                <a:latin typeface="Calibri"/>
                <a:cs typeface="Calibri"/>
              </a:rPr>
              <a:t>СОГЛАСНЫ </a:t>
            </a:r>
            <a:r>
              <a:rPr sz="1400" b="1" spc="-5" dirty="0">
                <a:solidFill>
                  <a:srgbClr val="404040"/>
                </a:solidFill>
                <a:latin typeface="Calibri"/>
                <a:cs typeface="Calibri"/>
              </a:rPr>
              <a:t>ИЛИ НЕТ СО </a:t>
            </a:r>
            <a:r>
              <a:rPr sz="1400" b="1" spc="-10" dirty="0">
                <a:solidFill>
                  <a:srgbClr val="404040"/>
                </a:solidFill>
                <a:latin typeface="Calibri"/>
                <a:cs typeface="Calibri"/>
              </a:rPr>
              <a:t>СЛЕДУЮЩИМ</a:t>
            </a:r>
            <a:r>
              <a:rPr sz="1400" b="1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404040"/>
                </a:solidFill>
                <a:latin typeface="Calibri"/>
                <a:cs typeface="Calibri"/>
              </a:rPr>
              <a:t>ВЫСКАЗЫВАНИЕМ?</a:t>
            </a:r>
            <a:endParaRPr sz="1400">
              <a:latin typeface="Calibri"/>
              <a:cs typeface="Calibri"/>
            </a:endParaRPr>
          </a:p>
          <a:p>
            <a:pPr marR="594360" algn="ctr">
              <a:lnSpc>
                <a:spcPts val="1225"/>
              </a:lnSpc>
            </a:pPr>
            <a:r>
              <a:rPr sz="1200" i="1" dirty="0">
                <a:solidFill>
                  <a:srgbClr val="404040"/>
                </a:solidFill>
                <a:latin typeface="Calibri"/>
                <a:cs typeface="Calibri"/>
              </a:rPr>
              <a:t>(</a:t>
            </a:r>
            <a:r>
              <a:rPr sz="950" i="1" dirty="0">
                <a:solidFill>
                  <a:srgbClr val="404040"/>
                </a:solidFill>
                <a:latin typeface="Calibri"/>
                <a:cs typeface="Calibri"/>
              </a:rPr>
              <a:t>В </a:t>
            </a:r>
            <a:r>
              <a:rPr sz="1200" i="1" dirty="0">
                <a:solidFill>
                  <a:srgbClr val="404040"/>
                </a:solidFill>
                <a:latin typeface="Calibri"/>
                <a:cs typeface="Calibri"/>
              </a:rPr>
              <a:t>% </a:t>
            </a:r>
            <a:r>
              <a:rPr sz="950" i="1" spc="-10" dirty="0">
                <a:solidFill>
                  <a:srgbClr val="404040"/>
                </a:solidFill>
                <a:latin typeface="Calibri"/>
                <a:cs typeface="Calibri"/>
              </a:rPr>
              <a:t>ОТ</a:t>
            </a:r>
            <a:r>
              <a:rPr sz="950" i="1" spc="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950" i="1" dirty="0">
                <a:solidFill>
                  <a:srgbClr val="404040"/>
                </a:solidFill>
                <a:latin typeface="Calibri"/>
                <a:cs typeface="Calibri"/>
              </a:rPr>
              <a:t>ОПРОШЕННЫХ</a:t>
            </a:r>
            <a:r>
              <a:rPr sz="1200" i="1" dirty="0">
                <a:solidFill>
                  <a:srgbClr val="404040"/>
                </a:solidFill>
                <a:latin typeface="Calibri"/>
                <a:cs typeface="Calibri"/>
              </a:rPr>
              <a:t>)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10"/>
              </a:spcBef>
            </a:pPr>
            <a:r>
              <a:rPr sz="2400" b="1" i="1" dirty="0">
                <a:solidFill>
                  <a:srgbClr val="006FC0"/>
                </a:solidFill>
                <a:latin typeface="Calibri"/>
                <a:cs typeface="Calibri"/>
              </a:rPr>
              <a:t>В </a:t>
            </a:r>
            <a:r>
              <a:rPr sz="2400" b="1" i="1" spc="5" dirty="0">
                <a:solidFill>
                  <a:srgbClr val="006FC0"/>
                </a:solidFill>
                <a:latin typeface="Calibri"/>
                <a:cs typeface="Calibri"/>
              </a:rPr>
              <a:t>Р</a:t>
            </a:r>
            <a:r>
              <a:rPr sz="1900" b="1" i="1" spc="5" dirty="0">
                <a:solidFill>
                  <a:srgbClr val="006FC0"/>
                </a:solidFill>
                <a:latin typeface="Calibri"/>
                <a:cs typeface="Calibri"/>
              </a:rPr>
              <a:t>ОССИИ </a:t>
            </a:r>
            <a:r>
              <a:rPr sz="1900" b="1" i="1" dirty="0">
                <a:solidFill>
                  <a:srgbClr val="006FC0"/>
                </a:solidFill>
                <a:latin typeface="Calibri"/>
                <a:cs typeface="Calibri"/>
              </a:rPr>
              <a:t>ЛЮДИ ИМЕЮТ </a:t>
            </a:r>
            <a:r>
              <a:rPr sz="1900" b="1" i="1" spc="-10" dirty="0">
                <a:solidFill>
                  <a:srgbClr val="006FC0"/>
                </a:solidFill>
                <a:latin typeface="Calibri"/>
                <a:cs typeface="Calibri"/>
              </a:rPr>
              <a:t>РАВНЫЕ </a:t>
            </a:r>
            <a:r>
              <a:rPr sz="1900" b="1" i="1" spc="5" dirty="0">
                <a:solidFill>
                  <a:srgbClr val="006FC0"/>
                </a:solidFill>
                <a:latin typeface="Calibri"/>
                <a:cs typeface="Calibri"/>
              </a:rPr>
              <a:t>ВОЗМОЖНОСТИ ДЛЯ ДОСТИЖЕНИЯ</a:t>
            </a:r>
            <a:r>
              <a:rPr sz="1900" b="1" i="1" spc="37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900" b="1" i="1" dirty="0">
                <a:solidFill>
                  <a:srgbClr val="006FC0"/>
                </a:solidFill>
                <a:latin typeface="Calibri"/>
                <a:cs typeface="Calibri"/>
              </a:rPr>
              <a:t>УСПЕХА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627585" y="5393709"/>
            <a:ext cx="14706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i="1" dirty="0">
                <a:solidFill>
                  <a:srgbClr val="BEBEBE"/>
                </a:solidFill>
                <a:latin typeface="Calibri"/>
                <a:cs typeface="Calibri"/>
              </a:rPr>
              <a:t>З</a:t>
            </a:r>
            <a:r>
              <a:rPr sz="950" b="1" i="1" dirty="0">
                <a:solidFill>
                  <a:srgbClr val="BEBEBE"/>
                </a:solidFill>
                <a:latin typeface="Calibri"/>
                <a:cs typeface="Calibri"/>
              </a:rPr>
              <a:t>АТРУДНЯЮТСЯ</a:t>
            </a:r>
            <a:r>
              <a:rPr sz="950" b="1" i="1" spc="25" dirty="0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sz="950" b="1" i="1" dirty="0">
                <a:solidFill>
                  <a:srgbClr val="BEBEBE"/>
                </a:solidFill>
                <a:latin typeface="Calibri"/>
                <a:cs typeface="Calibri"/>
              </a:rPr>
              <a:t>ОТВЕТИТЬ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89772" y="2600214"/>
            <a:ext cx="169926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solidFill>
                  <a:srgbClr val="404040"/>
                </a:solidFill>
                <a:latin typeface="Calibri"/>
                <a:cs typeface="Calibri"/>
              </a:rPr>
              <a:t>В </a:t>
            </a:r>
            <a:r>
              <a:rPr sz="1250" b="1" spc="10" dirty="0">
                <a:solidFill>
                  <a:srgbClr val="404040"/>
                </a:solidFill>
                <a:latin typeface="Calibri"/>
                <a:cs typeface="Calibri"/>
              </a:rPr>
              <a:t>СРЕДНЕМ </a:t>
            </a:r>
            <a:r>
              <a:rPr sz="1250" b="1" spc="15" dirty="0">
                <a:solidFill>
                  <a:srgbClr val="404040"/>
                </a:solidFill>
                <a:latin typeface="Calibri"/>
                <a:cs typeface="Calibri"/>
              </a:rPr>
              <a:t>ПО</a:t>
            </a:r>
            <a:r>
              <a:rPr sz="1250" b="1" spc="1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50" b="1" spc="-5" dirty="0">
                <a:solidFill>
                  <a:srgbClr val="404040"/>
                </a:solidFill>
                <a:latin typeface="Calibri"/>
                <a:cs typeface="Calibri"/>
              </a:rPr>
              <a:t>СТРАНЕ</a:t>
            </a:r>
            <a:endParaRPr sz="125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41480" y="3667304"/>
            <a:ext cx="110998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solidFill>
                  <a:srgbClr val="404040"/>
                </a:solidFill>
                <a:latin typeface="Calibri"/>
                <a:cs typeface="Calibri"/>
              </a:rPr>
              <a:t>18-24-</a:t>
            </a:r>
            <a:r>
              <a:rPr sz="1250" b="1" dirty="0">
                <a:solidFill>
                  <a:srgbClr val="404040"/>
                </a:solidFill>
                <a:latin typeface="Calibri"/>
                <a:cs typeface="Calibri"/>
              </a:rPr>
              <a:t>ЛЕТНИЕ</a:t>
            </a:r>
            <a:endParaRPr sz="125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51005" y="4836289"/>
            <a:ext cx="110998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solidFill>
                  <a:srgbClr val="404040"/>
                </a:solidFill>
                <a:latin typeface="Calibri"/>
                <a:cs typeface="Calibri"/>
              </a:rPr>
              <a:t>25-34-</a:t>
            </a:r>
            <a:r>
              <a:rPr sz="1250" b="1" dirty="0">
                <a:solidFill>
                  <a:srgbClr val="404040"/>
                </a:solidFill>
                <a:latin typeface="Calibri"/>
                <a:cs typeface="Calibri"/>
              </a:rPr>
              <a:t>ЛЕТНИЕ</a:t>
            </a:r>
            <a:endParaRPr sz="125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866508" y="5384638"/>
            <a:ext cx="480822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241675" algn="l"/>
              </a:tabLst>
            </a:pPr>
            <a:r>
              <a:rPr sz="1600" b="1" i="1" spc="10" dirty="0">
                <a:solidFill>
                  <a:srgbClr val="92D050"/>
                </a:solidFill>
                <a:latin typeface="Calibri"/>
                <a:cs typeface="Calibri"/>
              </a:rPr>
              <a:t>С</a:t>
            </a:r>
            <a:r>
              <a:rPr sz="1250" b="1" i="1" spc="10" dirty="0">
                <a:solidFill>
                  <a:srgbClr val="92D050"/>
                </a:solidFill>
                <a:latin typeface="Calibri"/>
                <a:cs typeface="Calibri"/>
              </a:rPr>
              <a:t>КОРЕЕ</a:t>
            </a:r>
            <a:r>
              <a:rPr sz="1250" b="1" i="1" spc="95" dirty="0">
                <a:solidFill>
                  <a:srgbClr val="92D050"/>
                </a:solidFill>
                <a:latin typeface="Calibri"/>
                <a:cs typeface="Calibri"/>
              </a:rPr>
              <a:t> </a:t>
            </a:r>
            <a:r>
              <a:rPr sz="1250" b="1" i="1" spc="10" dirty="0">
                <a:solidFill>
                  <a:srgbClr val="92D050"/>
                </a:solidFill>
                <a:latin typeface="Calibri"/>
                <a:cs typeface="Calibri"/>
              </a:rPr>
              <a:t>СОГЛАСЕН	</a:t>
            </a:r>
            <a:r>
              <a:rPr sz="1600" b="1" i="1" spc="10" dirty="0">
                <a:solidFill>
                  <a:srgbClr val="FF0000"/>
                </a:solidFill>
                <a:latin typeface="Calibri"/>
                <a:cs typeface="Calibri"/>
              </a:rPr>
              <a:t>С</a:t>
            </a:r>
            <a:r>
              <a:rPr sz="1250" b="1" i="1" spc="10" dirty="0">
                <a:solidFill>
                  <a:srgbClr val="FF0000"/>
                </a:solidFill>
                <a:latin typeface="Calibri"/>
                <a:cs typeface="Calibri"/>
              </a:rPr>
              <a:t>КОРЕЕ НЕ</a:t>
            </a:r>
            <a:r>
              <a:rPr sz="1250" b="1" i="1" spc="10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250" b="1" i="1" spc="10" dirty="0">
                <a:solidFill>
                  <a:srgbClr val="FF0000"/>
                </a:solidFill>
                <a:latin typeface="Calibri"/>
                <a:cs typeface="Calibri"/>
              </a:rPr>
              <a:t>СОГЛАСЕН</a:t>
            </a:r>
            <a:endParaRPr sz="1250">
              <a:latin typeface="Calibri"/>
              <a:cs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2639567" y="5465826"/>
            <a:ext cx="197357" cy="1965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9410700" y="5407914"/>
            <a:ext cx="197357" cy="19735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065782" y="3544113"/>
            <a:ext cx="503681" cy="4685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038350" y="4730262"/>
            <a:ext cx="504443" cy="44371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880353" y="5445252"/>
            <a:ext cx="196596" cy="19659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093314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9101" y="218322"/>
            <a:ext cx="3209925" cy="4070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b="0" dirty="0">
                <a:latin typeface="Franklin Gothic Book"/>
                <a:cs typeface="Franklin Gothic Book"/>
              </a:rPr>
              <a:t>ДИНАМИКА</a:t>
            </a:r>
            <a:r>
              <a:rPr sz="2500" b="0" spc="-65" dirty="0">
                <a:latin typeface="Franklin Gothic Book"/>
                <a:cs typeface="Franklin Gothic Book"/>
              </a:rPr>
              <a:t> </a:t>
            </a:r>
            <a:r>
              <a:rPr sz="2500" b="0" spc="-5" dirty="0">
                <a:latin typeface="Franklin Gothic Book"/>
                <a:cs typeface="Franklin Gothic Book"/>
              </a:rPr>
              <a:t>ПРОЦЕССА</a:t>
            </a:r>
            <a:endParaRPr sz="2500">
              <a:latin typeface="Franklin Gothic Book"/>
              <a:cs typeface="Franklin Gothic Boo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53489" y="980823"/>
            <a:ext cx="9085580" cy="516255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 marR="5080" algn="ctr">
              <a:lnSpc>
                <a:spcPct val="70000"/>
              </a:lnSpc>
              <a:spcBef>
                <a:spcPts val="600"/>
              </a:spcBef>
            </a:pPr>
            <a:r>
              <a:rPr sz="1400" b="1" spc="-5" dirty="0">
                <a:solidFill>
                  <a:srgbClr val="585858"/>
                </a:solidFill>
                <a:latin typeface="Calibri"/>
                <a:cs typeface="Calibri"/>
              </a:rPr>
              <a:t>КАК </a:t>
            </a:r>
            <a:r>
              <a:rPr sz="1400" b="1" spc="-5" dirty="0">
                <a:solidFill>
                  <a:srgbClr val="404040"/>
                </a:solidFill>
                <a:latin typeface="Calibri"/>
                <a:cs typeface="Calibri"/>
              </a:rPr>
              <a:t>ВЫ </a:t>
            </a:r>
            <a:r>
              <a:rPr sz="1400" b="1" spc="-20" dirty="0">
                <a:solidFill>
                  <a:srgbClr val="404040"/>
                </a:solidFill>
                <a:latin typeface="Calibri"/>
                <a:cs typeface="Calibri"/>
              </a:rPr>
              <a:t>ПОЛАГАЕТЕ, </a:t>
            </a:r>
            <a:r>
              <a:rPr sz="1400" b="1" spc="-15" dirty="0">
                <a:solidFill>
                  <a:srgbClr val="404040"/>
                </a:solidFill>
                <a:latin typeface="Calibri"/>
                <a:cs typeface="Calibri"/>
              </a:rPr>
              <a:t>СЕГОДНЯ </a:t>
            </a:r>
            <a:r>
              <a:rPr sz="1400" b="1" spc="-5" dirty="0">
                <a:solidFill>
                  <a:srgbClr val="404040"/>
                </a:solidFill>
                <a:latin typeface="Calibri"/>
                <a:cs typeface="Calibri"/>
              </a:rPr>
              <a:t>В РОССИИ </a:t>
            </a:r>
            <a:r>
              <a:rPr sz="1400" b="1" spc="-25" dirty="0">
                <a:solidFill>
                  <a:srgbClr val="404040"/>
                </a:solidFill>
                <a:latin typeface="Calibri"/>
                <a:cs typeface="Calibri"/>
              </a:rPr>
              <a:t>ТАКИМ </a:t>
            </a:r>
            <a:r>
              <a:rPr sz="1400" b="1" spc="-10" dirty="0">
                <a:solidFill>
                  <a:srgbClr val="404040"/>
                </a:solidFill>
                <a:latin typeface="Calibri"/>
                <a:cs typeface="Calibri"/>
              </a:rPr>
              <a:t>ЛЮДЯМ, </a:t>
            </a:r>
            <a:r>
              <a:rPr sz="1400" b="1" spc="-5" dirty="0">
                <a:solidFill>
                  <a:srgbClr val="404040"/>
                </a:solidFill>
                <a:latin typeface="Calibri"/>
                <a:cs typeface="Calibri"/>
              </a:rPr>
              <a:t>КАК ВЫ, </a:t>
            </a:r>
            <a:r>
              <a:rPr sz="1400" b="1" spc="-10" dirty="0">
                <a:solidFill>
                  <a:srgbClr val="404040"/>
                </a:solidFill>
                <a:latin typeface="Calibri"/>
                <a:cs typeface="Calibri"/>
              </a:rPr>
              <a:t>ДОБИТЬСЯ УСПЕХА </a:t>
            </a:r>
            <a:r>
              <a:rPr sz="1400" b="1" spc="-25" dirty="0">
                <a:solidFill>
                  <a:srgbClr val="404040"/>
                </a:solidFill>
                <a:latin typeface="Calibri"/>
                <a:cs typeface="Calibri"/>
              </a:rPr>
              <a:t>СТАЛО </a:t>
            </a:r>
            <a:r>
              <a:rPr sz="1400" b="1" dirty="0">
                <a:solidFill>
                  <a:srgbClr val="404040"/>
                </a:solidFill>
                <a:latin typeface="Calibri"/>
                <a:cs typeface="Calibri"/>
              </a:rPr>
              <a:t>ЛЕГЧЕ, </a:t>
            </a:r>
            <a:r>
              <a:rPr sz="1400" b="1" spc="-5" dirty="0">
                <a:solidFill>
                  <a:srgbClr val="404040"/>
                </a:solidFill>
                <a:latin typeface="Calibri"/>
                <a:cs typeface="Calibri"/>
              </a:rPr>
              <a:t>ЧЕМ </a:t>
            </a:r>
            <a:r>
              <a:rPr sz="1400" b="1" spc="-20" dirty="0">
                <a:solidFill>
                  <a:srgbClr val="404040"/>
                </a:solidFill>
                <a:latin typeface="Calibri"/>
                <a:cs typeface="Calibri"/>
              </a:rPr>
              <a:t>НЕСКОЛЬКО  </a:t>
            </a:r>
            <a:r>
              <a:rPr sz="1400" b="1" spc="-5" dirty="0">
                <a:solidFill>
                  <a:srgbClr val="404040"/>
                </a:solidFill>
                <a:latin typeface="Calibri"/>
                <a:cs typeface="Calibri"/>
              </a:rPr>
              <a:t>ЛЕТ </a:t>
            </a:r>
            <a:r>
              <a:rPr sz="1400" b="1" dirty="0">
                <a:solidFill>
                  <a:srgbClr val="404040"/>
                </a:solidFill>
                <a:latin typeface="Calibri"/>
                <a:cs typeface="Calibri"/>
              </a:rPr>
              <a:t>НАЗАД, </a:t>
            </a:r>
            <a:r>
              <a:rPr sz="1400" b="1" spc="-20" dirty="0">
                <a:solidFill>
                  <a:srgbClr val="404040"/>
                </a:solidFill>
                <a:latin typeface="Calibri"/>
                <a:cs typeface="Calibri"/>
              </a:rPr>
              <a:t>ТРУДНЕЕ </a:t>
            </a:r>
            <a:r>
              <a:rPr sz="1400" b="1" spc="-5" dirty="0">
                <a:solidFill>
                  <a:srgbClr val="404040"/>
                </a:solidFill>
                <a:latin typeface="Calibri"/>
                <a:cs typeface="Calibri"/>
              </a:rPr>
              <a:t>ИЛИ В </a:t>
            </a:r>
            <a:r>
              <a:rPr sz="1400" b="1" spc="-20" dirty="0">
                <a:solidFill>
                  <a:srgbClr val="404040"/>
                </a:solidFill>
                <a:latin typeface="Calibri"/>
                <a:cs typeface="Calibri"/>
              </a:rPr>
              <a:t>ЭТОМ </a:t>
            </a:r>
            <a:r>
              <a:rPr sz="1400" b="1" spc="-10" dirty="0">
                <a:solidFill>
                  <a:srgbClr val="404040"/>
                </a:solidFill>
                <a:latin typeface="Calibri"/>
                <a:cs typeface="Calibri"/>
              </a:rPr>
              <a:t>ОТНОШЕНИИ ЗА </a:t>
            </a:r>
            <a:r>
              <a:rPr sz="1400" b="1" spc="-5" dirty="0">
                <a:solidFill>
                  <a:srgbClr val="404040"/>
                </a:solidFill>
                <a:latin typeface="Calibri"/>
                <a:cs typeface="Calibri"/>
              </a:rPr>
              <a:t>ПОСЛЕДНИЕ </a:t>
            </a:r>
            <a:r>
              <a:rPr sz="1400" b="1" spc="-25" dirty="0">
                <a:solidFill>
                  <a:srgbClr val="404040"/>
                </a:solidFill>
                <a:latin typeface="Calibri"/>
                <a:cs typeface="Calibri"/>
              </a:rPr>
              <a:t>ГОДЫ </a:t>
            </a:r>
            <a:r>
              <a:rPr sz="1400" b="1" spc="-10" dirty="0">
                <a:solidFill>
                  <a:srgbClr val="404040"/>
                </a:solidFill>
                <a:latin typeface="Calibri"/>
                <a:cs typeface="Calibri"/>
              </a:rPr>
              <a:t>НИЧЕГО </a:t>
            </a:r>
            <a:r>
              <a:rPr sz="1400" b="1" spc="-5" dirty="0">
                <a:solidFill>
                  <a:srgbClr val="404040"/>
                </a:solidFill>
                <a:latin typeface="Calibri"/>
                <a:cs typeface="Calibri"/>
              </a:rPr>
              <a:t>НЕ</a:t>
            </a:r>
            <a:r>
              <a:rPr sz="1400" b="1" spc="114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404040"/>
                </a:solidFill>
                <a:latin typeface="Calibri"/>
                <a:cs typeface="Calibri"/>
              </a:rPr>
              <a:t>ИЗМЕНИЛОСЬ?</a:t>
            </a:r>
            <a:endParaRPr sz="1400">
              <a:latin typeface="Calibri"/>
              <a:cs typeface="Calibri"/>
            </a:endParaRPr>
          </a:p>
          <a:p>
            <a:pPr algn="ctr">
              <a:lnSpc>
                <a:spcPts val="1010"/>
              </a:lnSpc>
            </a:pPr>
            <a:r>
              <a:rPr sz="1200" i="1" dirty="0">
                <a:solidFill>
                  <a:srgbClr val="585858"/>
                </a:solidFill>
                <a:latin typeface="Calibri"/>
                <a:cs typeface="Calibri"/>
              </a:rPr>
              <a:t>(</a:t>
            </a:r>
            <a:r>
              <a:rPr sz="950" i="1" dirty="0">
                <a:solidFill>
                  <a:srgbClr val="585858"/>
                </a:solidFill>
                <a:latin typeface="Calibri"/>
                <a:cs typeface="Calibri"/>
              </a:rPr>
              <a:t>В </a:t>
            </a:r>
            <a:r>
              <a:rPr sz="1200" i="1" dirty="0">
                <a:solidFill>
                  <a:srgbClr val="585858"/>
                </a:solidFill>
                <a:latin typeface="Calibri"/>
                <a:cs typeface="Calibri"/>
              </a:rPr>
              <a:t>% </a:t>
            </a:r>
            <a:r>
              <a:rPr sz="950" i="1" spc="-10" dirty="0">
                <a:solidFill>
                  <a:srgbClr val="585858"/>
                </a:solidFill>
                <a:latin typeface="Calibri"/>
                <a:cs typeface="Calibri"/>
              </a:rPr>
              <a:t>ОТ</a:t>
            </a:r>
            <a:r>
              <a:rPr sz="950" i="1" spc="1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50" i="1" dirty="0">
                <a:solidFill>
                  <a:srgbClr val="585858"/>
                </a:solidFill>
                <a:latin typeface="Calibri"/>
                <a:cs typeface="Calibri"/>
              </a:rPr>
              <a:t>ОПРОШЕННЫХ</a:t>
            </a:r>
            <a:r>
              <a:rPr sz="1200" i="1" dirty="0">
                <a:solidFill>
                  <a:srgbClr val="585858"/>
                </a:solidFill>
                <a:latin typeface="Calibri"/>
                <a:cs typeface="Calibri"/>
              </a:rPr>
              <a:t>)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03504" y="1392427"/>
            <a:ext cx="3856481" cy="40512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86837" y="1916898"/>
            <a:ext cx="1285240" cy="1477010"/>
          </a:xfrm>
          <a:custGeom>
            <a:avLst/>
            <a:gdLst/>
            <a:ahLst/>
            <a:cxnLst/>
            <a:rect l="l" t="t" r="r" b="b"/>
            <a:pathLst>
              <a:path w="1285239" h="1477010">
                <a:moveTo>
                  <a:pt x="937247" y="0"/>
                </a:moveTo>
                <a:lnTo>
                  <a:pt x="892514" y="21884"/>
                </a:lnTo>
                <a:lnTo>
                  <a:pt x="848659" y="45013"/>
                </a:lnTo>
                <a:lnTo>
                  <a:pt x="805698" y="69360"/>
                </a:lnTo>
                <a:lnTo>
                  <a:pt x="763648" y="94898"/>
                </a:lnTo>
                <a:lnTo>
                  <a:pt x="722528" y="121598"/>
                </a:lnTo>
                <a:lnTo>
                  <a:pt x="682354" y="149435"/>
                </a:lnTo>
                <a:lnTo>
                  <a:pt x="643144" y="178380"/>
                </a:lnTo>
                <a:lnTo>
                  <a:pt x="604915" y="208407"/>
                </a:lnTo>
                <a:lnTo>
                  <a:pt x="567684" y="239488"/>
                </a:lnTo>
                <a:lnTo>
                  <a:pt x="531469" y="271596"/>
                </a:lnTo>
                <a:lnTo>
                  <a:pt x="496287" y="304703"/>
                </a:lnTo>
                <a:lnTo>
                  <a:pt x="462154" y="338783"/>
                </a:lnTo>
                <a:lnTo>
                  <a:pt x="429090" y="373808"/>
                </a:lnTo>
                <a:lnTo>
                  <a:pt x="397110" y="409751"/>
                </a:lnTo>
                <a:lnTo>
                  <a:pt x="366232" y="446584"/>
                </a:lnTo>
                <a:lnTo>
                  <a:pt x="336473" y="484281"/>
                </a:lnTo>
                <a:lnTo>
                  <a:pt x="307851" y="522813"/>
                </a:lnTo>
                <a:lnTo>
                  <a:pt x="280383" y="562155"/>
                </a:lnTo>
                <a:lnTo>
                  <a:pt x="254087" y="602278"/>
                </a:lnTo>
                <a:lnTo>
                  <a:pt x="228979" y="643155"/>
                </a:lnTo>
                <a:lnTo>
                  <a:pt x="205077" y="684760"/>
                </a:lnTo>
                <a:lnTo>
                  <a:pt x="182398" y="727064"/>
                </a:lnTo>
                <a:lnTo>
                  <a:pt x="160959" y="770041"/>
                </a:lnTo>
                <a:lnTo>
                  <a:pt x="140778" y="813663"/>
                </a:lnTo>
                <a:lnTo>
                  <a:pt x="121872" y="857903"/>
                </a:lnTo>
                <a:lnTo>
                  <a:pt x="104259" y="902734"/>
                </a:lnTo>
                <a:lnTo>
                  <a:pt x="87955" y="948128"/>
                </a:lnTo>
                <a:lnTo>
                  <a:pt x="72979" y="994058"/>
                </a:lnTo>
                <a:lnTo>
                  <a:pt x="59346" y="1040498"/>
                </a:lnTo>
                <a:lnTo>
                  <a:pt x="47075" y="1087419"/>
                </a:lnTo>
                <a:lnTo>
                  <a:pt x="36183" y="1134794"/>
                </a:lnTo>
                <a:lnTo>
                  <a:pt x="26687" y="1182597"/>
                </a:lnTo>
                <a:lnTo>
                  <a:pt x="18605" y="1230799"/>
                </a:lnTo>
                <a:lnTo>
                  <a:pt x="11953" y="1279375"/>
                </a:lnTo>
                <a:lnTo>
                  <a:pt x="6749" y="1328295"/>
                </a:lnTo>
                <a:lnTo>
                  <a:pt x="3011" y="1377534"/>
                </a:lnTo>
                <a:lnTo>
                  <a:pt x="753" y="1427197"/>
                </a:lnTo>
                <a:lnTo>
                  <a:pt x="0" y="1476857"/>
                </a:lnTo>
                <a:lnTo>
                  <a:pt x="816102" y="1476857"/>
                </a:lnTo>
                <a:lnTo>
                  <a:pt x="817619" y="1427064"/>
                </a:lnTo>
                <a:lnTo>
                  <a:pt x="822078" y="1378118"/>
                </a:lnTo>
                <a:lnTo>
                  <a:pt x="829445" y="1329729"/>
                </a:lnTo>
                <a:lnTo>
                  <a:pt x="839639" y="1282141"/>
                </a:lnTo>
                <a:lnTo>
                  <a:pt x="852591" y="1235461"/>
                </a:lnTo>
                <a:lnTo>
                  <a:pt x="868231" y="1189799"/>
                </a:lnTo>
                <a:lnTo>
                  <a:pt x="886491" y="1145264"/>
                </a:lnTo>
                <a:lnTo>
                  <a:pt x="907300" y="1101965"/>
                </a:lnTo>
                <a:lnTo>
                  <a:pt x="930590" y="1060011"/>
                </a:lnTo>
                <a:lnTo>
                  <a:pt x="956293" y="1019511"/>
                </a:lnTo>
                <a:lnTo>
                  <a:pt x="984337" y="980573"/>
                </a:lnTo>
                <a:lnTo>
                  <a:pt x="1014655" y="943308"/>
                </a:lnTo>
                <a:lnTo>
                  <a:pt x="1047177" y="907824"/>
                </a:lnTo>
                <a:lnTo>
                  <a:pt x="1081834" y="874230"/>
                </a:lnTo>
                <a:lnTo>
                  <a:pt x="1118556" y="842635"/>
                </a:lnTo>
                <a:lnTo>
                  <a:pt x="1157275" y="813149"/>
                </a:lnTo>
                <a:lnTo>
                  <a:pt x="1197921" y="785879"/>
                </a:lnTo>
                <a:lnTo>
                  <a:pt x="1240426" y="760936"/>
                </a:lnTo>
                <a:lnTo>
                  <a:pt x="1284719" y="738428"/>
                </a:lnTo>
                <a:lnTo>
                  <a:pt x="937247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86837" y="1916898"/>
            <a:ext cx="1285240" cy="1477010"/>
          </a:xfrm>
          <a:custGeom>
            <a:avLst/>
            <a:gdLst/>
            <a:ahLst/>
            <a:cxnLst/>
            <a:rect l="l" t="t" r="r" b="b"/>
            <a:pathLst>
              <a:path w="1285239" h="1477010">
                <a:moveTo>
                  <a:pt x="0" y="1476857"/>
                </a:moveTo>
                <a:lnTo>
                  <a:pt x="755" y="1427064"/>
                </a:lnTo>
                <a:lnTo>
                  <a:pt x="3011" y="1377534"/>
                </a:lnTo>
                <a:lnTo>
                  <a:pt x="6749" y="1328295"/>
                </a:lnTo>
                <a:lnTo>
                  <a:pt x="11953" y="1279375"/>
                </a:lnTo>
                <a:lnTo>
                  <a:pt x="18605" y="1230799"/>
                </a:lnTo>
                <a:lnTo>
                  <a:pt x="26687" y="1182597"/>
                </a:lnTo>
                <a:lnTo>
                  <a:pt x="36183" y="1134794"/>
                </a:lnTo>
                <a:lnTo>
                  <a:pt x="47075" y="1087419"/>
                </a:lnTo>
                <a:lnTo>
                  <a:pt x="59346" y="1040498"/>
                </a:lnTo>
                <a:lnTo>
                  <a:pt x="72979" y="994058"/>
                </a:lnTo>
                <a:lnTo>
                  <a:pt x="87955" y="948128"/>
                </a:lnTo>
                <a:lnTo>
                  <a:pt x="104259" y="902734"/>
                </a:lnTo>
                <a:lnTo>
                  <a:pt x="121872" y="857903"/>
                </a:lnTo>
                <a:lnTo>
                  <a:pt x="140778" y="813663"/>
                </a:lnTo>
                <a:lnTo>
                  <a:pt x="160959" y="770041"/>
                </a:lnTo>
                <a:lnTo>
                  <a:pt x="182398" y="727064"/>
                </a:lnTo>
                <a:lnTo>
                  <a:pt x="205077" y="684760"/>
                </a:lnTo>
                <a:lnTo>
                  <a:pt x="228979" y="643155"/>
                </a:lnTo>
                <a:lnTo>
                  <a:pt x="254087" y="602278"/>
                </a:lnTo>
                <a:lnTo>
                  <a:pt x="280383" y="562155"/>
                </a:lnTo>
                <a:lnTo>
                  <a:pt x="307851" y="522813"/>
                </a:lnTo>
                <a:lnTo>
                  <a:pt x="336473" y="484281"/>
                </a:lnTo>
                <a:lnTo>
                  <a:pt x="366232" y="446584"/>
                </a:lnTo>
                <a:lnTo>
                  <a:pt x="397110" y="409751"/>
                </a:lnTo>
                <a:lnTo>
                  <a:pt x="429090" y="373808"/>
                </a:lnTo>
                <a:lnTo>
                  <a:pt x="462154" y="338783"/>
                </a:lnTo>
                <a:lnTo>
                  <a:pt x="496287" y="304703"/>
                </a:lnTo>
                <a:lnTo>
                  <a:pt x="531469" y="271596"/>
                </a:lnTo>
                <a:lnTo>
                  <a:pt x="567684" y="239488"/>
                </a:lnTo>
                <a:lnTo>
                  <a:pt x="604915" y="208407"/>
                </a:lnTo>
                <a:lnTo>
                  <a:pt x="643144" y="178380"/>
                </a:lnTo>
                <a:lnTo>
                  <a:pt x="682354" y="149435"/>
                </a:lnTo>
                <a:lnTo>
                  <a:pt x="722528" y="121598"/>
                </a:lnTo>
                <a:lnTo>
                  <a:pt x="763648" y="94898"/>
                </a:lnTo>
                <a:lnTo>
                  <a:pt x="805698" y="69360"/>
                </a:lnTo>
                <a:lnTo>
                  <a:pt x="848659" y="45013"/>
                </a:lnTo>
                <a:lnTo>
                  <a:pt x="892514" y="21884"/>
                </a:lnTo>
                <a:lnTo>
                  <a:pt x="937247" y="0"/>
                </a:lnTo>
                <a:lnTo>
                  <a:pt x="1284719" y="738428"/>
                </a:lnTo>
                <a:lnTo>
                  <a:pt x="1240426" y="760936"/>
                </a:lnTo>
                <a:lnTo>
                  <a:pt x="1197921" y="785879"/>
                </a:lnTo>
                <a:lnTo>
                  <a:pt x="1157275" y="813149"/>
                </a:lnTo>
                <a:lnTo>
                  <a:pt x="1118556" y="842635"/>
                </a:lnTo>
                <a:lnTo>
                  <a:pt x="1081834" y="874230"/>
                </a:lnTo>
                <a:lnTo>
                  <a:pt x="1047177" y="907824"/>
                </a:lnTo>
                <a:lnTo>
                  <a:pt x="1014655" y="943308"/>
                </a:lnTo>
                <a:lnTo>
                  <a:pt x="984337" y="980573"/>
                </a:lnTo>
                <a:lnTo>
                  <a:pt x="956293" y="1019511"/>
                </a:lnTo>
                <a:lnTo>
                  <a:pt x="930590" y="1060011"/>
                </a:lnTo>
                <a:lnTo>
                  <a:pt x="907300" y="1101965"/>
                </a:lnTo>
                <a:lnTo>
                  <a:pt x="886491" y="1145264"/>
                </a:lnTo>
                <a:lnTo>
                  <a:pt x="868231" y="1189799"/>
                </a:lnTo>
                <a:lnTo>
                  <a:pt x="852591" y="1235461"/>
                </a:lnTo>
                <a:lnTo>
                  <a:pt x="839639" y="1282141"/>
                </a:lnTo>
                <a:lnTo>
                  <a:pt x="829445" y="1329729"/>
                </a:lnTo>
                <a:lnTo>
                  <a:pt x="822078" y="1378118"/>
                </a:lnTo>
                <a:lnTo>
                  <a:pt x="817607" y="1427197"/>
                </a:lnTo>
                <a:lnTo>
                  <a:pt x="816102" y="1476857"/>
                </a:lnTo>
                <a:lnTo>
                  <a:pt x="0" y="1476857"/>
                </a:lnTo>
                <a:close/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824083" y="1761276"/>
            <a:ext cx="2327275" cy="2137410"/>
          </a:xfrm>
          <a:custGeom>
            <a:avLst/>
            <a:gdLst/>
            <a:ahLst/>
            <a:cxnLst/>
            <a:rect l="l" t="t" r="r" b="b"/>
            <a:pathLst>
              <a:path w="2327275" h="2137410">
                <a:moveTo>
                  <a:pt x="2108491" y="816376"/>
                </a:moveTo>
                <a:lnTo>
                  <a:pt x="694670" y="816376"/>
                </a:lnTo>
                <a:lnTo>
                  <a:pt x="745675" y="817952"/>
                </a:lnTo>
                <a:lnTo>
                  <a:pt x="796578" y="822725"/>
                </a:lnTo>
                <a:lnTo>
                  <a:pt x="847226" y="830703"/>
                </a:lnTo>
                <a:lnTo>
                  <a:pt x="897468" y="841896"/>
                </a:lnTo>
                <a:lnTo>
                  <a:pt x="947153" y="856314"/>
                </a:lnTo>
                <a:lnTo>
                  <a:pt x="992329" y="872450"/>
                </a:lnTo>
                <a:lnTo>
                  <a:pt x="1035971" y="890947"/>
                </a:lnTo>
                <a:lnTo>
                  <a:pt x="1078029" y="911709"/>
                </a:lnTo>
                <a:lnTo>
                  <a:pt x="1118455" y="934639"/>
                </a:lnTo>
                <a:lnTo>
                  <a:pt x="1157199" y="959640"/>
                </a:lnTo>
                <a:lnTo>
                  <a:pt x="1194212" y="986617"/>
                </a:lnTo>
                <a:lnTo>
                  <a:pt x="1229445" y="1015474"/>
                </a:lnTo>
                <a:lnTo>
                  <a:pt x="1262849" y="1046112"/>
                </a:lnTo>
                <a:lnTo>
                  <a:pt x="1294375" y="1078437"/>
                </a:lnTo>
                <a:lnTo>
                  <a:pt x="1323973" y="1112351"/>
                </a:lnTo>
                <a:lnTo>
                  <a:pt x="1351595" y="1147758"/>
                </a:lnTo>
                <a:lnTo>
                  <a:pt x="1377191" y="1184562"/>
                </a:lnTo>
                <a:lnTo>
                  <a:pt x="1400712" y="1222667"/>
                </a:lnTo>
                <a:lnTo>
                  <a:pt x="1422109" y="1261975"/>
                </a:lnTo>
                <a:lnTo>
                  <a:pt x="1441333" y="1302390"/>
                </a:lnTo>
                <a:lnTo>
                  <a:pt x="1458334" y="1343816"/>
                </a:lnTo>
                <a:lnTo>
                  <a:pt x="1473064" y="1386157"/>
                </a:lnTo>
                <a:lnTo>
                  <a:pt x="1485473" y="1429315"/>
                </a:lnTo>
                <a:lnTo>
                  <a:pt x="1495513" y="1473196"/>
                </a:lnTo>
                <a:lnTo>
                  <a:pt x="1503133" y="1517701"/>
                </a:lnTo>
                <a:lnTo>
                  <a:pt x="1508285" y="1562735"/>
                </a:lnTo>
                <a:lnTo>
                  <a:pt x="1510921" y="1608201"/>
                </a:lnTo>
                <a:lnTo>
                  <a:pt x="1510989" y="1654003"/>
                </a:lnTo>
                <a:lnTo>
                  <a:pt x="1508442" y="1700044"/>
                </a:lnTo>
                <a:lnTo>
                  <a:pt x="1503231" y="1746227"/>
                </a:lnTo>
                <a:lnTo>
                  <a:pt x="1495306" y="1792458"/>
                </a:lnTo>
                <a:lnTo>
                  <a:pt x="1484617" y="1838638"/>
                </a:lnTo>
                <a:lnTo>
                  <a:pt x="1471117" y="1884671"/>
                </a:lnTo>
                <a:lnTo>
                  <a:pt x="2247277" y="2136855"/>
                </a:lnTo>
                <a:lnTo>
                  <a:pt x="2261926" y="2089318"/>
                </a:lnTo>
                <a:lnTo>
                  <a:pt x="2275087" y="2041487"/>
                </a:lnTo>
                <a:lnTo>
                  <a:pt x="2286761" y="1993397"/>
                </a:lnTo>
                <a:lnTo>
                  <a:pt x="2296951" y="1945080"/>
                </a:lnTo>
                <a:lnTo>
                  <a:pt x="2305660" y="1896571"/>
                </a:lnTo>
                <a:lnTo>
                  <a:pt x="2312888" y="1847902"/>
                </a:lnTo>
                <a:lnTo>
                  <a:pt x="2318638" y="1799108"/>
                </a:lnTo>
                <a:lnTo>
                  <a:pt x="2322912" y="1750222"/>
                </a:lnTo>
                <a:lnTo>
                  <a:pt x="2325713" y="1701277"/>
                </a:lnTo>
                <a:lnTo>
                  <a:pt x="2326996" y="1654003"/>
                </a:lnTo>
                <a:lnTo>
                  <a:pt x="2326902" y="1603345"/>
                </a:lnTo>
                <a:lnTo>
                  <a:pt x="2325294" y="1554424"/>
                </a:lnTo>
                <a:lnTo>
                  <a:pt x="2322221" y="1505580"/>
                </a:lnTo>
                <a:lnTo>
                  <a:pt x="2317685" y="1456844"/>
                </a:lnTo>
                <a:lnTo>
                  <a:pt x="2311688" y="1408250"/>
                </a:lnTo>
                <a:lnTo>
                  <a:pt x="2304231" y="1359833"/>
                </a:lnTo>
                <a:lnTo>
                  <a:pt x="2295318" y="1311625"/>
                </a:lnTo>
                <a:lnTo>
                  <a:pt x="2284950" y="1263659"/>
                </a:lnTo>
                <a:lnTo>
                  <a:pt x="2273129" y="1215970"/>
                </a:lnTo>
                <a:lnTo>
                  <a:pt x="2259857" y="1168591"/>
                </a:lnTo>
                <a:lnTo>
                  <a:pt x="2245137" y="1121556"/>
                </a:lnTo>
                <a:lnTo>
                  <a:pt x="2228971" y="1074897"/>
                </a:lnTo>
                <a:lnTo>
                  <a:pt x="2211360" y="1028649"/>
                </a:lnTo>
                <a:lnTo>
                  <a:pt x="2192307" y="982845"/>
                </a:lnTo>
                <a:lnTo>
                  <a:pt x="2171814" y="937518"/>
                </a:lnTo>
                <a:lnTo>
                  <a:pt x="2150577" y="894046"/>
                </a:lnTo>
                <a:lnTo>
                  <a:pt x="2128473" y="851921"/>
                </a:lnTo>
                <a:lnTo>
                  <a:pt x="2108491" y="816376"/>
                </a:lnTo>
                <a:close/>
              </a:path>
              <a:path w="2327275" h="2137410">
                <a:moveTo>
                  <a:pt x="674838" y="0"/>
                </a:moveTo>
                <a:lnTo>
                  <a:pt x="629473" y="1165"/>
                </a:lnTo>
                <a:lnTo>
                  <a:pt x="584051" y="3607"/>
                </a:lnTo>
                <a:lnTo>
                  <a:pt x="538598" y="7334"/>
                </a:lnTo>
                <a:lnTo>
                  <a:pt x="493139" y="12355"/>
                </a:lnTo>
                <a:lnTo>
                  <a:pt x="447700" y="18679"/>
                </a:lnTo>
                <a:lnTo>
                  <a:pt x="402307" y="26315"/>
                </a:lnTo>
                <a:lnTo>
                  <a:pt x="356984" y="35273"/>
                </a:lnTo>
                <a:lnTo>
                  <a:pt x="311757" y="45562"/>
                </a:lnTo>
                <a:lnTo>
                  <a:pt x="266652" y="57191"/>
                </a:lnTo>
                <a:lnTo>
                  <a:pt x="221693" y="70169"/>
                </a:lnTo>
                <a:lnTo>
                  <a:pt x="176908" y="84506"/>
                </a:lnTo>
                <a:lnTo>
                  <a:pt x="132320" y="100209"/>
                </a:lnTo>
                <a:lnTo>
                  <a:pt x="87956" y="117290"/>
                </a:lnTo>
                <a:lnTo>
                  <a:pt x="43840" y="135756"/>
                </a:lnTo>
                <a:lnTo>
                  <a:pt x="0" y="155617"/>
                </a:lnTo>
                <a:lnTo>
                  <a:pt x="347484" y="894046"/>
                </a:lnTo>
                <a:lnTo>
                  <a:pt x="394966" y="873513"/>
                </a:lnTo>
                <a:lnTo>
                  <a:pt x="443405" y="856110"/>
                </a:lnTo>
                <a:lnTo>
                  <a:pt x="492651" y="841846"/>
                </a:lnTo>
                <a:lnTo>
                  <a:pt x="542552" y="830732"/>
                </a:lnTo>
                <a:lnTo>
                  <a:pt x="592957" y="822776"/>
                </a:lnTo>
                <a:lnTo>
                  <a:pt x="643713" y="817987"/>
                </a:lnTo>
                <a:lnTo>
                  <a:pt x="694670" y="816376"/>
                </a:lnTo>
                <a:lnTo>
                  <a:pt x="2108491" y="816376"/>
                </a:lnTo>
                <a:lnTo>
                  <a:pt x="2105178" y="810482"/>
                </a:lnTo>
                <a:lnTo>
                  <a:pt x="2080833" y="769961"/>
                </a:lnTo>
                <a:lnTo>
                  <a:pt x="2055463" y="730367"/>
                </a:lnTo>
                <a:lnTo>
                  <a:pt x="2029095" y="691710"/>
                </a:lnTo>
                <a:lnTo>
                  <a:pt x="2001753" y="653999"/>
                </a:lnTo>
                <a:lnTo>
                  <a:pt x="1973464" y="617243"/>
                </a:lnTo>
                <a:lnTo>
                  <a:pt x="1944252" y="581450"/>
                </a:lnTo>
                <a:lnTo>
                  <a:pt x="1914144" y="546631"/>
                </a:lnTo>
                <a:lnTo>
                  <a:pt x="1883164" y="512795"/>
                </a:lnTo>
                <a:lnTo>
                  <a:pt x="1851338" y="479950"/>
                </a:lnTo>
                <a:lnTo>
                  <a:pt x="1818691" y="448106"/>
                </a:lnTo>
                <a:lnTo>
                  <a:pt x="1785249" y="417271"/>
                </a:lnTo>
                <a:lnTo>
                  <a:pt x="1751038" y="387456"/>
                </a:lnTo>
                <a:lnTo>
                  <a:pt x="1716083" y="358669"/>
                </a:lnTo>
                <a:lnTo>
                  <a:pt x="1680409" y="330920"/>
                </a:lnTo>
                <a:lnTo>
                  <a:pt x="1644042" y="304217"/>
                </a:lnTo>
                <a:lnTo>
                  <a:pt x="1607007" y="278570"/>
                </a:lnTo>
                <a:lnTo>
                  <a:pt x="1569330" y="253988"/>
                </a:lnTo>
                <a:lnTo>
                  <a:pt x="1531036" y="230480"/>
                </a:lnTo>
                <a:lnTo>
                  <a:pt x="1492150" y="208055"/>
                </a:lnTo>
                <a:lnTo>
                  <a:pt x="1452699" y="186723"/>
                </a:lnTo>
                <a:lnTo>
                  <a:pt x="1412708" y="166492"/>
                </a:lnTo>
                <a:lnTo>
                  <a:pt x="1372201" y="147372"/>
                </a:lnTo>
                <a:lnTo>
                  <a:pt x="1331205" y="129372"/>
                </a:lnTo>
                <a:lnTo>
                  <a:pt x="1289745" y="112501"/>
                </a:lnTo>
                <a:lnTo>
                  <a:pt x="1247846" y="96769"/>
                </a:lnTo>
                <a:lnTo>
                  <a:pt x="1205534" y="82183"/>
                </a:lnTo>
                <a:lnTo>
                  <a:pt x="1162835" y="68755"/>
                </a:lnTo>
                <a:lnTo>
                  <a:pt x="1119773" y="56492"/>
                </a:lnTo>
                <a:lnTo>
                  <a:pt x="1076375" y="45404"/>
                </a:lnTo>
                <a:lnTo>
                  <a:pt x="1032665" y="35501"/>
                </a:lnTo>
                <a:lnTo>
                  <a:pt x="988670" y="26790"/>
                </a:lnTo>
                <a:lnTo>
                  <a:pt x="944414" y="19282"/>
                </a:lnTo>
                <a:lnTo>
                  <a:pt x="899923" y="12986"/>
                </a:lnTo>
                <a:lnTo>
                  <a:pt x="855223" y="7910"/>
                </a:lnTo>
                <a:lnTo>
                  <a:pt x="810339" y="4065"/>
                </a:lnTo>
                <a:lnTo>
                  <a:pt x="765297" y="1458"/>
                </a:lnTo>
                <a:lnTo>
                  <a:pt x="720121" y="100"/>
                </a:lnTo>
                <a:lnTo>
                  <a:pt x="674838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824083" y="1761276"/>
            <a:ext cx="2327275" cy="2137410"/>
          </a:xfrm>
          <a:custGeom>
            <a:avLst/>
            <a:gdLst/>
            <a:ahLst/>
            <a:cxnLst/>
            <a:rect l="l" t="t" r="r" b="b"/>
            <a:pathLst>
              <a:path w="2327275" h="2137410">
                <a:moveTo>
                  <a:pt x="0" y="155617"/>
                </a:moveTo>
                <a:lnTo>
                  <a:pt x="43840" y="135756"/>
                </a:lnTo>
                <a:lnTo>
                  <a:pt x="87956" y="117290"/>
                </a:lnTo>
                <a:lnTo>
                  <a:pt x="132320" y="100209"/>
                </a:lnTo>
                <a:lnTo>
                  <a:pt x="176908" y="84506"/>
                </a:lnTo>
                <a:lnTo>
                  <a:pt x="221693" y="70169"/>
                </a:lnTo>
                <a:lnTo>
                  <a:pt x="266652" y="57191"/>
                </a:lnTo>
                <a:lnTo>
                  <a:pt x="311757" y="45562"/>
                </a:lnTo>
                <a:lnTo>
                  <a:pt x="356984" y="35273"/>
                </a:lnTo>
                <a:lnTo>
                  <a:pt x="402307" y="26315"/>
                </a:lnTo>
                <a:lnTo>
                  <a:pt x="447700" y="18679"/>
                </a:lnTo>
                <a:lnTo>
                  <a:pt x="493139" y="12355"/>
                </a:lnTo>
                <a:lnTo>
                  <a:pt x="538598" y="7334"/>
                </a:lnTo>
                <a:lnTo>
                  <a:pt x="584051" y="3607"/>
                </a:lnTo>
                <a:lnTo>
                  <a:pt x="629473" y="1165"/>
                </a:lnTo>
                <a:lnTo>
                  <a:pt x="674838" y="0"/>
                </a:lnTo>
                <a:lnTo>
                  <a:pt x="720121" y="100"/>
                </a:lnTo>
                <a:lnTo>
                  <a:pt x="765297" y="1458"/>
                </a:lnTo>
                <a:lnTo>
                  <a:pt x="810339" y="4065"/>
                </a:lnTo>
                <a:lnTo>
                  <a:pt x="855223" y="7910"/>
                </a:lnTo>
                <a:lnTo>
                  <a:pt x="899923" y="12986"/>
                </a:lnTo>
                <a:lnTo>
                  <a:pt x="944414" y="19282"/>
                </a:lnTo>
                <a:lnTo>
                  <a:pt x="988670" y="26790"/>
                </a:lnTo>
                <a:lnTo>
                  <a:pt x="1032665" y="35501"/>
                </a:lnTo>
                <a:lnTo>
                  <a:pt x="1076375" y="45404"/>
                </a:lnTo>
                <a:lnTo>
                  <a:pt x="1119773" y="56492"/>
                </a:lnTo>
                <a:lnTo>
                  <a:pt x="1162835" y="68755"/>
                </a:lnTo>
                <a:lnTo>
                  <a:pt x="1205534" y="82183"/>
                </a:lnTo>
                <a:lnTo>
                  <a:pt x="1247846" y="96769"/>
                </a:lnTo>
                <a:lnTo>
                  <a:pt x="1289745" y="112501"/>
                </a:lnTo>
                <a:lnTo>
                  <a:pt x="1331205" y="129372"/>
                </a:lnTo>
                <a:lnTo>
                  <a:pt x="1372201" y="147372"/>
                </a:lnTo>
                <a:lnTo>
                  <a:pt x="1412708" y="166492"/>
                </a:lnTo>
                <a:lnTo>
                  <a:pt x="1452699" y="186723"/>
                </a:lnTo>
                <a:lnTo>
                  <a:pt x="1492150" y="208055"/>
                </a:lnTo>
                <a:lnTo>
                  <a:pt x="1531036" y="230480"/>
                </a:lnTo>
                <a:lnTo>
                  <a:pt x="1569330" y="253988"/>
                </a:lnTo>
                <a:lnTo>
                  <a:pt x="1607007" y="278570"/>
                </a:lnTo>
                <a:lnTo>
                  <a:pt x="1644042" y="304217"/>
                </a:lnTo>
                <a:lnTo>
                  <a:pt x="1680409" y="330920"/>
                </a:lnTo>
                <a:lnTo>
                  <a:pt x="1716083" y="358669"/>
                </a:lnTo>
                <a:lnTo>
                  <a:pt x="1751038" y="387456"/>
                </a:lnTo>
                <a:lnTo>
                  <a:pt x="1785249" y="417271"/>
                </a:lnTo>
                <a:lnTo>
                  <a:pt x="1818691" y="448106"/>
                </a:lnTo>
                <a:lnTo>
                  <a:pt x="1851338" y="479950"/>
                </a:lnTo>
                <a:lnTo>
                  <a:pt x="1883164" y="512795"/>
                </a:lnTo>
                <a:lnTo>
                  <a:pt x="1914144" y="546631"/>
                </a:lnTo>
                <a:lnTo>
                  <a:pt x="1944252" y="581450"/>
                </a:lnTo>
                <a:lnTo>
                  <a:pt x="1973464" y="617243"/>
                </a:lnTo>
                <a:lnTo>
                  <a:pt x="2001753" y="653999"/>
                </a:lnTo>
                <a:lnTo>
                  <a:pt x="2029095" y="691710"/>
                </a:lnTo>
                <a:lnTo>
                  <a:pt x="2055463" y="730367"/>
                </a:lnTo>
                <a:lnTo>
                  <a:pt x="2080833" y="769961"/>
                </a:lnTo>
                <a:lnTo>
                  <a:pt x="2105178" y="810482"/>
                </a:lnTo>
                <a:lnTo>
                  <a:pt x="2128473" y="851921"/>
                </a:lnTo>
                <a:lnTo>
                  <a:pt x="2150694" y="894270"/>
                </a:lnTo>
                <a:lnTo>
                  <a:pt x="2171814" y="937518"/>
                </a:lnTo>
                <a:lnTo>
                  <a:pt x="2192307" y="982845"/>
                </a:lnTo>
                <a:lnTo>
                  <a:pt x="2211360" y="1028649"/>
                </a:lnTo>
                <a:lnTo>
                  <a:pt x="2228971" y="1074897"/>
                </a:lnTo>
                <a:lnTo>
                  <a:pt x="2245137" y="1121556"/>
                </a:lnTo>
                <a:lnTo>
                  <a:pt x="2259857" y="1168591"/>
                </a:lnTo>
                <a:lnTo>
                  <a:pt x="2273129" y="1215970"/>
                </a:lnTo>
                <a:lnTo>
                  <a:pt x="2284950" y="1263659"/>
                </a:lnTo>
                <a:lnTo>
                  <a:pt x="2295318" y="1311625"/>
                </a:lnTo>
                <a:lnTo>
                  <a:pt x="2304231" y="1359833"/>
                </a:lnTo>
                <a:lnTo>
                  <a:pt x="2311688" y="1408250"/>
                </a:lnTo>
                <a:lnTo>
                  <a:pt x="2317685" y="1456844"/>
                </a:lnTo>
                <a:lnTo>
                  <a:pt x="2322221" y="1505580"/>
                </a:lnTo>
                <a:lnTo>
                  <a:pt x="2325294" y="1554424"/>
                </a:lnTo>
                <a:lnTo>
                  <a:pt x="2326902" y="1603345"/>
                </a:lnTo>
                <a:lnTo>
                  <a:pt x="2327042" y="1652306"/>
                </a:lnTo>
                <a:lnTo>
                  <a:pt x="2325713" y="1701277"/>
                </a:lnTo>
                <a:lnTo>
                  <a:pt x="2322912" y="1750222"/>
                </a:lnTo>
                <a:lnTo>
                  <a:pt x="2318638" y="1799108"/>
                </a:lnTo>
                <a:lnTo>
                  <a:pt x="2312888" y="1847902"/>
                </a:lnTo>
                <a:lnTo>
                  <a:pt x="2305660" y="1896571"/>
                </a:lnTo>
                <a:lnTo>
                  <a:pt x="2296951" y="1945080"/>
                </a:lnTo>
                <a:lnTo>
                  <a:pt x="2286761" y="1993397"/>
                </a:lnTo>
                <a:lnTo>
                  <a:pt x="2275087" y="2041487"/>
                </a:lnTo>
                <a:lnTo>
                  <a:pt x="2261926" y="2089318"/>
                </a:lnTo>
                <a:lnTo>
                  <a:pt x="2247277" y="2136855"/>
                </a:lnTo>
                <a:lnTo>
                  <a:pt x="1471117" y="1884671"/>
                </a:lnTo>
                <a:lnTo>
                  <a:pt x="1484617" y="1838638"/>
                </a:lnTo>
                <a:lnTo>
                  <a:pt x="1495306" y="1792458"/>
                </a:lnTo>
                <a:lnTo>
                  <a:pt x="1503231" y="1746227"/>
                </a:lnTo>
                <a:lnTo>
                  <a:pt x="1508442" y="1700044"/>
                </a:lnTo>
                <a:lnTo>
                  <a:pt x="1510989" y="1654003"/>
                </a:lnTo>
                <a:lnTo>
                  <a:pt x="1510921" y="1608201"/>
                </a:lnTo>
                <a:lnTo>
                  <a:pt x="1508285" y="1562735"/>
                </a:lnTo>
                <a:lnTo>
                  <a:pt x="1503133" y="1517701"/>
                </a:lnTo>
                <a:lnTo>
                  <a:pt x="1495513" y="1473196"/>
                </a:lnTo>
                <a:lnTo>
                  <a:pt x="1485473" y="1429315"/>
                </a:lnTo>
                <a:lnTo>
                  <a:pt x="1473064" y="1386157"/>
                </a:lnTo>
                <a:lnTo>
                  <a:pt x="1458334" y="1343816"/>
                </a:lnTo>
                <a:lnTo>
                  <a:pt x="1441333" y="1302390"/>
                </a:lnTo>
                <a:lnTo>
                  <a:pt x="1422109" y="1261975"/>
                </a:lnTo>
                <a:lnTo>
                  <a:pt x="1400712" y="1222667"/>
                </a:lnTo>
                <a:lnTo>
                  <a:pt x="1377191" y="1184562"/>
                </a:lnTo>
                <a:lnTo>
                  <a:pt x="1351595" y="1147758"/>
                </a:lnTo>
                <a:lnTo>
                  <a:pt x="1323973" y="1112351"/>
                </a:lnTo>
                <a:lnTo>
                  <a:pt x="1294375" y="1078437"/>
                </a:lnTo>
                <a:lnTo>
                  <a:pt x="1262849" y="1046112"/>
                </a:lnTo>
                <a:lnTo>
                  <a:pt x="1229445" y="1015474"/>
                </a:lnTo>
                <a:lnTo>
                  <a:pt x="1194212" y="986617"/>
                </a:lnTo>
                <a:lnTo>
                  <a:pt x="1157199" y="959640"/>
                </a:lnTo>
                <a:lnTo>
                  <a:pt x="1118455" y="934639"/>
                </a:lnTo>
                <a:lnTo>
                  <a:pt x="1078029" y="911709"/>
                </a:lnTo>
                <a:lnTo>
                  <a:pt x="1035971" y="890947"/>
                </a:lnTo>
                <a:lnTo>
                  <a:pt x="992329" y="872450"/>
                </a:lnTo>
                <a:lnTo>
                  <a:pt x="947153" y="856314"/>
                </a:lnTo>
                <a:lnTo>
                  <a:pt x="897468" y="841896"/>
                </a:lnTo>
                <a:lnTo>
                  <a:pt x="847226" y="830703"/>
                </a:lnTo>
                <a:lnTo>
                  <a:pt x="796578" y="822725"/>
                </a:lnTo>
                <a:lnTo>
                  <a:pt x="745675" y="817952"/>
                </a:lnTo>
                <a:lnTo>
                  <a:pt x="694670" y="816376"/>
                </a:lnTo>
                <a:lnTo>
                  <a:pt x="643713" y="817987"/>
                </a:lnTo>
                <a:lnTo>
                  <a:pt x="592957" y="822776"/>
                </a:lnTo>
                <a:lnTo>
                  <a:pt x="542552" y="830732"/>
                </a:lnTo>
                <a:lnTo>
                  <a:pt x="492651" y="841846"/>
                </a:lnTo>
                <a:lnTo>
                  <a:pt x="443405" y="856110"/>
                </a:lnTo>
                <a:lnTo>
                  <a:pt x="394966" y="873513"/>
                </a:lnTo>
                <a:lnTo>
                  <a:pt x="347484" y="894046"/>
                </a:lnTo>
                <a:lnTo>
                  <a:pt x="0" y="155617"/>
                </a:lnTo>
                <a:close/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38114" y="3596713"/>
            <a:ext cx="3133725" cy="1430020"/>
          </a:xfrm>
          <a:custGeom>
            <a:avLst/>
            <a:gdLst/>
            <a:ahLst/>
            <a:cxnLst/>
            <a:rect l="l" t="t" r="r" b="b"/>
            <a:pathLst>
              <a:path w="3133725" h="1430020">
                <a:moveTo>
                  <a:pt x="790460" y="0"/>
                </a:moveTo>
                <a:lnTo>
                  <a:pt x="0" y="202958"/>
                </a:lnTo>
                <a:lnTo>
                  <a:pt x="12951" y="250426"/>
                </a:lnTo>
                <a:lnTo>
                  <a:pt x="27267" y="297307"/>
                </a:lnTo>
                <a:lnTo>
                  <a:pt x="42927" y="343577"/>
                </a:lnTo>
                <a:lnTo>
                  <a:pt x="59909" y="389215"/>
                </a:lnTo>
                <a:lnTo>
                  <a:pt x="78191" y="434195"/>
                </a:lnTo>
                <a:lnTo>
                  <a:pt x="97751" y="478497"/>
                </a:lnTo>
                <a:lnTo>
                  <a:pt x="118568" y="522095"/>
                </a:lnTo>
                <a:lnTo>
                  <a:pt x="140621" y="564968"/>
                </a:lnTo>
                <a:lnTo>
                  <a:pt x="163887" y="607092"/>
                </a:lnTo>
                <a:lnTo>
                  <a:pt x="188344" y="648445"/>
                </a:lnTo>
                <a:lnTo>
                  <a:pt x="213972" y="689002"/>
                </a:lnTo>
                <a:lnTo>
                  <a:pt x="240749" y="728742"/>
                </a:lnTo>
                <a:lnTo>
                  <a:pt x="268652" y="767641"/>
                </a:lnTo>
                <a:lnTo>
                  <a:pt x="297660" y="805675"/>
                </a:lnTo>
                <a:lnTo>
                  <a:pt x="327752" y="842822"/>
                </a:lnTo>
                <a:lnTo>
                  <a:pt x="358905" y="879059"/>
                </a:lnTo>
                <a:lnTo>
                  <a:pt x="391099" y="914363"/>
                </a:lnTo>
                <a:lnTo>
                  <a:pt x="424311" y="948710"/>
                </a:lnTo>
                <a:lnTo>
                  <a:pt x="458520" y="982078"/>
                </a:lnTo>
                <a:lnTo>
                  <a:pt x="493705" y="1014443"/>
                </a:lnTo>
                <a:lnTo>
                  <a:pt x="529842" y="1045783"/>
                </a:lnTo>
                <a:lnTo>
                  <a:pt x="566912" y="1076073"/>
                </a:lnTo>
                <a:lnTo>
                  <a:pt x="604891" y="1105292"/>
                </a:lnTo>
                <a:lnTo>
                  <a:pt x="643760" y="1133416"/>
                </a:lnTo>
                <a:lnTo>
                  <a:pt x="683495" y="1160423"/>
                </a:lnTo>
                <a:lnTo>
                  <a:pt x="724075" y="1186288"/>
                </a:lnTo>
                <a:lnTo>
                  <a:pt x="765478" y="1210989"/>
                </a:lnTo>
                <a:lnTo>
                  <a:pt x="807684" y="1234502"/>
                </a:lnTo>
                <a:lnTo>
                  <a:pt x="850669" y="1256806"/>
                </a:lnTo>
                <a:lnTo>
                  <a:pt x="894413" y="1277876"/>
                </a:lnTo>
                <a:lnTo>
                  <a:pt x="938894" y="1297690"/>
                </a:lnTo>
                <a:lnTo>
                  <a:pt x="984090" y="1316224"/>
                </a:lnTo>
                <a:lnTo>
                  <a:pt x="1029979" y="1333456"/>
                </a:lnTo>
                <a:lnTo>
                  <a:pt x="1076540" y="1349362"/>
                </a:lnTo>
                <a:lnTo>
                  <a:pt x="1122525" y="1363571"/>
                </a:lnTo>
                <a:lnTo>
                  <a:pt x="1168608" y="1376363"/>
                </a:lnTo>
                <a:lnTo>
                  <a:pt x="1214763" y="1387748"/>
                </a:lnTo>
                <a:lnTo>
                  <a:pt x="1260968" y="1397740"/>
                </a:lnTo>
                <a:lnTo>
                  <a:pt x="1307197" y="1406350"/>
                </a:lnTo>
                <a:lnTo>
                  <a:pt x="1353428" y="1413591"/>
                </a:lnTo>
                <a:lnTo>
                  <a:pt x="1399635" y="1419475"/>
                </a:lnTo>
                <a:lnTo>
                  <a:pt x="1445795" y="1424014"/>
                </a:lnTo>
                <a:lnTo>
                  <a:pt x="1491884" y="1427221"/>
                </a:lnTo>
                <a:lnTo>
                  <a:pt x="1537877" y="1429108"/>
                </a:lnTo>
                <a:lnTo>
                  <a:pt x="1583750" y="1429687"/>
                </a:lnTo>
                <a:lnTo>
                  <a:pt x="1629480" y="1428971"/>
                </a:lnTo>
                <a:lnTo>
                  <a:pt x="1675042" y="1426971"/>
                </a:lnTo>
                <a:lnTo>
                  <a:pt x="1720412" y="1423701"/>
                </a:lnTo>
                <a:lnTo>
                  <a:pt x="1765565" y="1419172"/>
                </a:lnTo>
                <a:lnTo>
                  <a:pt x="1810479" y="1413396"/>
                </a:lnTo>
                <a:lnTo>
                  <a:pt x="1855128" y="1406387"/>
                </a:lnTo>
                <a:lnTo>
                  <a:pt x="1899489" y="1398156"/>
                </a:lnTo>
                <a:lnTo>
                  <a:pt x="1943537" y="1388715"/>
                </a:lnTo>
                <a:lnTo>
                  <a:pt x="1987249" y="1378077"/>
                </a:lnTo>
                <a:lnTo>
                  <a:pt x="2030599" y="1366255"/>
                </a:lnTo>
                <a:lnTo>
                  <a:pt x="2073565" y="1353259"/>
                </a:lnTo>
                <a:lnTo>
                  <a:pt x="2116122" y="1339103"/>
                </a:lnTo>
                <a:lnTo>
                  <a:pt x="2158246" y="1323800"/>
                </a:lnTo>
                <a:lnTo>
                  <a:pt x="2199913" y="1307360"/>
                </a:lnTo>
                <a:lnTo>
                  <a:pt x="2241098" y="1289797"/>
                </a:lnTo>
                <a:lnTo>
                  <a:pt x="2281778" y="1271123"/>
                </a:lnTo>
                <a:lnTo>
                  <a:pt x="2321928" y="1251350"/>
                </a:lnTo>
                <a:lnTo>
                  <a:pt x="2361524" y="1230490"/>
                </a:lnTo>
                <a:lnTo>
                  <a:pt x="2400543" y="1208556"/>
                </a:lnTo>
                <a:lnTo>
                  <a:pt x="2438960" y="1185559"/>
                </a:lnTo>
                <a:lnTo>
                  <a:pt x="2476751" y="1161513"/>
                </a:lnTo>
                <a:lnTo>
                  <a:pt x="2513892" y="1136430"/>
                </a:lnTo>
                <a:lnTo>
                  <a:pt x="2550358" y="1110321"/>
                </a:lnTo>
                <a:lnTo>
                  <a:pt x="2586127" y="1083200"/>
                </a:lnTo>
                <a:lnTo>
                  <a:pt x="2621172" y="1055078"/>
                </a:lnTo>
                <a:lnTo>
                  <a:pt x="2655472" y="1025967"/>
                </a:lnTo>
                <a:lnTo>
                  <a:pt x="2689000" y="995880"/>
                </a:lnTo>
                <a:lnTo>
                  <a:pt x="2721734" y="964830"/>
                </a:lnTo>
                <a:lnTo>
                  <a:pt x="2753649" y="932828"/>
                </a:lnTo>
                <a:lnTo>
                  <a:pt x="2784721" y="899887"/>
                </a:lnTo>
                <a:lnTo>
                  <a:pt x="2814926" y="866019"/>
                </a:lnTo>
                <a:lnTo>
                  <a:pt x="2844239" y="831237"/>
                </a:lnTo>
                <a:lnTo>
                  <a:pt x="2872637" y="795552"/>
                </a:lnTo>
                <a:lnTo>
                  <a:pt x="2900096" y="758977"/>
                </a:lnTo>
                <a:lnTo>
                  <a:pt x="2926591" y="721524"/>
                </a:lnTo>
                <a:lnTo>
                  <a:pt x="2952099" y="683206"/>
                </a:lnTo>
                <a:lnTo>
                  <a:pt x="2976594" y="644034"/>
                </a:lnTo>
                <a:lnTo>
                  <a:pt x="2994695" y="613161"/>
                </a:lnTo>
                <a:lnTo>
                  <a:pt x="1597273" y="613161"/>
                </a:lnTo>
                <a:lnTo>
                  <a:pt x="1551163" y="612813"/>
                </a:lnTo>
                <a:lnTo>
                  <a:pt x="1505456" y="609868"/>
                </a:lnTo>
                <a:lnTo>
                  <a:pt x="1460246" y="604384"/>
                </a:lnTo>
                <a:lnTo>
                  <a:pt x="1415625" y="596414"/>
                </a:lnTo>
                <a:lnTo>
                  <a:pt x="1371686" y="586015"/>
                </a:lnTo>
                <a:lnTo>
                  <a:pt x="1328523" y="573240"/>
                </a:lnTo>
                <a:lnTo>
                  <a:pt x="1286229" y="558146"/>
                </a:lnTo>
                <a:lnTo>
                  <a:pt x="1244897" y="540787"/>
                </a:lnTo>
                <a:lnTo>
                  <a:pt x="1204621" y="521218"/>
                </a:lnTo>
                <a:lnTo>
                  <a:pt x="1165493" y="499495"/>
                </a:lnTo>
                <a:lnTo>
                  <a:pt x="1127606" y="475673"/>
                </a:lnTo>
                <a:lnTo>
                  <a:pt x="1091055" y="449806"/>
                </a:lnTo>
                <a:lnTo>
                  <a:pt x="1055931" y="421949"/>
                </a:lnTo>
                <a:lnTo>
                  <a:pt x="1022328" y="392159"/>
                </a:lnTo>
                <a:lnTo>
                  <a:pt x="990340" y="360490"/>
                </a:lnTo>
                <a:lnTo>
                  <a:pt x="960059" y="326996"/>
                </a:lnTo>
                <a:lnTo>
                  <a:pt x="931578" y="291734"/>
                </a:lnTo>
                <a:lnTo>
                  <a:pt x="904992" y="254758"/>
                </a:lnTo>
                <a:lnTo>
                  <a:pt x="880392" y="216124"/>
                </a:lnTo>
                <a:lnTo>
                  <a:pt x="857873" y="175886"/>
                </a:lnTo>
                <a:lnTo>
                  <a:pt x="837527" y="134099"/>
                </a:lnTo>
                <a:lnTo>
                  <a:pt x="819447" y="90819"/>
                </a:lnTo>
                <a:lnTo>
                  <a:pt x="803727" y="46101"/>
                </a:lnTo>
                <a:lnTo>
                  <a:pt x="790460" y="0"/>
                </a:lnTo>
                <a:close/>
              </a:path>
              <a:path w="3133725" h="1430020">
                <a:moveTo>
                  <a:pt x="2357081" y="49237"/>
                </a:moveTo>
                <a:lnTo>
                  <a:pt x="2340513" y="95463"/>
                </a:lnTo>
                <a:lnTo>
                  <a:pt x="2321339" y="140301"/>
                </a:lnTo>
                <a:lnTo>
                  <a:pt x="2299652" y="183665"/>
                </a:lnTo>
                <a:lnTo>
                  <a:pt x="2275545" y="225469"/>
                </a:lnTo>
                <a:lnTo>
                  <a:pt x="2249110" y="265626"/>
                </a:lnTo>
                <a:lnTo>
                  <a:pt x="2220439" y="304050"/>
                </a:lnTo>
                <a:lnTo>
                  <a:pt x="2189624" y="340653"/>
                </a:lnTo>
                <a:lnTo>
                  <a:pt x="2156758" y="375349"/>
                </a:lnTo>
                <a:lnTo>
                  <a:pt x="2121933" y="408051"/>
                </a:lnTo>
                <a:lnTo>
                  <a:pt x="2085241" y="438674"/>
                </a:lnTo>
                <a:lnTo>
                  <a:pt x="2046774" y="467129"/>
                </a:lnTo>
                <a:lnTo>
                  <a:pt x="2006626" y="493330"/>
                </a:lnTo>
                <a:lnTo>
                  <a:pt x="1964887" y="517192"/>
                </a:lnTo>
                <a:lnTo>
                  <a:pt x="1921651" y="538626"/>
                </a:lnTo>
                <a:lnTo>
                  <a:pt x="1877010" y="557547"/>
                </a:lnTo>
                <a:lnTo>
                  <a:pt x="1831055" y="573868"/>
                </a:lnTo>
                <a:lnTo>
                  <a:pt x="1783880" y="587501"/>
                </a:lnTo>
                <a:lnTo>
                  <a:pt x="1737089" y="598085"/>
                </a:lnTo>
                <a:lnTo>
                  <a:pt x="1690329" y="605853"/>
                </a:lnTo>
                <a:lnTo>
                  <a:pt x="1643693" y="610860"/>
                </a:lnTo>
                <a:lnTo>
                  <a:pt x="1597273" y="613161"/>
                </a:lnTo>
                <a:lnTo>
                  <a:pt x="2994695" y="613161"/>
                </a:lnTo>
                <a:lnTo>
                  <a:pt x="3022454" y="563181"/>
                </a:lnTo>
                <a:lnTo>
                  <a:pt x="3043769" y="521523"/>
                </a:lnTo>
                <a:lnTo>
                  <a:pt x="3063977" y="479062"/>
                </a:lnTo>
                <a:lnTo>
                  <a:pt x="3083052" y="435809"/>
                </a:lnTo>
                <a:lnTo>
                  <a:pt x="3100971" y="391776"/>
                </a:lnTo>
                <a:lnTo>
                  <a:pt x="3117709" y="346976"/>
                </a:lnTo>
                <a:lnTo>
                  <a:pt x="3133242" y="301421"/>
                </a:lnTo>
                <a:lnTo>
                  <a:pt x="2357081" y="49237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38114" y="3596713"/>
            <a:ext cx="3133725" cy="1430020"/>
          </a:xfrm>
          <a:custGeom>
            <a:avLst/>
            <a:gdLst/>
            <a:ahLst/>
            <a:cxnLst/>
            <a:rect l="l" t="t" r="r" b="b"/>
            <a:pathLst>
              <a:path w="3133725" h="1430020">
                <a:moveTo>
                  <a:pt x="3133242" y="301421"/>
                </a:moveTo>
                <a:lnTo>
                  <a:pt x="3117709" y="346976"/>
                </a:lnTo>
                <a:lnTo>
                  <a:pt x="3100971" y="391776"/>
                </a:lnTo>
                <a:lnTo>
                  <a:pt x="3083052" y="435809"/>
                </a:lnTo>
                <a:lnTo>
                  <a:pt x="3063977" y="479062"/>
                </a:lnTo>
                <a:lnTo>
                  <a:pt x="3043769" y="521523"/>
                </a:lnTo>
                <a:lnTo>
                  <a:pt x="3022454" y="563181"/>
                </a:lnTo>
                <a:lnTo>
                  <a:pt x="3000054" y="604022"/>
                </a:lnTo>
                <a:lnTo>
                  <a:pt x="2976594" y="644034"/>
                </a:lnTo>
                <a:lnTo>
                  <a:pt x="2952099" y="683206"/>
                </a:lnTo>
                <a:lnTo>
                  <a:pt x="2926591" y="721524"/>
                </a:lnTo>
                <a:lnTo>
                  <a:pt x="2900096" y="758977"/>
                </a:lnTo>
                <a:lnTo>
                  <a:pt x="2872637" y="795552"/>
                </a:lnTo>
                <a:lnTo>
                  <a:pt x="2844239" y="831237"/>
                </a:lnTo>
                <a:lnTo>
                  <a:pt x="2814926" y="866019"/>
                </a:lnTo>
                <a:lnTo>
                  <a:pt x="2784721" y="899887"/>
                </a:lnTo>
                <a:lnTo>
                  <a:pt x="2753649" y="932828"/>
                </a:lnTo>
                <a:lnTo>
                  <a:pt x="2721734" y="964830"/>
                </a:lnTo>
                <a:lnTo>
                  <a:pt x="2689000" y="995880"/>
                </a:lnTo>
                <a:lnTo>
                  <a:pt x="2655472" y="1025967"/>
                </a:lnTo>
                <a:lnTo>
                  <a:pt x="2621172" y="1055078"/>
                </a:lnTo>
                <a:lnTo>
                  <a:pt x="2586127" y="1083200"/>
                </a:lnTo>
                <a:lnTo>
                  <a:pt x="2550358" y="1110321"/>
                </a:lnTo>
                <a:lnTo>
                  <a:pt x="2513892" y="1136430"/>
                </a:lnTo>
                <a:lnTo>
                  <a:pt x="2476751" y="1161513"/>
                </a:lnTo>
                <a:lnTo>
                  <a:pt x="2438960" y="1185559"/>
                </a:lnTo>
                <a:lnTo>
                  <a:pt x="2400543" y="1208556"/>
                </a:lnTo>
                <a:lnTo>
                  <a:pt x="2361524" y="1230490"/>
                </a:lnTo>
                <a:lnTo>
                  <a:pt x="2321928" y="1251350"/>
                </a:lnTo>
                <a:lnTo>
                  <a:pt x="2281778" y="1271123"/>
                </a:lnTo>
                <a:lnTo>
                  <a:pt x="2241098" y="1289797"/>
                </a:lnTo>
                <a:lnTo>
                  <a:pt x="2199913" y="1307360"/>
                </a:lnTo>
                <a:lnTo>
                  <a:pt x="2158246" y="1323800"/>
                </a:lnTo>
                <a:lnTo>
                  <a:pt x="2116122" y="1339103"/>
                </a:lnTo>
                <a:lnTo>
                  <a:pt x="2073565" y="1353259"/>
                </a:lnTo>
                <a:lnTo>
                  <a:pt x="2030599" y="1366255"/>
                </a:lnTo>
                <a:lnTo>
                  <a:pt x="1987249" y="1378077"/>
                </a:lnTo>
                <a:lnTo>
                  <a:pt x="1943537" y="1388715"/>
                </a:lnTo>
                <a:lnTo>
                  <a:pt x="1899489" y="1398156"/>
                </a:lnTo>
                <a:lnTo>
                  <a:pt x="1855128" y="1406387"/>
                </a:lnTo>
                <a:lnTo>
                  <a:pt x="1810479" y="1413396"/>
                </a:lnTo>
                <a:lnTo>
                  <a:pt x="1765565" y="1419172"/>
                </a:lnTo>
                <a:lnTo>
                  <a:pt x="1720412" y="1423701"/>
                </a:lnTo>
                <a:lnTo>
                  <a:pt x="1675042" y="1426971"/>
                </a:lnTo>
                <a:lnTo>
                  <a:pt x="1629480" y="1428971"/>
                </a:lnTo>
                <a:lnTo>
                  <a:pt x="1583750" y="1429687"/>
                </a:lnTo>
                <a:lnTo>
                  <a:pt x="1537877" y="1429108"/>
                </a:lnTo>
                <a:lnTo>
                  <a:pt x="1491884" y="1427221"/>
                </a:lnTo>
                <a:lnTo>
                  <a:pt x="1445795" y="1424014"/>
                </a:lnTo>
                <a:lnTo>
                  <a:pt x="1399635" y="1419475"/>
                </a:lnTo>
                <a:lnTo>
                  <a:pt x="1353428" y="1413591"/>
                </a:lnTo>
                <a:lnTo>
                  <a:pt x="1307197" y="1406350"/>
                </a:lnTo>
                <a:lnTo>
                  <a:pt x="1260968" y="1397740"/>
                </a:lnTo>
                <a:lnTo>
                  <a:pt x="1214763" y="1387748"/>
                </a:lnTo>
                <a:lnTo>
                  <a:pt x="1168608" y="1376363"/>
                </a:lnTo>
                <a:lnTo>
                  <a:pt x="1122525" y="1363571"/>
                </a:lnTo>
                <a:lnTo>
                  <a:pt x="1076540" y="1349362"/>
                </a:lnTo>
                <a:lnTo>
                  <a:pt x="1029979" y="1333456"/>
                </a:lnTo>
                <a:lnTo>
                  <a:pt x="984090" y="1316224"/>
                </a:lnTo>
                <a:lnTo>
                  <a:pt x="938894" y="1297690"/>
                </a:lnTo>
                <a:lnTo>
                  <a:pt x="894413" y="1277876"/>
                </a:lnTo>
                <a:lnTo>
                  <a:pt x="850669" y="1256806"/>
                </a:lnTo>
                <a:lnTo>
                  <a:pt x="807684" y="1234502"/>
                </a:lnTo>
                <a:lnTo>
                  <a:pt x="765478" y="1210989"/>
                </a:lnTo>
                <a:lnTo>
                  <a:pt x="724075" y="1186288"/>
                </a:lnTo>
                <a:lnTo>
                  <a:pt x="683495" y="1160423"/>
                </a:lnTo>
                <a:lnTo>
                  <a:pt x="643760" y="1133416"/>
                </a:lnTo>
                <a:lnTo>
                  <a:pt x="604891" y="1105292"/>
                </a:lnTo>
                <a:lnTo>
                  <a:pt x="566912" y="1076073"/>
                </a:lnTo>
                <a:lnTo>
                  <a:pt x="529842" y="1045783"/>
                </a:lnTo>
                <a:lnTo>
                  <a:pt x="493705" y="1014443"/>
                </a:lnTo>
                <a:lnTo>
                  <a:pt x="458520" y="982078"/>
                </a:lnTo>
                <a:lnTo>
                  <a:pt x="424311" y="948710"/>
                </a:lnTo>
                <a:lnTo>
                  <a:pt x="391099" y="914363"/>
                </a:lnTo>
                <a:lnTo>
                  <a:pt x="358905" y="879059"/>
                </a:lnTo>
                <a:lnTo>
                  <a:pt x="327752" y="842822"/>
                </a:lnTo>
                <a:lnTo>
                  <a:pt x="297660" y="805675"/>
                </a:lnTo>
                <a:lnTo>
                  <a:pt x="268652" y="767641"/>
                </a:lnTo>
                <a:lnTo>
                  <a:pt x="240749" y="728742"/>
                </a:lnTo>
                <a:lnTo>
                  <a:pt x="213972" y="689002"/>
                </a:lnTo>
                <a:lnTo>
                  <a:pt x="188344" y="648445"/>
                </a:lnTo>
                <a:lnTo>
                  <a:pt x="163887" y="607092"/>
                </a:lnTo>
                <a:lnTo>
                  <a:pt x="140621" y="564968"/>
                </a:lnTo>
                <a:lnTo>
                  <a:pt x="118568" y="522095"/>
                </a:lnTo>
                <a:lnTo>
                  <a:pt x="97751" y="478497"/>
                </a:lnTo>
                <a:lnTo>
                  <a:pt x="78191" y="434195"/>
                </a:lnTo>
                <a:lnTo>
                  <a:pt x="59909" y="389215"/>
                </a:lnTo>
                <a:lnTo>
                  <a:pt x="42927" y="343577"/>
                </a:lnTo>
                <a:lnTo>
                  <a:pt x="27267" y="297307"/>
                </a:lnTo>
                <a:lnTo>
                  <a:pt x="12951" y="250426"/>
                </a:lnTo>
                <a:lnTo>
                  <a:pt x="0" y="202958"/>
                </a:lnTo>
                <a:lnTo>
                  <a:pt x="790460" y="0"/>
                </a:lnTo>
                <a:lnTo>
                  <a:pt x="803727" y="46101"/>
                </a:lnTo>
                <a:lnTo>
                  <a:pt x="819447" y="90819"/>
                </a:lnTo>
                <a:lnTo>
                  <a:pt x="837527" y="134099"/>
                </a:lnTo>
                <a:lnTo>
                  <a:pt x="857873" y="175886"/>
                </a:lnTo>
                <a:lnTo>
                  <a:pt x="880392" y="216124"/>
                </a:lnTo>
                <a:lnTo>
                  <a:pt x="904992" y="254758"/>
                </a:lnTo>
                <a:lnTo>
                  <a:pt x="931578" y="291734"/>
                </a:lnTo>
                <a:lnTo>
                  <a:pt x="960059" y="326996"/>
                </a:lnTo>
                <a:lnTo>
                  <a:pt x="990340" y="360490"/>
                </a:lnTo>
                <a:lnTo>
                  <a:pt x="1022328" y="392159"/>
                </a:lnTo>
                <a:lnTo>
                  <a:pt x="1055931" y="421949"/>
                </a:lnTo>
                <a:lnTo>
                  <a:pt x="1091055" y="449806"/>
                </a:lnTo>
                <a:lnTo>
                  <a:pt x="1127606" y="475673"/>
                </a:lnTo>
                <a:lnTo>
                  <a:pt x="1165493" y="499495"/>
                </a:lnTo>
                <a:lnTo>
                  <a:pt x="1204621" y="521218"/>
                </a:lnTo>
                <a:lnTo>
                  <a:pt x="1244897" y="540787"/>
                </a:lnTo>
                <a:lnTo>
                  <a:pt x="1286229" y="558146"/>
                </a:lnTo>
                <a:lnTo>
                  <a:pt x="1328523" y="573240"/>
                </a:lnTo>
                <a:lnTo>
                  <a:pt x="1371686" y="586015"/>
                </a:lnTo>
                <a:lnTo>
                  <a:pt x="1415625" y="596414"/>
                </a:lnTo>
                <a:lnTo>
                  <a:pt x="1460246" y="604384"/>
                </a:lnTo>
                <a:lnTo>
                  <a:pt x="1505456" y="609868"/>
                </a:lnTo>
                <a:lnTo>
                  <a:pt x="1551163" y="612813"/>
                </a:lnTo>
                <a:lnTo>
                  <a:pt x="1597273" y="613161"/>
                </a:lnTo>
                <a:lnTo>
                  <a:pt x="1643693" y="610860"/>
                </a:lnTo>
                <a:lnTo>
                  <a:pt x="1690329" y="605853"/>
                </a:lnTo>
                <a:lnTo>
                  <a:pt x="1737089" y="598085"/>
                </a:lnTo>
                <a:lnTo>
                  <a:pt x="1783880" y="587501"/>
                </a:lnTo>
                <a:lnTo>
                  <a:pt x="1831055" y="573868"/>
                </a:lnTo>
                <a:lnTo>
                  <a:pt x="1877010" y="557547"/>
                </a:lnTo>
                <a:lnTo>
                  <a:pt x="1921651" y="538626"/>
                </a:lnTo>
                <a:lnTo>
                  <a:pt x="1964887" y="517192"/>
                </a:lnTo>
                <a:lnTo>
                  <a:pt x="2006626" y="493330"/>
                </a:lnTo>
                <a:lnTo>
                  <a:pt x="2046774" y="467129"/>
                </a:lnTo>
                <a:lnTo>
                  <a:pt x="2085241" y="438674"/>
                </a:lnTo>
                <a:lnTo>
                  <a:pt x="2121933" y="408051"/>
                </a:lnTo>
                <a:lnTo>
                  <a:pt x="2156758" y="375349"/>
                </a:lnTo>
                <a:lnTo>
                  <a:pt x="2189624" y="340653"/>
                </a:lnTo>
                <a:lnTo>
                  <a:pt x="2220439" y="304050"/>
                </a:lnTo>
                <a:lnTo>
                  <a:pt x="2249110" y="265626"/>
                </a:lnTo>
                <a:lnTo>
                  <a:pt x="2275545" y="225469"/>
                </a:lnTo>
                <a:lnTo>
                  <a:pt x="2299652" y="183665"/>
                </a:lnTo>
                <a:lnTo>
                  <a:pt x="2321339" y="140301"/>
                </a:lnTo>
                <a:lnTo>
                  <a:pt x="2340513" y="95463"/>
                </a:lnTo>
                <a:lnTo>
                  <a:pt x="2357081" y="49237"/>
                </a:lnTo>
                <a:lnTo>
                  <a:pt x="3133242" y="301421"/>
                </a:lnTo>
                <a:close/>
              </a:path>
            </a:pathLst>
          </a:custGeom>
          <a:ln w="190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86833" y="3393750"/>
            <a:ext cx="842010" cy="406400"/>
          </a:xfrm>
          <a:custGeom>
            <a:avLst/>
            <a:gdLst/>
            <a:ahLst/>
            <a:cxnLst/>
            <a:rect l="l" t="t" r="r" b="b"/>
            <a:pathLst>
              <a:path w="842010" h="406400">
                <a:moveTo>
                  <a:pt x="816101" y="0"/>
                </a:moveTo>
                <a:lnTo>
                  <a:pt x="0" y="0"/>
                </a:lnTo>
                <a:lnTo>
                  <a:pt x="807" y="51313"/>
                </a:lnTo>
                <a:lnTo>
                  <a:pt x="3224" y="102538"/>
                </a:lnTo>
                <a:lnTo>
                  <a:pt x="7248" y="153637"/>
                </a:lnTo>
                <a:lnTo>
                  <a:pt x="12873" y="204573"/>
                </a:lnTo>
                <a:lnTo>
                  <a:pt x="20093" y="255306"/>
                </a:lnTo>
                <a:lnTo>
                  <a:pt x="28905" y="305800"/>
                </a:lnTo>
                <a:lnTo>
                  <a:pt x="39303" y="356016"/>
                </a:lnTo>
                <a:lnTo>
                  <a:pt x="51282" y="405917"/>
                </a:lnTo>
                <a:lnTo>
                  <a:pt x="841743" y="202958"/>
                </a:lnTo>
                <a:lnTo>
                  <a:pt x="830552" y="152901"/>
                </a:lnTo>
                <a:lnTo>
                  <a:pt x="822536" y="102288"/>
                </a:lnTo>
                <a:lnTo>
                  <a:pt x="817713" y="51271"/>
                </a:lnTo>
                <a:lnTo>
                  <a:pt x="816101" y="0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86833" y="3393750"/>
            <a:ext cx="842010" cy="406400"/>
          </a:xfrm>
          <a:custGeom>
            <a:avLst/>
            <a:gdLst/>
            <a:ahLst/>
            <a:cxnLst/>
            <a:rect l="l" t="t" r="r" b="b"/>
            <a:pathLst>
              <a:path w="842010" h="406400">
                <a:moveTo>
                  <a:pt x="51282" y="405917"/>
                </a:moveTo>
                <a:lnTo>
                  <a:pt x="39303" y="356016"/>
                </a:lnTo>
                <a:lnTo>
                  <a:pt x="28905" y="305800"/>
                </a:lnTo>
                <a:lnTo>
                  <a:pt x="20093" y="255306"/>
                </a:lnTo>
                <a:lnTo>
                  <a:pt x="12873" y="204573"/>
                </a:lnTo>
                <a:lnTo>
                  <a:pt x="7248" y="153637"/>
                </a:lnTo>
                <a:lnTo>
                  <a:pt x="3224" y="102538"/>
                </a:lnTo>
                <a:lnTo>
                  <a:pt x="807" y="51313"/>
                </a:lnTo>
                <a:lnTo>
                  <a:pt x="0" y="0"/>
                </a:lnTo>
                <a:lnTo>
                  <a:pt x="816101" y="0"/>
                </a:lnTo>
                <a:lnTo>
                  <a:pt x="817713" y="51271"/>
                </a:lnTo>
                <a:lnTo>
                  <a:pt x="822536" y="102288"/>
                </a:lnTo>
                <a:lnTo>
                  <a:pt x="830552" y="152901"/>
                </a:lnTo>
                <a:lnTo>
                  <a:pt x="841743" y="202958"/>
                </a:lnTo>
                <a:lnTo>
                  <a:pt x="51282" y="405917"/>
                </a:lnTo>
                <a:close/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371058" y="2594168"/>
            <a:ext cx="2578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18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135053" y="2249660"/>
            <a:ext cx="3346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37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222482" y="4386308"/>
            <a:ext cx="3346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41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233451" y="3384271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548325" y="3472430"/>
            <a:ext cx="868680" cy="432434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43180" marR="5080" indent="-31115">
              <a:lnSpc>
                <a:spcPct val="85600"/>
              </a:lnSpc>
              <a:spcBef>
                <a:spcPts val="375"/>
              </a:spcBef>
            </a:pPr>
            <a:r>
              <a:rPr sz="1600" b="1" dirty="0">
                <a:solidFill>
                  <a:srgbClr val="585858"/>
                </a:solidFill>
                <a:latin typeface="Calibri"/>
                <a:cs typeface="Calibri"/>
              </a:rPr>
              <a:t>В</a:t>
            </a:r>
            <a:r>
              <a:rPr sz="1600" b="1" spc="-7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250" b="1" spc="10" dirty="0">
                <a:solidFill>
                  <a:srgbClr val="585858"/>
                </a:solidFill>
                <a:latin typeface="Calibri"/>
                <a:cs typeface="Calibri"/>
              </a:rPr>
              <a:t>СРЕДНЕМ  </a:t>
            </a:r>
            <a:r>
              <a:rPr sz="1250" b="1" spc="15" dirty="0">
                <a:solidFill>
                  <a:srgbClr val="585858"/>
                </a:solidFill>
                <a:latin typeface="Calibri"/>
                <a:cs typeface="Calibri"/>
              </a:rPr>
              <a:t>ПО</a:t>
            </a:r>
            <a:r>
              <a:rPr sz="1250" b="1" spc="4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250" b="1" spc="-5" dirty="0">
                <a:solidFill>
                  <a:srgbClr val="585858"/>
                </a:solidFill>
                <a:latin typeface="Calibri"/>
                <a:cs typeface="Calibri"/>
              </a:rPr>
              <a:t>СТРАНЕ</a:t>
            </a:r>
            <a:endParaRPr sz="125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338828" y="3603497"/>
            <a:ext cx="196596" cy="1965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4590736" y="3189932"/>
            <a:ext cx="1254760" cy="622935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30"/>
              </a:spcBef>
            </a:pPr>
            <a:r>
              <a:rPr sz="1600" b="1" i="1" spc="10" dirty="0">
                <a:solidFill>
                  <a:srgbClr val="FF0000"/>
                </a:solidFill>
                <a:latin typeface="Calibri"/>
                <a:cs typeface="Calibri"/>
              </a:rPr>
              <a:t>С</a:t>
            </a:r>
            <a:r>
              <a:rPr sz="1250" b="1" i="1" spc="10" dirty="0">
                <a:solidFill>
                  <a:srgbClr val="FF0000"/>
                </a:solidFill>
                <a:latin typeface="Calibri"/>
                <a:cs typeface="Calibri"/>
              </a:rPr>
              <a:t>ТАЛО</a:t>
            </a:r>
            <a:r>
              <a:rPr sz="1250" b="1" i="1" spc="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250" b="1" i="1" spc="10" dirty="0">
                <a:solidFill>
                  <a:srgbClr val="FF0000"/>
                </a:solidFill>
                <a:latin typeface="Calibri"/>
                <a:cs typeface="Calibri"/>
              </a:rPr>
              <a:t>СЛОЖНЕЕ</a:t>
            </a:r>
            <a:endParaRPr sz="1250">
              <a:latin typeface="Calibri"/>
              <a:cs typeface="Calibri"/>
            </a:endParaRPr>
          </a:p>
          <a:p>
            <a:pPr marL="18415">
              <a:lnSpc>
                <a:spcPct val="100000"/>
              </a:lnSpc>
              <a:spcBef>
                <a:spcPts val="430"/>
              </a:spcBef>
            </a:pPr>
            <a:r>
              <a:rPr sz="1600" b="1" i="1" spc="10" dirty="0">
                <a:solidFill>
                  <a:srgbClr val="92D050"/>
                </a:solidFill>
                <a:latin typeface="Calibri"/>
                <a:cs typeface="Calibri"/>
              </a:rPr>
              <a:t>С</a:t>
            </a:r>
            <a:r>
              <a:rPr sz="1250" b="1" i="1" spc="10" dirty="0">
                <a:solidFill>
                  <a:srgbClr val="92D050"/>
                </a:solidFill>
                <a:latin typeface="Calibri"/>
                <a:cs typeface="Calibri"/>
              </a:rPr>
              <a:t>ТАЛО</a:t>
            </a:r>
            <a:r>
              <a:rPr sz="1250" b="1" i="1" spc="55" dirty="0">
                <a:solidFill>
                  <a:srgbClr val="92D050"/>
                </a:solidFill>
                <a:latin typeface="Calibri"/>
                <a:cs typeface="Calibri"/>
              </a:rPr>
              <a:t> </a:t>
            </a:r>
            <a:r>
              <a:rPr sz="1250" b="1" i="1" spc="10" dirty="0">
                <a:solidFill>
                  <a:srgbClr val="92D050"/>
                </a:solidFill>
                <a:latin typeface="Calibri"/>
                <a:cs typeface="Calibri"/>
              </a:rPr>
              <a:t>ЛЕГЧЕ</a:t>
            </a:r>
            <a:endParaRPr sz="1250"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338828" y="3310128"/>
            <a:ext cx="196596" cy="19735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4590413" y="3834540"/>
            <a:ext cx="188150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i="1" spc="10" dirty="0">
                <a:solidFill>
                  <a:srgbClr val="FFC000"/>
                </a:solidFill>
                <a:latin typeface="Calibri"/>
                <a:cs typeface="Calibri"/>
              </a:rPr>
              <a:t>Н</a:t>
            </a:r>
            <a:r>
              <a:rPr sz="1250" b="1" i="1" spc="10" dirty="0">
                <a:solidFill>
                  <a:srgbClr val="FFC000"/>
                </a:solidFill>
                <a:latin typeface="Calibri"/>
                <a:cs typeface="Calibri"/>
              </a:rPr>
              <a:t>ИЧЕГО НЕ</a:t>
            </a:r>
            <a:r>
              <a:rPr sz="1250" b="1" i="1" spc="80" dirty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sz="1250" b="1" i="1" spc="15" dirty="0">
                <a:solidFill>
                  <a:srgbClr val="FFC000"/>
                </a:solidFill>
                <a:latin typeface="Calibri"/>
                <a:cs typeface="Calibri"/>
              </a:rPr>
              <a:t>ИЗМЕНИЛОСЬ</a:t>
            </a:r>
            <a:endParaRPr sz="1250">
              <a:latin typeface="Calibri"/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4338828" y="3894582"/>
            <a:ext cx="196596" cy="19735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7018194" y="2073845"/>
            <a:ext cx="110998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u="heavy" dirty="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Calibri"/>
                <a:cs typeface="Calibri"/>
              </a:rPr>
              <a:t>18-24-</a:t>
            </a:r>
            <a:r>
              <a:rPr sz="1250" b="1" u="heavy" dirty="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Calibri"/>
                <a:cs typeface="Calibri"/>
              </a:rPr>
              <a:t>ЛЕТНИЕ</a:t>
            </a:r>
            <a:endParaRPr sz="125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9703210" y="2073845"/>
            <a:ext cx="110998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u="heavy" dirty="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Calibri"/>
                <a:cs typeface="Calibri"/>
              </a:rPr>
              <a:t>25-34-</a:t>
            </a:r>
            <a:r>
              <a:rPr sz="1250" b="1" u="heavy" dirty="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Calibri"/>
                <a:cs typeface="Calibri"/>
              </a:rPr>
              <a:t>ЛЕТНИЕ</a:t>
            </a:r>
            <a:endParaRPr sz="1250">
              <a:latin typeface="Calibri"/>
              <a:cs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7427976" y="2593085"/>
            <a:ext cx="211454" cy="417830"/>
          </a:xfrm>
          <a:custGeom>
            <a:avLst/>
            <a:gdLst/>
            <a:ahLst/>
            <a:cxnLst/>
            <a:rect l="l" t="t" r="r" b="b"/>
            <a:pathLst>
              <a:path w="211454" h="417830">
                <a:moveTo>
                  <a:pt x="0" y="0"/>
                </a:moveTo>
                <a:lnTo>
                  <a:pt x="211074" y="0"/>
                </a:lnTo>
                <a:lnTo>
                  <a:pt x="211074" y="417575"/>
                </a:lnTo>
                <a:lnTo>
                  <a:pt x="0" y="417575"/>
                </a:lnTo>
                <a:lnTo>
                  <a:pt x="0" y="0"/>
                </a:lnTo>
                <a:close/>
              </a:path>
            </a:pathLst>
          </a:custGeom>
          <a:solidFill>
            <a:srgbClr val="92D050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192518" y="3194304"/>
            <a:ext cx="447040" cy="418465"/>
          </a:xfrm>
          <a:custGeom>
            <a:avLst/>
            <a:gdLst/>
            <a:ahLst/>
            <a:cxnLst/>
            <a:rect l="l" t="t" r="r" b="b"/>
            <a:pathLst>
              <a:path w="447040" h="418464">
                <a:moveTo>
                  <a:pt x="0" y="0"/>
                </a:moveTo>
                <a:lnTo>
                  <a:pt x="446531" y="0"/>
                </a:lnTo>
                <a:lnTo>
                  <a:pt x="446531" y="418338"/>
                </a:lnTo>
                <a:lnTo>
                  <a:pt x="0" y="418338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118604" y="3796284"/>
            <a:ext cx="520700" cy="418465"/>
          </a:xfrm>
          <a:custGeom>
            <a:avLst/>
            <a:gdLst/>
            <a:ahLst/>
            <a:cxnLst/>
            <a:rect l="l" t="t" r="r" b="b"/>
            <a:pathLst>
              <a:path w="520700" h="418464">
                <a:moveTo>
                  <a:pt x="0" y="0"/>
                </a:moveTo>
                <a:lnTo>
                  <a:pt x="520446" y="0"/>
                </a:lnTo>
                <a:lnTo>
                  <a:pt x="520446" y="418338"/>
                </a:lnTo>
                <a:lnTo>
                  <a:pt x="0" y="418338"/>
                </a:lnTo>
                <a:lnTo>
                  <a:pt x="0" y="0"/>
                </a:lnTo>
                <a:close/>
              </a:path>
            </a:pathLst>
          </a:custGeom>
          <a:solidFill>
            <a:srgbClr val="FFC000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608189" y="4398264"/>
            <a:ext cx="0" cy="418465"/>
          </a:xfrm>
          <a:custGeom>
            <a:avLst/>
            <a:gdLst/>
            <a:ahLst/>
            <a:cxnLst/>
            <a:rect l="l" t="t" r="r" b="b"/>
            <a:pathLst>
              <a:path h="418464">
                <a:moveTo>
                  <a:pt x="0" y="0"/>
                </a:moveTo>
                <a:lnTo>
                  <a:pt x="0" y="418338"/>
                </a:lnTo>
              </a:path>
            </a:pathLst>
          </a:custGeom>
          <a:ln w="61722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7158962" y="2672144"/>
            <a:ext cx="20574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-10" dirty="0">
                <a:solidFill>
                  <a:srgbClr val="404040"/>
                </a:solidFill>
                <a:latin typeface="Calibri"/>
                <a:cs typeface="Calibri"/>
              </a:rPr>
              <a:t>1</a:t>
            </a:r>
            <a:r>
              <a:rPr sz="1400" b="1" spc="-5" dirty="0">
                <a:solidFill>
                  <a:srgbClr val="404040"/>
                </a:solidFill>
                <a:latin typeface="Calibri"/>
                <a:cs typeface="Calibri"/>
              </a:rPr>
              <a:t>7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923358" y="3274025"/>
            <a:ext cx="20574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-10" dirty="0">
                <a:solidFill>
                  <a:srgbClr val="404040"/>
                </a:solidFill>
                <a:latin typeface="Calibri"/>
                <a:cs typeface="Calibri"/>
              </a:rPr>
              <a:t>3</a:t>
            </a:r>
            <a:r>
              <a:rPr sz="1400" b="1" spc="-5" dirty="0">
                <a:solidFill>
                  <a:srgbClr val="404040"/>
                </a:solidFill>
                <a:latin typeface="Calibri"/>
                <a:cs typeface="Calibri"/>
              </a:rPr>
              <a:t>6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848966" y="3875906"/>
            <a:ext cx="20574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-10" dirty="0">
                <a:solidFill>
                  <a:srgbClr val="404040"/>
                </a:solidFill>
                <a:latin typeface="Calibri"/>
                <a:cs typeface="Calibri"/>
              </a:rPr>
              <a:t>4</a:t>
            </a:r>
            <a:r>
              <a:rPr sz="1400" b="1" spc="-5" dirty="0">
                <a:solidFill>
                  <a:srgbClr val="404040"/>
                </a:solidFill>
                <a:latin typeface="Calibri"/>
                <a:cs typeface="Calibri"/>
              </a:rPr>
              <a:t>2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397761" y="4477787"/>
            <a:ext cx="11557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-5" dirty="0">
                <a:solidFill>
                  <a:srgbClr val="404040"/>
                </a:solidFill>
                <a:latin typeface="Calibri"/>
                <a:cs typeface="Calibri"/>
              </a:rPr>
              <a:t>5</a:t>
            </a:r>
            <a:endParaRPr sz="1400">
              <a:latin typeface="Calibri"/>
              <a:cs typeface="Calibri"/>
            </a:endParaRPr>
          </a:p>
        </p:txBody>
      </p:sp>
      <p:graphicFrame>
        <p:nvGraphicFramePr>
          <p:cNvPr id="33" name="object 33"/>
          <p:cNvGraphicFramePr>
            <a:graphicFrameLocks noGrp="1"/>
          </p:cNvGraphicFramePr>
          <p:nvPr/>
        </p:nvGraphicFramePr>
        <p:xfrm>
          <a:off x="7981828" y="2676322"/>
          <a:ext cx="1882139" cy="194357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821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3011">
                <a:tc>
                  <a:txBody>
                    <a:bodyPr/>
                    <a:lstStyle/>
                    <a:p>
                      <a:pPr algn="ctr">
                        <a:lnSpc>
                          <a:spcPts val="1330"/>
                        </a:lnSpc>
                      </a:pPr>
                      <a:r>
                        <a:rPr sz="1400" b="1" spc="-1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С</a:t>
                      </a:r>
                      <a:r>
                        <a:rPr sz="1100" b="1" spc="-1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ТАЛО</a:t>
                      </a:r>
                      <a:r>
                        <a:rPr sz="1100" b="1" spc="3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1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ЛЕГЧЕ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849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С</a:t>
                      </a:r>
                      <a:r>
                        <a:rPr sz="1100" b="1" spc="-1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ТАЛО</a:t>
                      </a:r>
                      <a:r>
                        <a:rPr sz="1100" b="1" spc="3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СЛОЖНЕЕ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852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Н</a:t>
                      </a:r>
                      <a:r>
                        <a:rPr sz="1100" b="1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ИЧЕГО </a:t>
                      </a:r>
                      <a:r>
                        <a:rPr sz="1100" b="1" spc="1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НЕ</a:t>
                      </a:r>
                      <a:r>
                        <a:rPr sz="1100" b="1" spc="11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1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ИЗМЕНИЛОСЬ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303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650"/>
                        </a:lnSpc>
                      </a:pPr>
                      <a:r>
                        <a:rPr sz="1400" b="1" spc="-1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З</a:t>
                      </a:r>
                      <a:r>
                        <a:rPr sz="1100" b="1" spc="-1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АТРУДНЯЮСЬ</a:t>
                      </a:r>
                      <a:r>
                        <a:rPr sz="1100" b="1" spc="3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ОТВЕТИТЬ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4" name="object 34"/>
          <p:cNvSpPr/>
          <p:nvPr/>
        </p:nvSpPr>
        <p:spPr>
          <a:xfrm>
            <a:off x="10151364" y="2593085"/>
            <a:ext cx="267970" cy="417830"/>
          </a:xfrm>
          <a:custGeom>
            <a:avLst/>
            <a:gdLst/>
            <a:ahLst/>
            <a:cxnLst/>
            <a:rect l="l" t="t" r="r" b="b"/>
            <a:pathLst>
              <a:path w="267970" h="417830">
                <a:moveTo>
                  <a:pt x="0" y="417575"/>
                </a:moveTo>
                <a:lnTo>
                  <a:pt x="267461" y="417575"/>
                </a:lnTo>
                <a:lnTo>
                  <a:pt x="267461" y="0"/>
                </a:lnTo>
                <a:lnTo>
                  <a:pt x="0" y="0"/>
                </a:lnTo>
                <a:lnTo>
                  <a:pt x="0" y="417575"/>
                </a:lnTo>
                <a:close/>
              </a:path>
            </a:pathLst>
          </a:custGeom>
          <a:solidFill>
            <a:srgbClr val="92D050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0151364" y="3194304"/>
            <a:ext cx="521334" cy="418465"/>
          </a:xfrm>
          <a:custGeom>
            <a:avLst/>
            <a:gdLst/>
            <a:ahLst/>
            <a:cxnLst/>
            <a:rect l="l" t="t" r="r" b="b"/>
            <a:pathLst>
              <a:path w="521334" h="418464">
                <a:moveTo>
                  <a:pt x="0" y="418338"/>
                </a:moveTo>
                <a:lnTo>
                  <a:pt x="521207" y="418338"/>
                </a:lnTo>
                <a:lnTo>
                  <a:pt x="521207" y="0"/>
                </a:lnTo>
                <a:lnTo>
                  <a:pt x="0" y="0"/>
                </a:lnTo>
                <a:lnTo>
                  <a:pt x="0" y="418338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0151364" y="3796284"/>
            <a:ext cx="508634" cy="418465"/>
          </a:xfrm>
          <a:custGeom>
            <a:avLst/>
            <a:gdLst/>
            <a:ahLst/>
            <a:cxnLst/>
            <a:rect l="l" t="t" r="r" b="b"/>
            <a:pathLst>
              <a:path w="508634" h="418464">
                <a:moveTo>
                  <a:pt x="0" y="418338"/>
                </a:moveTo>
                <a:lnTo>
                  <a:pt x="508253" y="418338"/>
                </a:lnTo>
                <a:lnTo>
                  <a:pt x="508253" y="0"/>
                </a:lnTo>
                <a:lnTo>
                  <a:pt x="0" y="0"/>
                </a:lnTo>
                <a:lnTo>
                  <a:pt x="0" y="418338"/>
                </a:lnTo>
                <a:close/>
              </a:path>
            </a:pathLst>
          </a:custGeom>
          <a:solidFill>
            <a:srgbClr val="FFC000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0171563" y="4398264"/>
            <a:ext cx="0" cy="418465"/>
          </a:xfrm>
          <a:custGeom>
            <a:avLst/>
            <a:gdLst/>
            <a:ahLst/>
            <a:cxnLst/>
            <a:rect l="l" t="t" r="r" b="b"/>
            <a:pathLst>
              <a:path h="418464">
                <a:moveTo>
                  <a:pt x="0" y="0"/>
                </a:moveTo>
                <a:lnTo>
                  <a:pt x="0" y="418338"/>
                </a:lnTo>
              </a:path>
            </a:pathLst>
          </a:custGeom>
          <a:ln w="40398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10482173" y="2672144"/>
            <a:ext cx="20574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-10" dirty="0">
                <a:solidFill>
                  <a:srgbClr val="404040"/>
                </a:solidFill>
                <a:latin typeface="Calibri"/>
                <a:cs typeface="Calibri"/>
              </a:rPr>
              <a:t>2</a:t>
            </a:r>
            <a:r>
              <a:rPr sz="1400" b="1" spc="-5" dirty="0">
                <a:solidFill>
                  <a:srgbClr val="404040"/>
                </a:solidFill>
                <a:latin typeface="Calibri"/>
                <a:cs typeface="Calibri"/>
              </a:rPr>
              <a:t>0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0736064" y="3274025"/>
            <a:ext cx="20574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-10" dirty="0">
                <a:solidFill>
                  <a:srgbClr val="404040"/>
                </a:solidFill>
                <a:latin typeface="Calibri"/>
                <a:cs typeface="Calibri"/>
              </a:rPr>
              <a:t>3</a:t>
            </a:r>
            <a:r>
              <a:rPr sz="1400" b="1" spc="-5" dirty="0">
                <a:solidFill>
                  <a:srgbClr val="404040"/>
                </a:solidFill>
                <a:latin typeface="Calibri"/>
                <a:cs typeface="Calibri"/>
              </a:rPr>
              <a:t>9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0722748" y="3875906"/>
            <a:ext cx="20574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-10" dirty="0">
                <a:solidFill>
                  <a:srgbClr val="404040"/>
                </a:solidFill>
                <a:latin typeface="Calibri"/>
                <a:cs typeface="Calibri"/>
              </a:rPr>
              <a:t>3</a:t>
            </a:r>
            <a:r>
              <a:rPr sz="1400" b="1" spc="-5" dirty="0">
                <a:solidFill>
                  <a:srgbClr val="404040"/>
                </a:solidFill>
                <a:latin typeface="Calibri"/>
                <a:cs typeface="Calibri"/>
              </a:rPr>
              <a:t>8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0254914" y="4477787"/>
            <a:ext cx="11557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-5" dirty="0">
                <a:solidFill>
                  <a:srgbClr val="404040"/>
                </a:solidFill>
                <a:latin typeface="Calibri"/>
                <a:cs typeface="Calibri"/>
              </a:rPr>
              <a:t>3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3983820" y="4094390"/>
            <a:ext cx="194056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i="1" spc="10" dirty="0">
                <a:solidFill>
                  <a:srgbClr val="7E7E7E"/>
                </a:solidFill>
                <a:latin typeface="Calibri"/>
                <a:cs typeface="Calibri"/>
              </a:rPr>
              <a:t>З</a:t>
            </a:r>
            <a:r>
              <a:rPr sz="1250" b="1" i="1" spc="10" dirty="0">
                <a:solidFill>
                  <a:srgbClr val="7E7E7E"/>
                </a:solidFill>
                <a:latin typeface="Calibri"/>
                <a:cs typeface="Calibri"/>
              </a:rPr>
              <a:t>АТРУДНИЛИСЬ</a:t>
            </a:r>
            <a:r>
              <a:rPr sz="1250" b="1" i="1" spc="7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250" b="1" i="1" spc="10" dirty="0">
                <a:solidFill>
                  <a:srgbClr val="7E7E7E"/>
                </a:solidFill>
                <a:latin typeface="Calibri"/>
                <a:cs typeface="Calibri"/>
              </a:rPr>
              <a:t>ОТВЕТИТЬ</a:t>
            </a:r>
            <a:endParaRPr sz="1250">
              <a:latin typeface="Calibri"/>
              <a:cs typeface="Calibri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6017514" y="4143755"/>
            <a:ext cx="197358" cy="19735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395465" y="1873757"/>
            <a:ext cx="629411" cy="51815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0786110" y="1898904"/>
            <a:ext cx="629411" cy="49301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096000" y="1777745"/>
            <a:ext cx="0" cy="4244975"/>
          </a:xfrm>
          <a:custGeom>
            <a:avLst/>
            <a:gdLst/>
            <a:ahLst/>
            <a:cxnLst/>
            <a:rect l="l" t="t" r="r" b="b"/>
            <a:pathLst>
              <a:path h="4244975">
                <a:moveTo>
                  <a:pt x="0" y="0"/>
                </a:moveTo>
                <a:lnTo>
                  <a:pt x="0" y="4244975"/>
                </a:lnTo>
              </a:path>
            </a:pathLst>
          </a:custGeom>
          <a:ln w="6096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508344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039856" y="1676400"/>
            <a:ext cx="1114425" cy="2781300"/>
          </a:xfrm>
          <a:custGeom>
            <a:avLst/>
            <a:gdLst/>
            <a:ahLst/>
            <a:cxnLst/>
            <a:rect l="l" t="t" r="r" b="b"/>
            <a:pathLst>
              <a:path w="1114425" h="2781300">
                <a:moveTo>
                  <a:pt x="0" y="0"/>
                </a:moveTo>
                <a:lnTo>
                  <a:pt x="1114044" y="0"/>
                </a:lnTo>
                <a:lnTo>
                  <a:pt x="1114044" y="2781300"/>
                </a:lnTo>
                <a:lnTo>
                  <a:pt x="0" y="2781300"/>
                </a:lnTo>
                <a:lnTo>
                  <a:pt x="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1450" y="5191505"/>
            <a:ext cx="2048510" cy="1095375"/>
          </a:xfrm>
          <a:custGeom>
            <a:avLst/>
            <a:gdLst/>
            <a:ahLst/>
            <a:cxnLst/>
            <a:rect l="l" t="t" r="r" b="b"/>
            <a:pathLst>
              <a:path w="2048510" h="1095375">
                <a:moveTo>
                  <a:pt x="0" y="0"/>
                </a:moveTo>
                <a:lnTo>
                  <a:pt x="2048256" y="0"/>
                </a:lnTo>
                <a:lnTo>
                  <a:pt x="2048256" y="1094994"/>
                </a:lnTo>
                <a:lnTo>
                  <a:pt x="0" y="1094994"/>
                </a:lnTo>
                <a:lnTo>
                  <a:pt x="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795016" y="4882896"/>
            <a:ext cx="432053" cy="5166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816352" y="4904232"/>
            <a:ext cx="389381" cy="4739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917698" y="4932426"/>
            <a:ext cx="1338833" cy="4312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939033" y="4953761"/>
            <a:ext cx="1296161" cy="38861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949084" y="4962193"/>
            <a:ext cx="117792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i="1" spc="10" dirty="0">
                <a:solidFill>
                  <a:srgbClr val="BEBEBE"/>
                </a:solidFill>
                <a:latin typeface="Calibri"/>
                <a:cs typeface="Calibri"/>
              </a:rPr>
              <a:t>З</a:t>
            </a:r>
            <a:r>
              <a:rPr sz="1250" b="1" i="1" spc="10" dirty="0">
                <a:solidFill>
                  <a:srgbClr val="BEBEBE"/>
                </a:solidFill>
                <a:latin typeface="Calibri"/>
                <a:cs typeface="Calibri"/>
              </a:rPr>
              <a:t>АТРУДНИЛИСЬ</a:t>
            </a:r>
            <a:endParaRPr sz="125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819400" y="5103114"/>
            <a:ext cx="998981" cy="43129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840736" y="5124450"/>
            <a:ext cx="956309" cy="38861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8190882" y="2850036"/>
            <a:ext cx="1461135" cy="554355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 marR="5080">
              <a:lnSpc>
                <a:spcPct val="75000"/>
              </a:lnSpc>
              <a:spcBef>
                <a:spcPts val="580"/>
              </a:spcBef>
            </a:pPr>
            <a:r>
              <a:rPr sz="1600" b="1" i="1" spc="10" dirty="0">
                <a:solidFill>
                  <a:srgbClr val="FF0000"/>
                </a:solidFill>
                <a:latin typeface="Calibri"/>
                <a:cs typeface="Calibri"/>
              </a:rPr>
              <a:t>С</a:t>
            </a:r>
            <a:r>
              <a:rPr sz="1250" b="1" i="1" spc="10" dirty="0">
                <a:solidFill>
                  <a:srgbClr val="FF0000"/>
                </a:solidFill>
                <a:latin typeface="Calibri"/>
                <a:cs typeface="Calibri"/>
              </a:rPr>
              <a:t>КОРЕЕ СТАЛО  МЕНЕЕ СОЦИАЛЬНО  </a:t>
            </a:r>
            <a:r>
              <a:rPr sz="1250" b="1" i="1" spc="15" dirty="0">
                <a:solidFill>
                  <a:srgbClr val="FF0000"/>
                </a:solidFill>
                <a:latin typeface="Calibri"/>
                <a:cs typeface="Calibri"/>
              </a:rPr>
              <a:t>СПРАВЕДЛИВЫМ</a:t>
            </a:r>
            <a:endParaRPr sz="125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99101" y="192415"/>
            <a:ext cx="590931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15" dirty="0">
                <a:latin typeface="Franklin Gothic Book"/>
                <a:cs typeface="Franklin Gothic Book"/>
              </a:rPr>
              <a:t>СПРАВЕДЛИВО </a:t>
            </a:r>
            <a:r>
              <a:rPr sz="2800" dirty="0">
                <a:latin typeface="Franklin Gothic Book"/>
                <a:cs typeface="Franklin Gothic Book"/>
              </a:rPr>
              <a:t>ЛИ </a:t>
            </a:r>
            <a:r>
              <a:rPr sz="2800" spc="5" dirty="0">
                <a:latin typeface="Franklin Gothic Book"/>
                <a:cs typeface="Franklin Gothic Book"/>
              </a:rPr>
              <a:t>НАШЕ</a:t>
            </a:r>
            <a:r>
              <a:rPr sz="2800" spc="-40" dirty="0">
                <a:latin typeface="Franklin Gothic Book"/>
                <a:cs typeface="Franklin Gothic Book"/>
              </a:rPr>
              <a:t> </a:t>
            </a:r>
            <a:r>
              <a:rPr sz="2800" spc="-5" dirty="0">
                <a:latin typeface="Franklin Gothic Book"/>
                <a:cs typeface="Franklin Gothic Book"/>
              </a:rPr>
              <a:t>ОБЩЕСТВО?</a:t>
            </a:r>
            <a:endParaRPr sz="2800">
              <a:latin typeface="Franklin Gothic Book"/>
              <a:cs typeface="Franklin Gothic Book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86106" y="3080766"/>
            <a:ext cx="516635" cy="43891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7442" y="3102102"/>
            <a:ext cx="473963" cy="39623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35636" y="2132838"/>
            <a:ext cx="431291" cy="125729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56971" y="2154174"/>
            <a:ext cx="388619" cy="121462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216235" y="2262521"/>
            <a:ext cx="229235" cy="110299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620"/>
              </a:lnSpc>
            </a:pPr>
            <a:r>
              <a:rPr sz="1600" b="1" i="1" spc="10" dirty="0">
                <a:solidFill>
                  <a:srgbClr val="00AF50"/>
                </a:solidFill>
                <a:latin typeface="Calibri"/>
                <a:cs typeface="Calibri"/>
              </a:rPr>
              <a:t>С</a:t>
            </a:r>
            <a:r>
              <a:rPr sz="1250" b="1" i="1" spc="10" dirty="0">
                <a:solidFill>
                  <a:srgbClr val="00AF50"/>
                </a:solidFill>
                <a:latin typeface="Calibri"/>
                <a:cs typeface="Calibri"/>
              </a:rPr>
              <a:t>ПРАВЕДЛИВО</a:t>
            </a:r>
            <a:endParaRPr sz="125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86106" y="4577334"/>
            <a:ext cx="516635" cy="46177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07442" y="4598670"/>
            <a:ext cx="473963" cy="41909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35636" y="3466338"/>
            <a:ext cx="431291" cy="1420367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56971" y="3487673"/>
            <a:ext cx="388619" cy="137769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216235" y="3596162"/>
            <a:ext cx="229235" cy="128905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620"/>
              </a:lnSpc>
            </a:pPr>
            <a:r>
              <a:rPr sz="1600" b="1" i="1" spc="10" dirty="0">
                <a:solidFill>
                  <a:srgbClr val="FF0000"/>
                </a:solidFill>
                <a:latin typeface="Calibri"/>
                <a:cs typeface="Calibri"/>
              </a:rPr>
              <a:t>Н</a:t>
            </a:r>
            <a:r>
              <a:rPr sz="1250" b="1" i="1" spc="10" dirty="0">
                <a:solidFill>
                  <a:srgbClr val="FF0000"/>
                </a:solidFill>
                <a:latin typeface="Calibri"/>
                <a:cs typeface="Calibri"/>
              </a:rPr>
              <a:t>ЕСПРАВЕДЛИВО</a:t>
            </a:r>
            <a:endParaRPr sz="1250">
              <a:latin typeface="Calibri"/>
              <a:cs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538733" y="2247138"/>
            <a:ext cx="1096517" cy="1096517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08076" y="2316479"/>
            <a:ext cx="958215" cy="958215"/>
          </a:xfrm>
          <a:custGeom>
            <a:avLst/>
            <a:gdLst/>
            <a:ahLst/>
            <a:cxnLst/>
            <a:rect l="l" t="t" r="r" b="b"/>
            <a:pathLst>
              <a:path w="958215" h="958214">
                <a:moveTo>
                  <a:pt x="478917" y="0"/>
                </a:moveTo>
                <a:lnTo>
                  <a:pt x="429949" y="2472"/>
                </a:lnTo>
                <a:lnTo>
                  <a:pt x="382397" y="9729"/>
                </a:lnTo>
                <a:lnTo>
                  <a:pt x="336500" y="21530"/>
                </a:lnTo>
                <a:lnTo>
                  <a:pt x="292499" y="37635"/>
                </a:lnTo>
                <a:lnTo>
                  <a:pt x="250634" y="57801"/>
                </a:lnTo>
                <a:lnTo>
                  <a:pt x="211148" y="81790"/>
                </a:lnTo>
                <a:lnTo>
                  <a:pt x="174279" y="109359"/>
                </a:lnTo>
                <a:lnTo>
                  <a:pt x="140269" y="140269"/>
                </a:lnTo>
                <a:lnTo>
                  <a:pt x="109359" y="174279"/>
                </a:lnTo>
                <a:lnTo>
                  <a:pt x="81790" y="211148"/>
                </a:lnTo>
                <a:lnTo>
                  <a:pt x="57801" y="250634"/>
                </a:lnTo>
                <a:lnTo>
                  <a:pt x="37635" y="292499"/>
                </a:lnTo>
                <a:lnTo>
                  <a:pt x="21530" y="336500"/>
                </a:lnTo>
                <a:lnTo>
                  <a:pt x="9729" y="382397"/>
                </a:lnTo>
                <a:lnTo>
                  <a:pt x="2472" y="429949"/>
                </a:lnTo>
                <a:lnTo>
                  <a:pt x="0" y="478916"/>
                </a:lnTo>
                <a:lnTo>
                  <a:pt x="2472" y="527884"/>
                </a:lnTo>
                <a:lnTo>
                  <a:pt x="9729" y="575436"/>
                </a:lnTo>
                <a:lnTo>
                  <a:pt x="21530" y="621333"/>
                </a:lnTo>
                <a:lnTo>
                  <a:pt x="37635" y="665334"/>
                </a:lnTo>
                <a:lnTo>
                  <a:pt x="57801" y="707199"/>
                </a:lnTo>
                <a:lnTo>
                  <a:pt x="81790" y="746685"/>
                </a:lnTo>
                <a:lnTo>
                  <a:pt x="109359" y="783554"/>
                </a:lnTo>
                <a:lnTo>
                  <a:pt x="140269" y="817564"/>
                </a:lnTo>
                <a:lnTo>
                  <a:pt x="174279" y="848474"/>
                </a:lnTo>
                <a:lnTo>
                  <a:pt x="211148" y="876043"/>
                </a:lnTo>
                <a:lnTo>
                  <a:pt x="250634" y="900032"/>
                </a:lnTo>
                <a:lnTo>
                  <a:pt x="292499" y="920198"/>
                </a:lnTo>
                <a:lnTo>
                  <a:pt x="336500" y="936303"/>
                </a:lnTo>
                <a:lnTo>
                  <a:pt x="382397" y="948104"/>
                </a:lnTo>
                <a:lnTo>
                  <a:pt x="429949" y="955361"/>
                </a:lnTo>
                <a:lnTo>
                  <a:pt x="478917" y="957833"/>
                </a:lnTo>
                <a:lnTo>
                  <a:pt x="527884" y="955361"/>
                </a:lnTo>
                <a:lnTo>
                  <a:pt x="575436" y="948104"/>
                </a:lnTo>
                <a:lnTo>
                  <a:pt x="621333" y="936303"/>
                </a:lnTo>
                <a:lnTo>
                  <a:pt x="665334" y="920198"/>
                </a:lnTo>
                <a:lnTo>
                  <a:pt x="707199" y="900032"/>
                </a:lnTo>
                <a:lnTo>
                  <a:pt x="746685" y="876043"/>
                </a:lnTo>
                <a:lnTo>
                  <a:pt x="783554" y="848474"/>
                </a:lnTo>
                <a:lnTo>
                  <a:pt x="817564" y="817564"/>
                </a:lnTo>
                <a:lnTo>
                  <a:pt x="848474" y="783554"/>
                </a:lnTo>
                <a:lnTo>
                  <a:pt x="876043" y="746685"/>
                </a:lnTo>
                <a:lnTo>
                  <a:pt x="900032" y="707199"/>
                </a:lnTo>
                <a:lnTo>
                  <a:pt x="920198" y="665334"/>
                </a:lnTo>
                <a:lnTo>
                  <a:pt x="936303" y="621333"/>
                </a:lnTo>
                <a:lnTo>
                  <a:pt x="948104" y="575436"/>
                </a:lnTo>
                <a:lnTo>
                  <a:pt x="955361" y="527884"/>
                </a:lnTo>
                <a:lnTo>
                  <a:pt x="957834" y="478916"/>
                </a:lnTo>
                <a:lnTo>
                  <a:pt x="955361" y="429949"/>
                </a:lnTo>
                <a:lnTo>
                  <a:pt x="948104" y="382397"/>
                </a:lnTo>
                <a:lnTo>
                  <a:pt x="936303" y="336500"/>
                </a:lnTo>
                <a:lnTo>
                  <a:pt x="920198" y="292499"/>
                </a:lnTo>
                <a:lnTo>
                  <a:pt x="900032" y="250634"/>
                </a:lnTo>
                <a:lnTo>
                  <a:pt x="876043" y="211148"/>
                </a:lnTo>
                <a:lnTo>
                  <a:pt x="848474" y="174279"/>
                </a:lnTo>
                <a:lnTo>
                  <a:pt x="817564" y="140269"/>
                </a:lnTo>
                <a:lnTo>
                  <a:pt x="783554" y="109359"/>
                </a:lnTo>
                <a:lnTo>
                  <a:pt x="746685" y="81790"/>
                </a:lnTo>
                <a:lnTo>
                  <a:pt x="707199" y="57801"/>
                </a:lnTo>
                <a:lnTo>
                  <a:pt x="665334" y="37635"/>
                </a:lnTo>
                <a:lnTo>
                  <a:pt x="621333" y="21530"/>
                </a:lnTo>
                <a:lnTo>
                  <a:pt x="575436" y="9729"/>
                </a:lnTo>
                <a:lnTo>
                  <a:pt x="527884" y="2472"/>
                </a:lnTo>
                <a:lnTo>
                  <a:pt x="478917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03098" y="2237232"/>
            <a:ext cx="1406651" cy="1338071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765958" y="2378012"/>
            <a:ext cx="64262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spc="-5" dirty="0">
                <a:solidFill>
                  <a:srgbClr val="FFFFFF"/>
                </a:solidFill>
                <a:latin typeface="Calibri"/>
                <a:cs typeface="Calibri"/>
              </a:rPr>
              <a:t>28</a:t>
            </a:r>
            <a:endParaRPr sz="4800">
              <a:latin typeface="Calibri"/>
              <a:cs typeface="Calibr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598931" y="3284220"/>
            <a:ext cx="1613916" cy="1613916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71322" y="3356609"/>
            <a:ext cx="1469390" cy="1469390"/>
          </a:xfrm>
          <a:custGeom>
            <a:avLst/>
            <a:gdLst/>
            <a:ahLst/>
            <a:cxnLst/>
            <a:rect l="l" t="t" r="r" b="b"/>
            <a:pathLst>
              <a:path w="1469389" h="1469389">
                <a:moveTo>
                  <a:pt x="734568" y="0"/>
                </a:moveTo>
                <a:lnTo>
                  <a:pt x="686270" y="1562"/>
                </a:lnTo>
                <a:lnTo>
                  <a:pt x="638806" y="6185"/>
                </a:lnTo>
                <a:lnTo>
                  <a:pt x="592273" y="13772"/>
                </a:lnTo>
                <a:lnTo>
                  <a:pt x="546768" y="24225"/>
                </a:lnTo>
                <a:lnTo>
                  <a:pt x="502388" y="37448"/>
                </a:lnTo>
                <a:lnTo>
                  <a:pt x="459229" y="53345"/>
                </a:lnTo>
                <a:lnTo>
                  <a:pt x="417388" y="71818"/>
                </a:lnTo>
                <a:lnTo>
                  <a:pt x="376962" y="92771"/>
                </a:lnTo>
                <a:lnTo>
                  <a:pt x="338048" y="116107"/>
                </a:lnTo>
                <a:lnTo>
                  <a:pt x="300742" y="141729"/>
                </a:lnTo>
                <a:lnTo>
                  <a:pt x="265142" y="169540"/>
                </a:lnTo>
                <a:lnTo>
                  <a:pt x="231343" y="199444"/>
                </a:lnTo>
                <a:lnTo>
                  <a:pt x="199444" y="231343"/>
                </a:lnTo>
                <a:lnTo>
                  <a:pt x="169540" y="265142"/>
                </a:lnTo>
                <a:lnTo>
                  <a:pt x="141729" y="300742"/>
                </a:lnTo>
                <a:lnTo>
                  <a:pt x="116107" y="338048"/>
                </a:lnTo>
                <a:lnTo>
                  <a:pt x="92771" y="376962"/>
                </a:lnTo>
                <a:lnTo>
                  <a:pt x="71818" y="417388"/>
                </a:lnTo>
                <a:lnTo>
                  <a:pt x="53345" y="459229"/>
                </a:lnTo>
                <a:lnTo>
                  <a:pt x="37448" y="502388"/>
                </a:lnTo>
                <a:lnTo>
                  <a:pt x="24225" y="546768"/>
                </a:lnTo>
                <a:lnTo>
                  <a:pt x="13772" y="592273"/>
                </a:lnTo>
                <a:lnTo>
                  <a:pt x="6185" y="638806"/>
                </a:lnTo>
                <a:lnTo>
                  <a:pt x="1562" y="686270"/>
                </a:lnTo>
                <a:lnTo>
                  <a:pt x="0" y="734568"/>
                </a:lnTo>
                <a:lnTo>
                  <a:pt x="1562" y="782865"/>
                </a:lnTo>
                <a:lnTo>
                  <a:pt x="6185" y="830329"/>
                </a:lnTo>
                <a:lnTo>
                  <a:pt x="13772" y="876862"/>
                </a:lnTo>
                <a:lnTo>
                  <a:pt x="24225" y="922367"/>
                </a:lnTo>
                <a:lnTo>
                  <a:pt x="37448" y="966747"/>
                </a:lnTo>
                <a:lnTo>
                  <a:pt x="53345" y="1009906"/>
                </a:lnTo>
                <a:lnTo>
                  <a:pt x="71818" y="1051747"/>
                </a:lnTo>
                <a:lnTo>
                  <a:pt x="92771" y="1092173"/>
                </a:lnTo>
                <a:lnTo>
                  <a:pt x="116107" y="1131087"/>
                </a:lnTo>
                <a:lnTo>
                  <a:pt x="141729" y="1168393"/>
                </a:lnTo>
                <a:lnTo>
                  <a:pt x="169540" y="1203993"/>
                </a:lnTo>
                <a:lnTo>
                  <a:pt x="199444" y="1237792"/>
                </a:lnTo>
                <a:lnTo>
                  <a:pt x="231343" y="1269691"/>
                </a:lnTo>
                <a:lnTo>
                  <a:pt x="265142" y="1299595"/>
                </a:lnTo>
                <a:lnTo>
                  <a:pt x="300742" y="1327406"/>
                </a:lnTo>
                <a:lnTo>
                  <a:pt x="338048" y="1353028"/>
                </a:lnTo>
                <a:lnTo>
                  <a:pt x="376962" y="1376364"/>
                </a:lnTo>
                <a:lnTo>
                  <a:pt x="417388" y="1397317"/>
                </a:lnTo>
                <a:lnTo>
                  <a:pt x="459229" y="1415790"/>
                </a:lnTo>
                <a:lnTo>
                  <a:pt x="502388" y="1431687"/>
                </a:lnTo>
                <a:lnTo>
                  <a:pt x="546768" y="1444910"/>
                </a:lnTo>
                <a:lnTo>
                  <a:pt x="592273" y="1455363"/>
                </a:lnTo>
                <a:lnTo>
                  <a:pt x="638806" y="1462950"/>
                </a:lnTo>
                <a:lnTo>
                  <a:pt x="686270" y="1467573"/>
                </a:lnTo>
                <a:lnTo>
                  <a:pt x="734568" y="1469136"/>
                </a:lnTo>
                <a:lnTo>
                  <a:pt x="782865" y="1467573"/>
                </a:lnTo>
                <a:lnTo>
                  <a:pt x="830329" y="1462950"/>
                </a:lnTo>
                <a:lnTo>
                  <a:pt x="876862" y="1455363"/>
                </a:lnTo>
                <a:lnTo>
                  <a:pt x="922367" y="1444910"/>
                </a:lnTo>
                <a:lnTo>
                  <a:pt x="966747" y="1431687"/>
                </a:lnTo>
                <a:lnTo>
                  <a:pt x="1009906" y="1415790"/>
                </a:lnTo>
                <a:lnTo>
                  <a:pt x="1051747" y="1397317"/>
                </a:lnTo>
                <a:lnTo>
                  <a:pt x="1092173" y="1376364"/>
                </a:lnTo>
                <a:lnTo>
                  <a:pt x="1131087" y="1353028"/>
                </a:lnTo>
                <a:lnTo>
                  <a:pt x="1168393" y="1327406"/>
                </a:lnTo>
                <a:lnTo>
                  <a:pt x="1203993" y="1299595"/>
                </a:lnTo>
                <a:lnTo>
                  <a:pt x="1237792" y="1269691"/>
                </a:lnTo>
                <a:lnTo>
                  <a:pt x="1269691" y="1237792"/>
                </a:lnTo>
                <a:lnTo>
                  <a:pt x="1299595" y="1203993"/>
                </a:lnTo>
                <a:lnTo>
                  <a:pt x="1327406" y="1168393"/>
                </a:lnTo>
                <a:lnTo>
                  <a:pt x="1353028" y="1131087"/>
                </a:lnTo>
                <a:lnTo>
                  <a:pt x="1376364" y="1092173"/>
                </a:lnTo>
                <a:lnTo>
                  <a:pt x="1397317" y="1051747"/>
                </a:lnTo>
                <a:lnTo>
                  <a:pt x="1415790" y="1009906"/>
                </a:lnTo>
                <a:lnTo>
                  <a:pt x="1431687" y="966747"/>
                </a:lnTo>
                <a:lnTo>
                  <a:pt x="1444910" y="922367"/>
                </a:lnTo>
                <a:lnTo>
                  <a:pt x="1455363" y="876862"/>
                </a:lnTo>
                <a:lnTo>
                  <a:pt x="1462950" y="830329"/>
                </a:lnTo>
                <a:lnTo>
                  <a:pt x="1467573" y="782865"/>
                </a:lnTo>
                <a:lnTo>
                  <a:pt x="1469136" y="734568"/>
                </a:lnTo>
                <a:lnTo>
                  <a:pt x="1467573" y="686270"/>
                </a:lnTo>
                <a:lnTo>
                  <a:pt x="1462950" y="638806"/>
                </a:lnTo>
                <a:lnTo>
                  <a:pt x="1455363" y="592273"/>
                </a:lnTo>
                <a:lnTo>
                  <a:pt x="1444910" y="546768"/>
                </a:lnTo>
                <a:lnTo>
                  <a:pt x="1431687" y="502388"/>
                </a:lnTo>
                <a:lnTo>
                  <a:pt x="1415790" y="459229"/>
                </a:lnTo>
                <a:lnTo>
                  <a:pt x="1397317" y="417388"/>
                </a:lnTo>
                <a:lnTo>
                  <a:pt x="1376364" y="376962"/>
                </a:lnTo>
                <a:lnTo>
                  <a:pt x="1353028" y="338048"/>
                </a:lnTo>
                <a:lnTo>
                  <a:pt x="1327406" y="300742"/>
                </a:lnTo>
                <a:lnTo>
                  <a:pt x="1299595" y="265142"/>
                </a:lnTo>
                <a:lnTo>
                  <a:pt x="1269691" y="231343"/>
                </a:lnTo>
                <a:lnTo>
                  <a:pt x="1237792" y="199444"/>
                </a:lnTo>
                <a:lnTo>
                  <a:pt x="1203993" y="169540"/>
                </a:lnTo>
                <a:lnTo>
                  <a:pt x="1168393" y="141729"/>
                </a:lnTo>
                <a:lnTo>
                  <a:pt x="1131087" y="116107"/>
                </a:lnTo>
                <a:lnTo>
                  <a:pt x="1092173" y="92771"/>
                </a:lnTo>
                <a:lnTo>
                  <a:pt x="1051747" y="71818"/>
                </a:lnTo>
                <a:lnTo>
                  <a:pt x="1009906" y="53345"/>
                </a:lnTo>
                <a:lnTo>
                  <a:pt x="966747" y="37448"/>
                </a:lnTo>
                <a:lnTo>
                  <a:pt x="922367" y="24225"/>
                </a:lnTo>
                <a:lnTo>
                  <a:pt x="876862" y="13772"/>
                </a:lnTo>
                <a:lnTo>
                  <a:pt x="830329" y="6185"/>
                </a:lnTo>
                <a:lnTo>
                  <a:pt x="782865" y="1562"/>
                </a:lnTo>
                <a:lnTo>
                  <a:pt x="734568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68224" y="3163823"/>
            <a:ext cx="2330195" cy="2214371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877862" y="3404137"/>
            <a:ext cx="1055370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0" b="1" spc="-5" dirty="0">
                <a:solidFill>
                  <a:srgbClr val="FFFFFF"/>
                </a:solidFill>
                <a:latin typeface="Calibri"/>
                <a:cs typeface="Calibri"/>
              </a:rPr>
              <a:t>66</a:t>
            </a:r>
            <a:endParaRPr sz="80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687753" y="2280159"/>
            <a:ext cx="1594485" cy="747395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20"/>
              </a:spcBef>
            </a:pPr>
            <a:r>
              <a:rPr sz="1200" b="1" dirty="0">
                <a:solidFill>
                  <a:srgbClr val="404040"/>
                </a:solidFill>
                <a:latin typeface="Calibri"/>
                <a:cs typeface="Calibri"/>
              </a:rPr>
              <a:t>В </a:t>
            </a:r>
            <a:r>
              <a:rPr sz="1200" b="1" spc="-15" dirty="0">
                <a:solidFill>
                  <a:srgbClr val="404040"/>
                </a:solidFill>
                <a:latin typeface="Calibri"/>
                <a:cs typeface="Calibri"/>
              </a:rPr>
              <a:t>ТОМ</a:t>
            </a:r>
            <a:r>
              <a:rPr sz="1200" b="1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404040"/>
                </a:solidFill>
                <a:latin typeface="Calibri"/>
                <a:cs typeface="Calibri"/>
              </a:rPr>
              <a:t>ЧИСЛЕ: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ts val="1860"/>
              </a:lnSpc>
              <a:spcBef>
                <a:spcPts val="300"/>
              </a:spcBef>
            </a:pPr>
            <a:r>
              <a:rPr sz="1600" b="1" i="1" spc="10" dirty="0">
                <a:solidFill>
                  <a:srgbClr val="00AF50"/>
                </a:solidFill>
                <a:latin typeface="Calibri"/>
                <a:cs typeface="Calibri"/>
              </a:rPr>
              <a:t>Б</a:t>
            </a:r>
            <a:r>
              <a:rPr sz="1250" b="1" i="1" spc="10" dirty="0">
                <a:solidFill>
                  <a:srgbClr val="00AF50"/>
                </a:solidFill>
                <a:latin typeface="Calibri"/>
                <a:cs typeface="Calibri"/>
              </a:rPr>
              <a:t>ЕССПОРНО </a:t>
            </a:r>
            <a:r>
              <a:rPr sz="1250" b="1" i="1" spc="15" dirty="0">
                <a:solidFill>
                  <a:srgbClr val="00AF50"/>
                </a:solidFill>
                <a:latin typeface="Calibri"/>
                <a:cs typeface="Calibri"/>
              </a:rPr>
              <a:t>ДА </a:t>
            </a:r>
            <a:r>
              <a:rPr sz="1600" b="1" i="1" dirty="0">
                <a:solidFill>
                  <a:srgbClr val="00AF50"/>
                </a:solidFill>
                <a:latin typeface="Calibri"/>
                <a:cs typeface="Calibri"/>
              </a:rPr>
              <a:t>–</a:t>
            </a:r>
            <a:r>
              <a:rPr sz="1600" b="1" i="1" spc="8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600" b="1" i="1" spc="-5" dirty="0">
                <a:solidFill>
                  <a:srgbClr val="00AF50"/>
                </a:solidFill>
                <a:latin typeface="Calibri"/>
                <a:cs typeface="Calibri"/>
              </a:rPr>
              <a:t>3%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ts val="1860"/>
              </a:lnSpc>
            </a:pPr>
            <a:r>
              <a:rPr sz="1600" b="1" i="1" spc="10" dirty="0">
                <a:solidFill>
                  <a:srgbClr val="92D050"/>
                </a:solidFill>
                <a:latin typeface="Calibri"/>
                <a:cs typeface="Calibri"/>
              </a:rPr>
              <a:t>С</a:t>
            </a:r>
            <a:r>
              <a:rPr sz="1250" b="1" i="1" spc="10" dirty="0">
                <a:solidFill>
                  <a:srgbClr val="92D050"/>
                </a:solidFill>
                <a:latin typeface="Calibri"/>
                <a:cs typeface="Calibri"/>
              </a:rPr>
              <a:t>КОРЕЕ </a:t>
            </a:r>
            <a:r>
              <a:rPr sz="1250" b="1" i="1" spc="15" dirty="0">
                <a:solidFill>
                  <a:srgbClr val="92D050"/>
                </a:solidFill>
                <a:latin typeface="Calibri"/>
                <a:cs typeface="Calibri"/>
              </a:rPr>
              <a:t>ДА </a:t>
            </a:r>
            <a:r>
              <a:rPr sz="1600" b="1" i="1" dirty="0">
                <a:solidFill>
                  <a:srgbClr val="92D050"/>
                </a:solidFill>
                <a:latin typeface="Calibri"/>
                <a:cs typeface="Calibri"/>
              </a:rPr>
              <a:t>–</a:t>
            </a:r>
            <a:r>
              <a:rPr sz="1600" b="1" i="1" spc="110" dirty="0">
                <a:solidFill>
                  <a:srgbClr val="92D050"/>
                </a:solidFill>
                <a:latin typeface="Calibri"/>
                <a:cs typeface="Calibri"/>
              </a:rPr>
              <a:t> </a:t>
            </a:r>
            <a:r>
              <a:rPr sz="1600" b="1" i="1" spc="-5" dirty="0">
                <a:solidFill>
                  <a:srgbClr val="92D050"/>
                </a:solidFill>
                <a:latin typeface="Calibri"/>
                <a:cs typeface="Calibri"/>
              </a:rPr>
              <a:t>25%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2344673" y="4940045"/>
            <a:ext cx="576833" cy="576833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411729" y="5007102"/>
            <a:ext cx="443230" cy="443230"/>
          </a:xfrm>
          <a:custGeom>
            <a:avLst/>
            <a:gdLst/>
            <a:ahLst/>
            <a:cxnLst/>
            <a:rect l="l" t="t" r="r" b="b"/>
            <a:pathLst>
              <a:path w="443230" h="443229">
                <a:moveTo>
                  <a:pt x="221361" y="0"/>
                </a:moveTo>
                <a:lnTo>
                  <a:pt x="176750" y="4497"/>
                </a:lnTo>
                <a:lnTo>
                  <a:pt x="135199" y="17396"/>
                </a:lnTo>
                <a:lnTo>
                  <a:pt x="97597" y="37806"/>
                </a:lnTo>
                <a:lnTo>
                  <a:pt x="64836" y="64836"/>
                </a:lnTo>
                <a:lnTo>
                  <a:pt x="37806" y="97597"/>
                </a:lnTo>
                <a:lnTo>
                  <a:pt x="17396" y="135199"/>
                </a:lnTo>
                <a:lnTo>
                  <a:pt x="4497" y="176750"/>
                </a:lnTo>
                <a:lnTo>
                  <a:pt x="0" y="221361"/>
                </a:lnTo>
                <a:lnTo>
                  <a:pt x="4497" y="265971"/>
                </a:lnTo>
                <a:lnTo>
                  <a:pt x="17396" y="307522"/>
                </a:lnTo>
                <a:lnTo>
                  <a:pt x="37806" y="345124"/>
                </a:lnTo>
                <a:lnTo>
                  <a:pt x="64836" y="377885"/>
                </a:lnTo>
                <a:lnTo>
                  <a:pt x="97597" y="404915"/>
                </a:lnTo>
                <a:lnTo>
                  <a:pt x="135199" y="425325"/>
                </a:lnTo>
                <a:lnTo>
                  <a:pt x="176750" y="438224"/>
                </a:lnTo>
                <a:lnTo>
                  <a:pt x="221361" y="442722"/>
                </a:lnTo>
                <a:lnTo>
                  <a:pt x="265971" y="438224"/>
                </a:lnTo>
                <a:lnTo>
                  <a:pt x="307522" y="425325"/>
                </a:lnTo>
                <a:lnTo>
                  <a:pt x="345124" y="404915"/>
                </a:lnTo>
                <a:lnTo>
                  <a:pt x="377885" y="377885"/>
                </a:lnTo>
                <a:lnTo>
                  <a:pt x="404915" y="345124"/>
                </a:lnTo>
                <a:lnTo>
                  <a:pt x="425325" y="307522"/>
                </a:lnTo>
                <a:lnTo>
                  <a:pt x="438224" y="265971"/>
                </a:lnTo>
                <a:lnTo>
                  <a:pt x="442722" y="221361"/>
                </a:lnTo>
                <a:lnTo>
                  <a:pt x="438224" y="176750"/>
                </a:lnTo>
                <a:lnTo>
                  <a:pt x="425325" y="135199"/>
                </a:lnTo>
                <a:lnTo>
                  <a:pt x="404915" y="97597"/>
                </a:lnTo>
                <a:lnTo>
                  <a:pt x="377885" y="64836"/>
                </a:lnTo>
                <a:lnTo>
                  <a:pt x="345124" y="37806"/>
                </a:lnTo>
                <a:lnTo>
                  <a:pt x="307522" y="17396"/>
                </a:lnTo>
                <a:lnTo>
                  <a:pt x="265971" y="4497"/>
                </a:lnTo>
                <a:lnTo>
                  <a:pt x="221361" y="0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322576" y="4901946"/>
            <a:ext cx="646937" cy="786383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2529571" y="5174029"/>
            <a:ext cx="1158875" cy="2203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35"/>
              </a:lnSpc>
              <a:tabLst>
                <a:tab pos="431800" algn="l"/>
              </a:tabLst>
            </a:pP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6	</a:t>
            </a:r>
            <a:r>
              <a:rPr sz="1250" b="1" i="1" spc="10" dirty="0">
                <a:solidFill>
                  <a:srgbClr val="BEBEBE"/>
                </a:solidFill>
                <a:latin typeface="Calibri"/>
                <a:cs typeface="Calibri"/>
              </a:rPr>
              <a:t>ОТВЕ</a:t>
            </a:r>
            <a:r>
              <a:rPr sz="1250" b="1" i="1" spc="5" dirty="0">
                <a:solidFill>
                  <a:srgbClr val="BEBEBE"/>
                </a:solidFill>
                <a:latin typeface="Calibri"/>
                <a:cs typeface="Calibri"/>
              </a:rPr>
              <a:t>Т</a:t>
            </a:r>
            <a:r>
              <a:rPr sz="1250" b="1" i="1" spc="15" dirty="0">
                <a:solidFill>
                  <a:srgbClr val="BEBEBE"/>
                </a:solidFill>
                <a:latin typeface="Calibri"/>
                <a:cs typeface="Calibri"/>
              </a:rPr>
              <a:t>И</a:t>
            </a:r>
            <a:r>
              <a:rPr sz="1250" b="1" i="1" spc="5" dirty="0">
                <a:solidFill>
                  <a:srgbClr val="BEBEBE"/>
                </a:solidFill>
                <a:latin typeface="Calibri"/>
                <a:cs typeface="Calibri"/>
              </a:rPr>
              <a:t>ТЬ</a:t>
            </a:r>
            <a:endParaRPr sz="125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186227" y="3731679"/>
            <a:ext cx="1837689" cy="559435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31750">
              <a:lnSpc>
                <a:spcPct val="100000"/>
              </a:lnSpc>
              <a:spcBef>
                <a:spcPts val="280"/>
              </a:spcBef>
            </a:pPr>
            <a:r>
              <a:rPr sz="1600" b="1" i="1" spc="10" dirty="0">
                <a:solidFill>
                  <a:srgbClr val="FF7B80"/>
                </a:solidFill>
                <a:latin typeface="Calibri"/>
                <a:cs typeface="Calibri"/>
              </a:rPr>
              <a:t>С</a:t>
            </a:r>
            <a:r>
              <a:rPr sz="1250" b="1" i="1" spc="10" dirty="0">
                <a:solidFill>
                  <a:srgbClr val="FF7B80"/>
                </a:solidFill>
                <a:latin typeface="Calibri"/>
                <a:cs typeface="Calibri"/>
              </a:rPr>
              <a:t>КОРЕЕ НЕТ </a:t>
            </a:r>
            <a:r>
              <a:rPr sz="1600" b="1" i="1" dirty="0">
                <a:solidFill>
                  <a:srgbClr val="FF7B80"/>
                </a:solidFill>
                <a:latin typeface="Calibri"/>
                <a:cs typeface="Calibri"/>
              </a:rPr>
              <a:t>–</a:t>
            </a:r>
            <a:r>
              <a:rPr sz="1600" b="1" i="1" spc="135" dirty="0">
                <a:solidFill>
                  <a:srgbClr val="FF7B80"/>
                </a:solidFill>
                <a:latin typeface="Calibri"/>
                <a:cs typeface="Calibri"/>
              </a:rPr>
              <a:t> </a:t>
            </a:r>
            <a:r>
              <a:rPr sz="1600" b="1" i="1" spc="-5" dirty="0">
                <a:solidFill>
                  <a:srgbClr val="FF7B80"/>
                </a:solidFill>
                <a:latin typeface="Calibri"/>
                <a:cs typeface="Calibri"/>
              </a:rPr>
              <a:t>40%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z="1600" b="1" i="1" spc="10" dirty="0">
                <a:solidFill>
                  <a:srgbClr val="FF0000"/>
                </a:solidFill>
                <a:latin typeface="Calibri"/>
                <a:cs typeface="Calibri"/>
              </a:rPr>
              <a:t>Б</a:t>
            </a:r>
            <a:r>
              <a:rPr sz="1250" b="1" i="1" spc="10" dirty="0">
                <a:solidFill>
                  <a:srgbClr val="FF0000"/>
                </a:solidFill>
                <a:latin typeface="Calibri"/>
                <a:cs typeface="Calibri"/>
              </a:rPr>
              <a:t>ЕЗУСЛОВНО НЕТ </a:t>
            </a:r>
            <a:r>
              <a:rPr sz="1600" b="1" i="1" dirty="0">
                <a:solidFill>
                  <a:srgbClr val="FF0000"/>
                </a:solidFill>
                <a:latin typeface="Calibri"/>
                <a:cs typeface="Calibri"/>
              </a:rPr>
              <a:t>–</a:t>
            </a:r>
            <a:r>
              <a:rPr sz="1600" b="1" i="1" spc="8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i="1" spc="-5" dirty="0">
                <a:solidFill>
                  <a:srgbClr val="FF0000"/>
                </a:solidFill>
                <a:latin typeface="Calibri"/>
                <a:cs typeface="Calibri"/>
              </a:rPr>
              <a:t>26%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6043421" y="2050542"/>
            <a:ext cx="435609" cy="78105"/>
          </a:xfrm>
          <a:custGeom>
            <a:avLst/>
            <a:gdLst/>
            <a:ahLst/>
            <a:cxnLst/>
            <a:rect l="l" t="t" r="r" b="b"/>
            <a:pathLst>
              <a:path w="435610" h="78105">
                <a:moveTo>
                  <a:pt x="0" y="77724"/>
                </a:moveTo>
                <a:lnTo>
                  <a:pt x="435101" y="77724"/>
                </a:lnTo>
                <a:lnTo>
                  <a:pt x="435101" y="0"/>
                </a:lnTo>
                <a:lnTo>
                  <a:pt x="0" y="0"/>
                </a:lnTo>
                <a:lnTo>
                  <a:pt x="0" y="77724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408676" y="2050542"/>
            <a:ext cx="435609" cy="112395"/>
          </a:xfrm>
          <a:custGeom>
            <a:avLst/>
            <a:gdLst/>
            <a:ahLst/>
            <a:cxnLst/>
            <a:rect l="l" t="t" r="r" b="b"/>
            <a:pathLst>
              <a:path w="435610" h="112394">
                <a:moveTo>
                  <a:pt x="435101" y="0"/>
                </a:moveTo>
                <a:lnTo>
                  <a:pt x="0" y="0"/>
                </a:lnTo>
                <a:lnTo>
                  <a:pt x="0" y="112013"/>
                </a:lnTo>
                <a:lnTo>
                  <a:pt x="435101" y="112013"/>
                </a:lnTo>
                <a:lnTo>
                  <a:pt x="435101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773167" y="2050542"/>
            <a:ext cx="435609" cy="63500"/>
          </a:xfrm>
          <a:custGeom>
            <a:avLst/>
            <a:gdLst/>
            <a:ahLst/>
            <a:cxnLst/>
            <a:rect l="l" t="t" r="r" b="b"/>
            <a:pathLst>
              <a:path w="435610" h="63500">
                <a:moveTo>
                  <a:pt x="0" y="63246"/>
                </a:moveTo>
                <a:lnTo>
                  <a:pt x="435101" y="63246"/>
                </a:lnTo>
                <a:lnTo>
                  <a:pt x="435101" y="0"/>
                </a:lnTo>
                <a:lnTo>
                  <a:pt x="0" y="0"/>
                </a:lnTo>
                <a:lnTo>
                  <a:pt x="0" y="63246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138421" y="2050542"/>
            <a:ext cx="435609" cy="59055"/>
          </a:xfrm>
          <a:custGeom>
            <a:avLst/>
            <a:gdLst/>
            <a:ahLst/>
            <a:cxnLst/>
            <a:rect l="l" t="t" r="r" b="b"/>
            <a:pathLst>
              <a:path w="435610" h="59055">
                <a:moveTo>
                  <a:pt x="0" y="58674"/>
                </a:moveTo>
                <a:lnTo>
                  <a:pt x="435089" y="58674"/>
                </a:lnTo>
                <a:lnTo>
                  <a:pt x="435089" y="0"/>
                </a:lnTo>
                <a:lnTo>
                  <a:pt x="0" y="0"/>
                </a:lnTo>
                <a:lnTo>
                  <a:pt x="0" y="58674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138421" y="2109216"/>
            <a:ext cx="435609" cy="215900"/>
          </a:xfrm>
          <a:custGeom>
            <a:avLst/>
            <a:gdLst/>
            <a:ahLst/>
            <a:cxnLst/>
            <a:rect l="l" t="t" r="r" b="b"/>
            <a:pathLst>
              <a:path w="435610" h="215900">
                <a:moveTo>
                  <a:pt x="435101" y="0"/>
                </a:moveTo>
                <a:lnTo>
                  <a:pt x="0" y="0"/>
                </a:lnTo>
                <a:lnTo>
                  <a:pt x="0" y="215646"/>
                </a:lnTo>
                <a:lnTo>
                  <a:pt x="435101" y="215646"/>
                </a:lnTo>
                <a:lnTo>
                  <a:pt x="435101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773167" y="2113788"/>
            <a:ext cx="435609" cy="276225"/>
          </a:xfrm>
          <a:custGeom>
            <a:avLst/>
            <a:gdLst/>
            <a:ahLst/>
            <a:cxnLst/>
            <a:rect l="l" t="t" r="r" b="b"/>
            <a:pathLst>
              <a:path w="435610" h="276225">
                <a:moveTo>
                  <a:pt x="435101" y="0"/>
                </a:moveTo>
                <a:lnTo>
                  <a:pt x="0" y="0"/>
                </a:lnTo>
                <a:lnTo>
                  <a:pt x="0" y="275843"/>
                </a:lnTo>
                <a:lnTo>
                  <a:pt x="435101" y="275843"/>
                </a:lnTo>
                <a:lnTo>
                  <a:pt x="435101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408676" y="2162555"/>
            <a:ext cx="435609" cy="673735"/>
          </a:xfrm>
          <a:custGeom>
            <a:avLst/>
            <a:gdLst/>
            <a:ahLst/>
            <a:cxnLst/>
            <a:rect l="l" t="t" r="r" b="b"/>
            <a:pathLst>
              <a:path w="435610" h="673735">
                <a:moveTo>
                  <a:pt x="435101" y="0"/>
                </a:moveTo>
                <a:lnTo>
                  <a:pt x="0" y="0"/>
                </a:lnTo>
                <a:lnTo>
                  <a:pt x="0" y="673608"/>
                </a:lnTo>
                <a:lnTo>
                  <a:pt x="435101" y="673608"/>
                </a:lnTo>
                <a:lnTo>
                  <a:pt x="435101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043421" y="2128266"/>
            <a:ext cx="435609" cy="713740"/>
          </a:xfrm>
          <a:custGeom>
            <a:avLst/>
            <a:gdLst/>
            <a:ahLst/>
            <a:cxnLst/>
            <a:rect l="l" t="t" r="r" b="b"/>
            <a:pathLst>
              <a:path w="435610" h="713739">
                <a:moveTo>
                  <a:pt x="435101" y="0"/>
                </a:moveTo>
                <a:lnTo>
                  <a:pt x="0" y="0"/>
                </a:lnTo>
                <a:lnTo>
                  <a:pt x="0" y="713231"/>
                </a:lnTo>
                <a:lnTo>
                  <a:pt x="435101" y="713231"/>
                </a:lnTo>
                <a:lnTo>
                  <a:pt x="435101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138421" y="3953255"/>
            <a:ext cx="435609" cy="902335"/>
          </a:xfrm>
          <a:custGeom>
            <a:avLst/>
            <a:gdLst/>
            <a:ahLst/>
            <a:cxnLst/>
            <a:rect l="l" t="t" r="r" b="b"/>
            <a:pathLst>
              <a:path w="435610" h="902335">
                <a:moveTo>
                  <a:pt x="435101" y="0"/>
                </a:moveTo>
                <a:lnTo>
                  <a:pt x="0" y="0"/>
                </a:lnTo>
                <a:lnTo>
                  <a:pt x="0" y="902208"/>
                </a:lnTo>
                <a:lnTo>
                  <a:pt x="435101" y="902208"/>
                </a:lnTo>
                <a:lnTo>
                  <a:pt x="435101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773167" y="3766565"/>
            <a:ext cx="435609" cy="1089025"/>
          </a:xfrm>
          <a:custGeom>
            <a:avLst/>
            <a:gdLst/>
            <a:ahLst/>
            <a:cxnLst/>
            <a:rect l="l" t="t" r="r" b="b"/>
            <a:pathLst>
              <a:path w="435610" h="1089025">
                <a:moveTo>
                  <a:pt x="435101" y="0"/>
                </a:moveTo>
                <a:lnTo>
                  <a:pt x="0" y="0"/>
                </a:lnTo>
                <a:lnTo>
                  <a:pt x="0" y="1088898"/>
                </a:lnTo>
                <a:lnTo>
                  <a:pt x="435101" y="1088898"/>
                </a:lnTo>
                <a:lnTo>
                  <a:pt x="435101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408676" y="4014215"/>
            <a:ext cx="435609" cy="841375"/>
          </a:xfrm>
          <a:custGeom>
            <a:avLst/>
            <a:gdLst/>
            <a:ahLst/>
            <a:cxnLst/>
            <a:rect l="l" t="t" r="r" b="b"/>
            <a:pathLst>
              <a:path w="435610" h="841375">
                <a:moveTo>
                  <a:pt x="435101" y="0"/>
                </a:moveTo>
                <a:lnTo>
                  <a:pt x="0" y="0"/>
                </a:lnTo>
                <a:lnTo>
                  <a:pt x="0" y="841248"/>
                </a:lnTo>
                <a:lnTo>
                  <a:pt x="435101" y="841248"/>
                </a:lnTo>
                <a:lnTo>
                  <a:pt x="435101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043421" y="4126991"/>
            <a:ext cx="435609" cy="728980"/>
          </a:xfrm>
          <a:custGeom>
            <a:avLst/>
            <a:gdLst/>
            <a:ahLst/>
            <a:cxnLst/>
            <a:rect l="l" t="t" r="r" b="b"/>
            <a:pathLst>
              <a:path w="435610" h="728979">
                <a:moveTo>
                  <a:pt x="435101" y="0"/>
                </a:moveTo>
                <a:lnTo>
                  <a:pt x="0" y="0"/>
                </a:lnTo>
                <a:lnTo>
                  <a:pt x="0" y="728472"/>
                </a:lnTo>
                <a:lnTo>
                  <a:pt x="435101" y="728472"/>
                </a:lnTo>
                <a:lnTo>
                  <a:pt x="435101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038219" y="2050923"/>
            <a:ext cx="2540635" cy="0"/>
          </a:xfrm>
          <a:custGeom>
            <a:avLst/>
            <a:gdLst/>
            <a:ahLst/>
            <a:cxnLst/>
            <a:rect l="l" t="t" r="r" b="b"/>
            <a:pathLst>
              <a:path w="2540634">
                <a:moveTo>
                  <a:pt x="0" y="0"/>
                </a:moveTo>
                <a:lnTo>
                  <a:pt x="2540508" y="0"/>
                </a:lnTo>
              </a:path>
            </a:pathLst>
          </a:custGeom>
          <a:ln w="990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231385" y="1969007"/>
            <a:ext cx="262127" cy="298703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4301355" y="1988026"/>
            <a:ext cx="107314" cy="193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100" spc="-5" dirty="0">
                <a:solidFill>
                  <a:srgbClr val="FFFFFF"/>
                </a:solidFill>
                <a:latin typeface="Franklin Gothic Book"/>
                <a:cs typeface="Franklin Gothic Book"/>
              </a:rPr>
              <a:t>2</a:t>
            </a:r>
            <a:endParaRPr sz="1100">
              <a:latin typeface="Franklin Gothic Book"/>
              <a:cs typeface="Franklin Gothic Book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4876800" y="1981200"/>
            <a:ext cx="240791" cy="273557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501639" y="1984247"/>
            <a:ext cx="262127" cy="298703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 txBox="1"/>
          <p:nvPr/>
        </p:nvSpPr>
        <p:spPr>
          <a:xfrm>
            <a:off x="5408676" y="2003444"/>
            <a:ext cx="435609" cy="193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100" spc="-5" dirty="0">
                <a:solidFill>
                  <a:srgbClr val="FFFFFF"/>
                </a:solidFill>
                <a:latin typeface="Franklin Gothic Book"/>
                <a:cs typeface="Franklin Gothic Book"/>
              </a:rPr>
              <a:t>4</a:t>
            </a:r>
            <a:endParaRPr sz="1100">
              <a:latin typeface="Franklin Gothic Book"/>
              <a:cs typeface="Franklin Gothic Book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6136385" y="1978152"/>
            <a:ext cx="262127" cy="298703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197096" y="2061210"/>
            <a:ext cx="332993" cy="378713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 txBox="1"/>
          <p:nvPr/>
        </p:nvSpPr>
        <p:spPr>
          <a:xfrm>
            <a:off x="4289924" y="2089077"/>
            <a:ext cx="129539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solidFill>
                  <a:srgbClr val="FFFFFF"/>
                </a:solidFill>
                <a:latin typeface="Franklin Gothic Book"/>
                <a:cs typeface="Franklin Gothic Book"/>
              </a:rPr>
              <a:t>8</a:t>
            </a:r>
            <a:endParaRPr sz="1400">
              <a:latin typeface="Franklin Gothic Book"/>
              <a:cs typeface="Franklin Gothic Book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4782312" y="2095500"/>
            <a:ext cx="432053" cy="379475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 txBox="1"/>
          <p:nvPr/>
        </p:nvSpPr>
        <p:spPr>
          <a:xfrm>
            <a:off x="4875528" y="2123437"/>
            <a:ext cx="224154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45" dirty="0">
                <a:solidFill>
                  <a:srgbClr val="FFFFFF"/>
                </a:solidFill>
                <a:latin typeface="Franklin Gothic Book"/>
                <a:cs typeface="Franklin Gothic Book"/>
              </a:rPr>
              <a:t>10</a:t>
            </a:r>
            <a:endParaRPr sz="1400">
              <a:latin typeface="Franklin Gothic Book"/>
              <a:cs typeface="Franklin Gothic Book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5418582" y="2343150"/>
            <a:ext cx="430529" cy="379475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 txBox="1"/>
          <p:nvPr/>
        </p:nvSpPr>
        <p:spPr>
          <a:xfrm>
            <a:off x="5408676" y="2371509"/>
            <a:ext cx="435609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14935">
              <a:lnSpc>
                <a:spcPct val="100000"/>
              </a:lnSpc>
              <a:spcBef>
                <a:spcPts val="95"/>
              </a:spcBef>
            </a:pPr>
            <a:r>
              <a:rPr sz="1400" spc="-60" dirty="0">
                <a:solidFill>
                  <a:srgbClr val="FFFFFF"/>
                </a:solidFill>
                <a:latin typeface="Franklin Gothic Book"/>
                <a:cs typeface="Franklin Gothic Book"/>
              </a:rPr>
              <a:t>24</a:t>
            </a:r>
            <a:endParaRPr sz="1400">
              <a:latin typeface="Franklin Gothic Book"/>
              <a:cs typeface="Franklin Gothic Book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6049518" y="2328672"/>
            <a:ext cx="438149" cy="379475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 txBox="1"/>
          <p:nvPr/>
        </p:nvSpPr>
        <p:spPr>
          <a:xfrm>
            <a:off x="6142683" y="2356689"/>
            <a:ext cx="23622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dirty="0">
                <a:solidFill>
                  <a:srgbClr val="FFFFFF"/>
                </a:solidFill>
                <a:latin typeface="Franklin Gothic Book"/>
                <a:cs typeface="Franklin Gothic Book"/>
              </a:rPr>
              <a:t>25</a:t>
            </a:r>
            <a:endParaRPr sz="1400">
              <a:latin typeface="Franklin Gothic Book"/>
              <a:cs typeface="Franklin Gothic Book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4085082" y="3108198"/>
            <a:ext cx="559307" cy="483869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 txBox="1"/>
          <p:nvPr/>
        </p:nvSpPr>
        <p:spPr>
          <a:xfrm>
            <a:off x="4138421" y="3146828"/>
            <a:ext cx="43560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1915">
              <a:lnSpc>
                <a:spcPct val="100000"/>
              </a:lnSpc>
              <a:spcBef>
                <a:spcPts val="100"/>
              </a:spcBef>
            </a:pPr>
            <a:r>
              <a:rPr sz="1800" spc="5" dirty="0">
                <a:solidFill>
                  <a:srgbClr val="FFFFFF"/>
                </a:solidFill>
                <a:latin typeface="Franklin Gothic Book"/>
                <a:cs typeface="Franklin Gothic Book"/>
              </a:rPr>
              <a:t>46</a:t>
            </a:r>
            <a:endParaRPr sz="1800">
              <a:latin typeface="Franklin Gothic Book"/>
              <a:cs typeface="Franklin Gothic Book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4720590" y="3017520"/>
            <a:ext cx="559307" cy="483869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 txBox="1"/>
          <p:nvPr/>
        </p:nvSpPr>
        <p:spPr>
          <a:xfrm>
            <a:off x="4773167" y="3056205"/>
            <a:ext cx="43560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1915">
              <a:lnSpc>
                <a:spcPct val="100000"/>
              </a:lnSpc>
              <a:spcBef>
                <a:spcPts val="100"/>
              </a:spcBef>
            </a:pPr>
            <a:r>
              <a:rPr sz="1800" spc="5" dirty="0">
                <a:solidFill>
                  <a:srgbClr val="FFFFFF"/>
                </a:solidFill>
                <a:latin typeface="Franklin Gothic Book"/>
                <a:cs typeface="Franklin Gothic Book"/>
              </a:rPr>
              <a:t>39</a:t>
            </a:r>
            <a:endParaRPr sz="1800">
              <a:latin typeface="Franklin Gothic Book"/>
              <a:cs typeface="Franklin Gothic Book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5361432" y="3295650"/>
            <a:ext cx="547877" cy="483869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 txBox="1"/>
          <p:nvPr/>
        </p:nvSpPr>
        <p:spPr>
          <a:xfrm>
            <a:off x="5408676" y="3333924"/>
            <a:ext cx="43560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7630">
              <a:lnSpc>
                <a:spcPct val="100000"/>
              </a:lnSpc>
              <a:spcBef>
                <a:spcPts val="100"/>
              </a:spcBef>
            </a:pPr>
            <a:r>
              <a:rPr sz="1800" spc="-85" dirty="0">
                <a:solidFill>
                  <a:srgbClr val="FFFFFF"/>
                </a:solidFill>
                <a:latin typeface="Franklin Gothic Book"/>
                <a:cs typeface="Franklin Gothic Book"/>
              </a:rPr>
              <a:t>37</a:t>
            </a:r>
            <a:endParaRPr sz="1800">
              <a:latin typeface="Franklin Gothic Book"/>
              <a:cs typeface="Franklin Gothic Book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5990844" y="3368040"/>
            <a:ext cx="559307" cy="483869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 txBox="1"/>
          <p:nvPr/>
        </p:nvSpPr>
        <p:spPr>
          <a:xfrm>
            <a:off x="6043421" y="3406907"/>
            <a:ext cx="43560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1915">
              <a:lnSpc>
                <a:spcPct val="100000"/>
              </a:lnSpc>
              <a:spcBef>
                <a:spcPts val="100"/>
              </a:spcBef>
            </a:pPr>
            <a:r>
              <a:rPr sz="1800" spc="5" dirty="0">
                <a:solidFill>
                  <a:srgbClr val="FFFFFF"/>
                </a:solidFill>
                <a:latin typeface="Franklin Gothic Book"/>
                <a:cs typeface="Franklin Gothic Book"/>
              </a:rPr>
              <a:t>40</a:t>
            </a:r>
            <a:endParaRPr sz="1800">
              <a:latin typeface="Franklin Gothic Book"/>
              <a:cs typeface="Franklin Gothic Book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4114800" y="4226052"/>
            <a:ext cx="499109" cy="431291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 txBox="1"/>
          <p:nvPr/>
        </p:nvSpPr>
        <p:spPr>
          <a:xfrm>
            <a:off x="4138421" y="4259014"/>
            <a:ext cx="435609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5885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solidFill>
                  <a:srgbClr val="FFFFFF"/>
                </a:solidFill>
                <a:latin typeface="Franklin Gothic Book"/>
                <a:cs typeface="Franklin Gothic Book"/>
              </a:rPr>
              <a:t>32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74" name="object 74"/>
          <p:cNvSpPr/>
          <p:nvPr/>
        </p:nvSpPr>
        <p:spPr>
          <a:xfrm>
            <a:off x="4749546" y="4132326"/>
            <a:ext cx="499109" cy="432053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 txBox="1"/>
          <p:nvPr/>
        </p:nvSpPr>
        <p:spPr>
          <a:xfrm>
            <a:off x="4773167" y="4165669"/>
            <a:ext cx="435609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652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solidFill>
                  <a:srgbClr val="FFFFFF"/>
                </a:solidFill>
                <a:latin typeface="Franklin Gothic Book"/>
                <a:cs typeface="Franklin Gothic Book"/>
              </a:rPr>
              <a:t>39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76" name="object 76"/>
          <p:cNvSpPr/>
          <p:nvPr/>
        </p:nvSpPr>
        <p:spPr>
          <a:xfrm>
            <a:off x="5385053" y="4256532"/>
            <a:ext cx="499109" cy="431291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 txBox="1"/>
          <p:nvPr/>
        </p:nvSpPr>
        <p:spPr>
          <a:xfrm>
            <a:off x="5408676" y="4289513"/>
            <a:ext cx="435609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5885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solidFill>
                  <a:srgbClr val="FFFFFF"/>
                </a:solidFill>
                <a:latin typeface="Franklin Gothic Book"/>
                <a:cs typeface="Franklin Gothic Book"/>
              </a:rPr>
              <a:t>30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78" name="object 78"/>
          <p:cNvSpPr/>
          <p:nvPr/>
        </p:nvSpPr>
        <p:spPr>
          <a:xfrm>
            <a:off x="6019800" y="4312920"/>
            <a:ext cx="499109" cy="431291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 txBox="1"/>
          <p:nvPr/>
        </p:nvSpPr>
        <p:spPr>
          <a:xfrm>
            <a:off x="6043421" y="4345955"/>
            <a:ext cx="435609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652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solidFill>
                  <a:srgbClr val="FFFFFF"/>
                </a:solidFill>
                <a:latin typeface="Franklin Gothic Book"/>
                <a:cs typeface="Franklin Gothic Book"/>
              </a:rPr>
              <a:t>26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4138095" y="1773481"/>
            <a:ext cx="434975" cy="193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100" spc="-5" dirty="0">
                <a:solidFill>
                  <a:srgbClr val="585858"/>
                </a:solidFill>
                <a:latin typeface="Franklin Gothic Book"/>
                <a:cs typeface="Franklin Gothic Book"/>
              </a:rPr>
              <a:t>2</a:t>
            </a:r>
            <a:r>
              <a:rPr sz="1100" spc="-10" dirty="0">
                <a:solidFill>
                  <a:srgbClr val="585858"/>
                </a:solidFill>
                <a:latin typeface="Franklin Gothic Book"/>
                <a:cs typeface="Franklin Gothic Book"/>
              </a:rPr>
              <a:t>0</a:t>
            </a:r>
            <a:r>
              <a:rPr sz="1100" spc="-5" dirty="0">
                <a:solidFill>
                  <a:srgbClr val="585858"/>
                </a:solidFill>
                <a:latin typeface="Franklin Gothic Book"/>
                <a:cs typeface="Franklin Gothic Book"/>
              </a:rPr>
              <a:t>0</a:t>
            </a:r>
            <a:r>
              <a:rPr sz="1100" spc="-10" dirty="0">
                <a:solidFill>
                  <a:srgbClr val="585858"/>
                </a:solidFill>
                <a:latin typeface="Franklin Gothic Book"/>
                <a:cs typeface="Franklin Gothic Book"/>
              </a:rPr>
              <a:t>7</a:t>
            </a:r>
            <a:r>
              <a:rPr sz="1100" spc="-5" dirty="0">
                <a:solidFill>
                  <a:srgbClr val="585858"/>
                </a:solidFill>
                <a:latin typeface="Franklin Gothic Book"/>
                <a:cs typeface="Franklin Gothic Book"/>
              </a:rPr>
              <a:t>*</a:t>
            </a:r>
            <a:endParaRPr sz="1100">
              <a:latin typeface="Franklin Gothic Book"/>
              <a:cs typeface="Franklin Gothic Book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4773197" y="1710792"/>
            <a:ext cx="1101090" cy="465455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90"/>
              </a:spcBef>
              <a:tabLst>
                <a:tab pos="617220" algn="l"/>
              </a:tabLst>
            </a:pPr>
            <a:r>
              <a:rPr sz="1100" spc="-5" dirty="0">
                <a:solidFill>
                  <a:srgbClr val="585858"/>
                </a:solidFill>
                <a:latin typeface="Franklin Gothic Book"/>
                <a:cs typeface="Franklin Gothic Book"/>
              </a:rPr>
              <a:t>2013*	XI.2018</a:t>
            </a:r>
            <a:endParaRPr sz="1100">
              <a:latin typeface="Franklin Gothic Book"/>
              <a:cs typeface="Franklin Gothic Book"/>
            </a:endParaRPr>
          </a:p>
          <a:p>
            <a:pPr marL="179705">
              <a:lnSpc>
                <a:spcPct val="100000"/>
              </a:lnSpc>
              <a:spcBef>
                <a:spcPts val="450"/>
              </a:spcBef>
            </a:pPr>
            <a:r>
              <a:rPr sz="1000" dirty="0">
                <a:solidFill>
                  <a:srgbClr val="FFFFFF"/>
                </a:solidFill>
                <a:latin typeface="Franklin Gothic Book"/>
                <a:cs typeface="Franklin Gothic Book"/>
              </a:rPr>
              <a:t>2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6031908" y="1716946"/>
            <a:ext cx="458470" cy="473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7325" marR="5080" indent="-175260">
              <a:lnSpc>
                <a:spcPct val="133500"/>
              </a:lnSpc>
              <a:spcBef>
                <a:spcPts val="100"/>
              </a:spcBef>
            </a:pPr>
            <a:r>
              <a:rPr sz="1100" spc="-5" dirty="0">
                <a:solidFill>
                  <a:srgbClr val="585858"/>
                </a:solidFill>
                <a:latin typeface="Franklin Gothic Book"/>
                <a:cs typeface="Franklin Gothic Book"/>
              </a:rPr>
              <a:t>II.</a:t>
            </a:r>
            <a:r>
              <a:rPr sz="1100" spc="-10" dirty="0">
                <a:solidFill>
                  <a:srgbClr val="585858"/>
                </a:solidFill>
                <a:latin typeface="Franklin Gothic Book"/>
                <a:cs typeface="Franklin Gothic Book"/>
              </a:rPr>
              <a:t>2</a:t>
            </a:r>
            <a:r>
              <a:rPr sz="1100" spc="-5" dirty="0">
                <a:solidFill>
                  <a:srgbClr val="585858"/>
                </a:solidFill>
                <a:latin typeface="Franklin Gothic Book"/>
                <a:cs typeface="Franklin Gothic Book"/>
              </a:rPr>
              <a:t>019  </a:t>
            </a:r>
            <a:r>
              <a:rPr sz="1100" spc="-5" dirty="0">
                <a:solidFill>
                  <a:srgbClr val="FFFFFF"/>
                </a:solidFill>
                <a:latin typeface="Franklin Gothic Book"/>
                <a:cs typeface="Franklin Gothic Book"/>
              </a:rPr>
              <a:t>3</a:t>
            </a:r>
            <a:endParaRPr sz="1100">
              <a:latin typeface="Franklin Gothic Book"/>
              <a:cs typeface="Franklin Gothic Book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4195194" y="5047545"/>
            <a:ext cx="94869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678180" algn="l"/>
              </a:tabLst>
            </a:pPr>
            <a:r>
              <a:rPr sz="2000" b="1" spc="-5" dirty="0">
                <a:solidFill>
                  <a:srgbClr val="BEBEBE"/>
                </a:solidFill>
                <a:latin typeface="Calibri"/>
                <a:cs typeface="Calibri"/>
              </a:rPr>
              <a:t>12	10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5602977" y="5047545"/>
            <a:ext cx="15430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spc="-5" dirty="0">
                <a:solidFill>
                  <a:srgbClr val="BEBEBE"/>
                </a:solidFill>
                <a:latin typeface="Calibri"/>
                <a:cs typeface="Calibri"/>
              </a:rPr>
              <a:t>5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6232013" y="5047545"/>
            <a:ext cx="15430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spc="-5" dirty="0">
                <a:solidFill>
                  <a:srgbClr val="BEBEBE"/>
                </a:solidFill>
                <a:latin typeface="Calibri"/>
                <a:cs typeface="Calibri"/>
              </a:rPr>
              <a:t>6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7214410" y="962560"/>
            <a:ext cx="4529455" cy="665480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 marR="5080" indent="203200">
              <a:lnSpc>
                <a:spcPct val="70000"/>
              </a:lnSpc>
              <a:spcBef>
                <a:spcPts val="600"/>
              </a:spcBef>
            </a:pPr>
            <a:r>
              <a:rPr sz="1400" b="1" spc="-10" dirty="0">
                <a:solidFill>
                  <a:srgbClr val="404040"/>
                </a:solidFill>
                <a:latin typeface="Calibri"/>
                <a:cs typeface="Calibri"/>
              </a:rPr>
              <a:t>ЗА </a:t>
            </a:r>
            <a:r>
              <a:rPr sz="1400" b="1" spc="-5" dirty="0">
                <a:solidFill>
                  <a:srgbClr val="404040"/>
                </a:solidFill>
                <a:latin typeface="Calibri"/>
                <a:cs typeface="Calibri"/>
              </a:rPr>
              <a:t>ПОСЛЕДНИЙ </a:t>
            </a:r>
            <a:r>
              <a:rPr sz="1400" b="1" spc="-30" dirty="0">
                <a:solidFill>
                  <a:srgbClr val="404040"/>
                </a:solidFill>
                <a:latin typeface="Calibri"/>
                <a:cs typeface="Calibri"/>
              </a:rPr>
              <a:t>ГОД </a:t>
            </a:r>
            <a:r>
              <a:rPr sz="1400" b="1" spc="-5" dirty="0">
                <a:solidFill>
                  <a:srgbClr val="404040"/>
                </a:solidFill>
                <a:latin typeface="Calibri"/>
                <a:cs typeface="Calibri"/>
              </a:rPr>
              <a:t>НАШЕ </a:t>
            </a:r>
            <a:r>
              <a:rPr sz="1400" b="1" spc="-10" dirty="0">
                <a:solidFill>
                  <a:srgbClr val="404040"/>
                </a:solidFill>
                <a:latin typeface="Calibri"/>
                <a:cs typeface="Calibri"/>
              </a:rPr>
              <a:t>ОБЩЕСТВО </a:t>
            </a:r>
            <a:r>
              <a:rPr sz="1400" b="1" spc="-25" dirty="0">
                <a:solidFill>
                  <a:srgbClr val="404040"/>
                </a:solidFill>
                <a:latin typeface="Calibri"/>
                <a:cs typeface="Calibri"/>
              </a:rPr>
              <a:t>СТАЛО </a:t>
            </a:r>
            <a:r>
              <a:rPr sz="1400" b="1" spc="-5" dirty="0">
                <a:solidFill>
                  <a:srgbClr val="404040"/>
                </a:solidFill>
                <a:latin typeface="Calibri"/>
                <a:cs typeface="Calibri"/>
              </a:rPr>
              <a:t>МЕНЕЕ  ИЛИ </a:t>
            </a:r>
            <a:r>
              <a:rPr sz="1400" b="1" spc="-10" dirty="0">
                <a:solidFill>
                  <a:srgbClr val="404040"/>
                </a:solidFill>
                <a:latin typeface="Calibri"/>
                <a:cs typeface="Calibri"/>
              </a:rPr>
              <a:t>БОЛЕЕ </a:t>
            </a:r>
            <a:r>
              <a:rPr sz="1400" b="1" spc="-5" dirty="0">
                <a:solidFill>
                  <a:srgbClr val="404040"/>
                </a:solidFill>
                <a:latin typeface="Calibri"/>
                <a:cs typeface="Calibri"/>
              </a:rPr>
              <a:t>СОЦИАЛЬНО </a:t>
            </a:r>
            <a:r>
              <a:rPr sz="1400" b="1" spc="-10" dirty="0">
                <a:solidFill>
                  <a:srgbClr val="404040"/>
                </a:solidFill>
                <a:latin typeface="Calibri"/>
                <a:cs typeface="Calibri"/>
              </a:rPr>
              <a:t>СПРАВЕДЛИВЫМ? </a:t>
            </a:r>
            <a:r>
              <a:rPr sz="1400" b="1" spc="-5" dirty="0">
                <a:solidFill>
                  <a:srgbClr val="404040"/>
                </a:solidFill>
                <a:latin typeface="Calibri"/>
                <a:cs typeface="Calibri"/>
              </a:rPr>
              <a:t>ИЛИ</a:t>
            </a:r>
            <a:r>
              <a:rPr sz="1400" b="1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404040"/>
                </a:solidFill>
                <a:latin typeface="Calibri"/>
                <a:cs typeface="Calibri"/>
              </a:rPr>
              <a:t>УРОВЕНЬ</a:t>
            </a:r>
            <a:endParaRPr sz="1400">
              <a:latin typeface="Calibri"/>
              <a:cs typeface="Calibri"/>
            </a:endParaRPr>
          </a:p>
          <a:p>
            <a:pPr algn="ctr">
              <a:lnSpc>
                <a:spcPts val="960"/>
              </a:lnSpc>
            </a:pPr>
            <a:r>
              <a:rPr sz="1400" b="1" spc="-5" dirty="0">
                <a:solidFill>
                  <a:srgbClr val="404040"/>
                </a:solidFill>
                <a:latin typeface="Calibri"/>
                <a:cs typeface="Calibri"/>
              </a:rPr>
              <a:t>СОЦИАЛЬНОЙ </a:t>
            </a:r>
            <a:r>
              <a:rPr sz="1400" b="1" spc="-10" dirty="0">
                <a:solidFill>
                  <a:srgbClr val="404040"/>
                </a:solidFill>
                <a:latin typeface="Calibri"/>
                <a:cs typeface="Calibri"/>
              </a:rPr>
              <a:t>СПРАВЕДЛИВОСТИ </a:t>
            </a:r>
            <a:r>
              <a:rPr sz="1400" b="1" spc="-5" dirty="0">
                <a:solidFill>
                  <a:srgbClr val="404040"/>
                </a:solidFill>
                <a:latin typeface="Calibri"/>
                <a:cs typeface="Calibri"/>
              </a:rPr>
              <a:t>НЕ</a:t>
            </a:r>
            <a:r>
              <a:rPr sz="1400" b="1" spc="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404040"/>
                </a:solidFill>
                <a:latin typeface="Calibri"/>
                <a:cs typeface="Calibri"/>
              </a:rPr>
              <a:t>ИЗМЕНИЛСЯ?</a:t>
            </a:r>
            <a:endParaRPr sz="1400">
              <a:latin typeface="Calibri"/>
              <a:cs typeface="Calibri"/>
            </a:endParaRPr>
          </a:p>
          <a:p>
            <a:pPr algn="ctr">
              <a:lnSpc>
                <a:spcPts val="1225"/>
              </a:lnSpc>
            </a:pPr>
            <a:r>
              <a:rPr sz="1200" i="1" dirty="0">
                <a:solidFill>
                  <a:srgbClr val="404040"/>
                </a:solidFill>
                <a:latin typeface="Calibri"/>
                <a:cs typeface="Calibri"/>
              </a:rPr>
              <a:t>(</a:t>
            </a:r>
            <a:r>
              <a:rPr sz="950" i="1" dirty="0">
                <a:solidFill>
                  <a:srgbClr val="404040"/>
                </a:solidFill>
                <a:latin typeface="Calibri"/>
                <a:cs typeface="Calibri"/>
              </a:rPr>
              <a:t>В </a:t>
            </a:r>
            <a:r>
              <a:rPr sz="1200" i="1" dirty="0">
                <a:solidFill>
                  <a:srgbClr val="404040"/>
                </a:solidFill>
                <a:latin typeface="Calibri"/>
                <a:cs typeface="Calibri"/>
              </a:rPr>
              <a:t>% </a:t>
            </a:r>
            <a:r>
              <a:rPr sz="950" i="1" spc="-10" dirty="0">
                <a:solidFill>
                  <a:srgbClr val="404040"/>
                </a:solidFill>
                <a:latin typeface="Calibri"/>
                <a:cs typeface="Calibri"/>
              </a:rPr>
              <a:t>ОТ</a:t>
            </a:r>
            <a:r>
              <a:rPr sz="950" i="1" spc="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950" i="1" dirty="0">
                <a:solidFill>
                  <a:srgbClr val="404040"/>
                </a:solidFill>
                <a:latin typeface="Calibri"/>
                <a:cs typeface="Calibri"/>
              </a:rPr>
              <a:t>ОПРОШЕННЫХ</a:t>
            </a:r>
            <a:r>
              <a:rPr sz="1200" i="1" dirty="0">
                <a:solidFill>
                  <a:srgbClr val="404040"/>
                </a:solidFill>
                <a:latin typeface="Calibri"/>
                <a:cs typeface="Calibri"/>
              </a:rPr>
              <a:t>)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8190882" y="2019964"/>
            <a:ext cx="1436370" cy="554355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 marR="5080">
              <a:lnSpc>
                <a:spcPct val="75000"/>
              </a:lnSpc>
              <a:spcBef>
                <a:spcPts val="580"/>
              </a:spcBef>
            </a:pPr>
            <a:r>
              <a:rPr sz="1600" b="1" i="1" spc="10" dirty="0">
                <a:solidFill>
                  <a:srgbClr val="92D050"/>
                </a:solidFill>
                <a:latin typeface="Calibri"/>
                <a:cs typeface="Calibri"/>
              </a:rPr>
              <a:t>С</a:t>
            </a:r>
            <a:r>
              <a:rPr sz="1250" b="1" i="1" spc="10" dirty="0">
                <a:solidFill>
                  <a:srgbClr val="92D050"/>
                </a:solidFill>
                <a:latin typeface="Calibri"/>
                <a:cs typeface="Calibri"/>
              </a:rPr>
              <a:t>КОРЕЕ СТАЛО  БОЛЕЕ СОЦИАЛЬНО  </a:t>
            </a:r>
            <a:r>
              <a:rPr sz="1250" b="1" i="1" spc="15" dirty="0">
                <a:solidFill>
                  <a:srgbClr val="92D050"/>
                </a:solidFill>
                <a:latin typeface="Calibri"/>
                <a:cs typeface="Calibri"/>
              </a:rPr>
              <a:t>СПРАВЕДЛИВЫМ</a:t>
            </a:r>
            <a:endParaRPr sz="1250">
              <a:latin typeface="Calibri"/>
              <a:cs typeface="Calibri"/>
            </a:endParaRPr>
          </a:p>
        </p:txBody>
      </p:sp>
      <p:sp>
        <p:nvSpPr>
          <p:cNvPr id="88" name="object 88"/>
          <p:cNvSpPr/>
          <p:nvPr/>
        </p:nvSpPr>
        <p:spPr>
          <a:xfrm>
            <a:off x="7119366" y="1785366"/>
            <a:ext cx="783336" cy="783336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7187183" y="1853183"/>
            <a:ext cx="647700" cy="647700"/>
          </a:xfrm>
          <a:custGeom>
            <a:avLst/>
            <a:gdLst/>
            <a:ahLst/>
            <a:cxnLst/>
            <a:rect l="l" t="t" r="r" b="b"/>
            <a:pathLst>
              <a:path w="647700" h="647700">
                <a:moveTo>
                  <a:pt x="323850" y="0"/>
                </a:moveTo>
                <a:lnTo>
                  <a:pt x="275994" y="3511"/>
                </a:lnTo>
                <a:lnTo>
                  <a:pt x="230319" y="13711"/>
                </a:lnTo>
                <a:lnTo>
                  <a:pt x="187324" y="30099"/>
                </a:lnTo>
                <a:lnTo>
                  <a:pt x="147511" y="52175"/>
                </a:lnTo>
                <a:lnTo>
                  <a:pt x="111381" y="79436"/>
                </a:lnTo>
                <a:lnTo>
                  <a:pt x="79436" y="111381"/>
                </a:lnTo>
                <a:lnTo>
                  <a:pt x="52175" y="147511"/>
                </a:lnTo>
                <a:lnTo>
                  <a:pt x="30099" y="187324"/>
                </a:lnTo>
                <a:lnTo>
                  <a:pt x="13711" y="230319"/>
                </a:lnTo>
                <a:lnTo>
                  <a:pt x="3511" y="275994"/>
                </a:lnTo>
                <a:lnTo>
                  <a:pt x="0" y="323850"/>
                </a:lnTo>
                <a:lnTo>
                  <a:pt x="3511" y="371705"/>
                </a:lnTo>
                <a:lnTo>
                  <a:pt x="13711" y="417380"/>
                </a:lnTo>
                <a:lnTo>
                  <a:pt x="30099" y="460375"/>
                </a:lnTo>
                <a:lnTo>
                  <a:pt x="52175" y="500188"/>
                </a:lnTo>
                <a:lnTo>
                  <a:pt x="79436" y="536318"/>
                </a:lnTo>
                <a:lnTo>
                  <a:pt x="111381" y="568263"/>
                </a:lnTo>
                <a:lnTo>
                  <a:pt x="147511" y="595524"/>
                </a:lnTo>
                <a:lnTo>
                  <a:pt x="187324" y="617600"/>
                </a:lnTo>
                <a:lnTo>
                  <a:pt x="230319" y="633988"/>
                </a:lnTo>
                <a:lnTo>
                  <a:pt x="275994" y="644188"/>
                </a:lnTo>
                <a:lnTo>
                  <a:pt x="323850" y="647700"/>
                </a:lnTo>
                <a:lnTo>
                  <a:pt x="371705" y="644188"/>
                </a:lnTo>
                <a:lnTo>
                  <a:pt x="417380" y="633988"/>
                </a:lnTo>
                <a:lnTo>
                  <a:pt x="460375" y="617600"/>
                </a:lnTo>
                <a:lnTo>
                  <a:pt x="500188" y="595524"/>
                </a:lnTo>
                <a:lnTo>
                  <a:pt x="536318" y="568263"/>
                </a:lnTo>
                <a:lnTo>
                  <a:pt x="568263" y="536318"/>
                </a:lnTo>
                <a:lnTo>
                  <a:pt x="595524" y="500188"/>
                </a:lnTo>
                <a:lnTo>
                  <a:pt x="617600" y="460375"/>
                </a:lnTo>
                <a:lnTo>
                  <a:pt x="633988" y="417380"/>
                </a:lnTo>
                <a:lnTo>
                  <a:pt x="644188" y="371705"/>
                </a:lnTo>
                <a:lnTo>
                  <a:pt x="647700" y="323850"/>
                </a:lnTo>
                <a:lnTo>
                  <a:pt x="644188" y="275994"/>
                </a:lnTo>
                <a:lnTo>
                  <a:pt x="633988" y="230319"/>
                </a:lnTo>
                <a:lnTo>
                  <a:pt x="617600" y="187324"/>
                </a:lnTo>
                <a:lnTo>
                  <a:pt x="595524" y="147511"/>
                </a:lnTo>
                <a:lnTo>
                  <a:pt x="568263" y="111381"/>
                </a:lnTo>
                <a:lnTo>
                  <a:pt x="536318" y="79436"/>
                </a:lnTo>
                <a:lnTo>
                  <a:pt x="500188" y="52175"/>
                </a:lnTo>
                <a:lnTo>
                  <a:pt x="460375" y="30099"/>
                </a:lnTo>
                <a:lnTo>
                  <a:pt x="417380" y="13711"/>
                </a:lnTo>
                <a:lnTo>
                  <a:pt x="371705" y="3511"/>
                </a:lnTo>
                <a:lnTo>
                  <a:pt x="323850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7053833" y="1803654"/>
            <a:ext cx="943355" cy="897635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 txBox="1"/>
          <p:nvPr/>
        </p:nvSpPr>
        <p:spPr>
          <a:xfrm>
            <a:off x="7292437" y="1894536"/>
            <a:ext cx="43751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b="1" spc="-5" dirty="0">
                <a:solidFill>
                  <a:srgbClr val="FFFFFF"/>
                </a:solidFill>
                <a:latin typeface="Calibri"/>
                <a:cs typeface="Calibri"/>
              </a:rPr>
              <a:t>13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92" name="object 92"/>
          <p:cNvSpPr/>
          <p:nvPr/>
        </p:nvSpPr>
        <p:spPr>
          <a:xfrm>
            <a:off x="6761226" y="2588526"/>
            <a:ext cx="1180337" cy="1180325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6831330" y="2658617"/>
            <a:ext cx="1040130" cy="1040130"/>
          </a:xfrm>
          <a:custGeom>
            <a:avLst/>
            <a:gdLst/>
            <a:ahLst/>
            <a:cxnLst/>
            <a:rect l="l" t="t" r="r" b="b"/>
            <a:pathLst>
              <a:path w="1040129" h="1040129">
                <a:moveTo>
                  <a:pt x="520065" y="0"/>
                </a:moveTo>
                <a:lnTo>
                  <a:pt x="472728" y="2125"/>
                </a:lnTo>
                <a:lnTo>
                  <a:pt x="426582" y="8378"/>
                </a:lnTo>
                <a:lnTo>
                  <a:pt x="381811" y="18577"/>
                </a:lnTo>
                <a:lnTo>
                  <a:pt x="338597" y="32536"/>
                </a:lnTo>
                <a:lnTo>
                  <a:pt x="297125" y="50073"/>
                </a:lnTo>
                <a:lnTo>
                  <a:pt x="257578" y="71004"/>
                </a:lnTo>
                <a:lnTo>
                  <a:pt x="220140" y="95145"/>
                </a:lnTo>
                <a:lnTo>
                  <a:pt x="184994" y="122313"/>
                </a:lnTo>
                <a:lnTo>
                  <a:pt x="152323" y="152323"/>
                </a:lnTo>
                <a:lnTo>
                  <a:pt x="122313" y="184994"/>
                </a:lnTo>
                <a:lnTo>
                  <a:pt x="95145" y="220140"/>
                </a:lnTo>
                <a:lnTo>
                  <a:pt x="71004" y="257578"/>
                </a:lnTo>
                <a:lnTo>
                  <a:pt x="50073" y="297125"/>
                </a:lnTo>
                <a:lnTo>
                  <a:pt x="32536" y="338597"/>
                </a:lnTo>
                <a:lnTo>
                  <a:pt x="18577" y="381811"/>
                </a:lnTo>
                <a:lnTo>
                  <a:pt x="8378" y="426582"/>
                </a:lnTo>
                <a:lnTo>
                  <a:pt x="2125" y="472728"/>
                </a:lnTo>
                <a:lnTo>
                  <a:pt x="0" y="520064"/>
                </a:lnTo>
                <a:lnTo>
                  <a:pt x="2125" y="567401"/>
                </a:lnTo>
                <a:lnTo>
                  <a:pt x="8378" y="613547"/>
                </a:lnTo>
                <a:lnTo>
                  <a:pt x="18577" y="658318"/>
                </a:lnTo>
                <a:lnTo>
                  <a:pt x="32536" y="701532"/>
                </a:lnTo>
                <a:lnTo>
                  <a:pt x="50073" y="743004"/>
                </a:lnTo>
                <a:lnTo>
                  <a:pt x="71004" y="782551"/>
                </a:lnTo>
                <a:lnTo>
                  <a:pt x="95145" y="819989"/>
                </a:lnTo>
                <a:lnTo>
                  <a:pt x="122313" y="855135"/>
                </a:lnTo>
                <a:lnTo>
                  <a:pt x="152323" y="887806"/>
                </a:lnTo>
                <a:lnTo>
                  <a:pt x="184994" y="917816"/>
                </a:lnTo>
                <a:lnTo>
                  <a:pt x="220140" y="944984"/>
                </a:lnTo>
                <a:lnTo>
                  <a:pt x="257578" y="969125"/>
                </a:lnTo>
                <a:lnTo>
                  <a:pt x="297125" y="990056"/>
                </a:lnTo>
                <a:lnTo>
                  <a:pt x="338597" y="1007593"/>
                </a:lnTo>
                <a:lnTo>
                  <a:pt x="381811" y="1021552"/>
                </a:lnTo>
                <a:lnTo>
                  <a:pt x="426582" y="1031751"/>
                </a:lnTo>
                <a:lnTo>
                  <a:pt x="472728" y="1038004"/>
                </a:lnTo>
                <a:lnTo>
                  <a:pt x="520065" y="1040129"/>
                </a:lnTo>
                <a:lnTo>
                  <a:pt x="567401" y="1038004"/>
                </a:lnTo>
                <a:lnTo>
                  <a:pt x="613547" y="1031751"/>
                </a:lnTo>
                <a:lnTo>
                  <a:pt x="658318" y="1021552"/>
                </a:lnTo>
                <a:lnTo>
                  <a:pt x="701532" y="1007593"/>
                </a:lnTo>
                <a:lnTo>
                  <a:pt x="743004" y="990056"/>
                </a:lnTo>
                <a:lnTo>
                  <a:pt x="782551" y="969125"/>
                </a:lnTo>
                <a:lnTo>
                  <a:pt x="819989" y="944984"/>
                </a:lnTo>
                <a:lnTo>
                  <a:pt x="855135" y="917816"/>
                </a:lnTo>
                <a:lnTo>
                  <a:pt x="887806" y="887806"/>
                </a:lnTo>
                <a:lnTo>
                  <a:pt x="917816" y="855135"/>
                </a:lnTo>
                <a:lnTo>
                  <a:pt x="944984" y="819989"/>
                </a:lnTo>
                <a:lnTo>
                  <a:pt x="969125" y="782551"/>
                </a:lnTo>
                <a:lnTo>
                  <a:pt x="990056" y="743004"/>
                </a:lnTo>
                <a:lnTo>
                  <a:pt x="1007593" y="701532"/>
                </a:lnTo>
                <a:lnTo>
                  <a:pt x="1021552" y="658318"/>
                </a:lnTo>
                <a:lnTo>
                  <a:pt x="1031751" y="613547"/>
                </a:lnTo>
                <a:lnTo>
                  <a:pt x="1038004" y="567401"/>
                </a:lnTo>
                <a:lnTo>
                  <a:pt x="1040130" y="520064"/>
                </a:lnTo>
                <a:lnTo>
                  <a:pt x="1038004" y="472728"/>
                </a:lnTo>
                <a:lnTo>
                  <a:pt x="1031751" y="426582"/>
                </a:lnTo>
                <a:lnTo>
                  <a:pt x="1021552" y="381811"/>
                </a:lnTo>
                <a:lnTo>
                  <a:pt x="1007593" y="338597"/>
                </a:lnTo>
                <a:lnTo>
                  <a:pt x="990056" y="297125"/>
                </a:lnTo>
                <a:lnTo>
                  <a:pt x="969125" y="257578"/>
                </a:lnTo>
                <a:lnTo>
                  <a:pt x="944984" y="220140"/>
                </a:lnTo>
                <a:lnTo>
                  <a:pt x="917816" y="184994"/>
                </a:lnTo>
                <a:lnTo>
                  <a:pt x="887806" y="152323"/>
                </a:lnTo>
                <a:lnTo>
                  <a:pt x="855135" y="122313"/>
                </a:lnTo>
                <a:lnTo>
                  <a:pt x="819989" y="95145"/>
                </a:lnTo>
                <a:lnTo>
                  <a:pt x="782551" y="71004"/>
                </a:lnTo>
                <a:lnTo>
                  <a:pt x="743004" y="50073"/>
                </a:lnTo>
                <a:lnTo>
                  <a:pt x="701532" y="32536"/>
                </a:lnTo>
                <a:lnTo>
                  <a:pt x="658318" y="18577"/>
                </a:lnTo>
                <a:lnTo>
                  <a:pt x="613547" y="8378"/>
                </a:lnTo>
                <a:lnTo>
                  <a:pt x="567401" y="2125"/>
                </a:lnTo>
                <a:lnTo>
                  <a:pt x="52006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6582156" y="2551176"/>
            <a:ext cx="1580387" cy="1502663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6712457" y="3669791"/>
            <a:ext cx="1394459" cy="1394459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6783323" y="3740658"/>
            <a:ext cx="1252855" cy="1252855"/>
          </a:xfrm>
          <a:custGeom>
            <a:avLst/>
            <a:gdLst/>
            <a:ahLst/>
            <a:cxnLst/>
            <a:rect l="l" t="t" r="r" b="b"/>
            <a:pathLst>
              <a:path w="1252854" h="1252854">
                <a:moveTo>
                  <a:pt x="626364" y="0"/>
                </a:moveTo>
                <a:lnTo>
                  <a:pt x="577413" y="1884"/>
                </a:lnTo>
                <a:lnTo>
                  <a:pt x="529493" y="7445"/>
                </a:lnTo>
                <a:lnTo>
                  <a:pt x="482743" y="16542"/>
                </a:lnTo>
                <a:lnTo>
                  <a:pt x="437301" y="29037"/>
                </a:lnTo>
                <a:lnTo>
                  <a:pt x="393308" y="44791"/>
                </a:lnTo>
                <a:lnTo>
                  <a:pt x="350903" y="63663"/>
                </a:lnTo>
                <a:lnTo>
                  <a:pt x="310224" y="85516"/>
                </a:lnTo>
                <a:lnTo>
                  <a:pt x="271411" y="110209"/>
                </a:lnTo>
                <a:lnTo>
                  <a:pt x="234603" y="137603"/>
                </a:lnTo>
                <a:lnTo>
                  <a:pt x="199940" y="167560"/>
                </a:lnTo>
                <a:lnTo>
                  <a:pt x="167560" y="199940"/>
                </a:lnTo>
                <a:lnTo>
                  <a:pt x="137603" y="234603"/>
                </a:lnTo>
                <a:lnTo>
                  <a:pt x="110209" y="271411"/>
                </a:lnTo>
                <a:lnTo>
                  <a:pt x="85516" y="310224"/>
                </a:lnTo>
                <a:lnTo>
                  <a:pt x="63663" y="350903"/>
                </a:lnTo>
                <a:lnTo>
                  <a:pt x="44791" y="393308"/>
                </a:lnTo>
                <a:lnTo>
                  <a:pt x="29037" y="437301"/>
                </a:lnTo>
                <a:lnTo>
                  <a:pt x="16542" y="482743"/>
                </a:lnTo>
                <a:lnTo>
                  <a:pt x="7445" y="529493"/>
                </a:lnTo>
                <a:lnTo>
                  <a:pt x="1884" y="577413"/>
                </a:lnTo>
                <a:lnTo>
                  <a:pt x="0" y="626363"/>
                </a:lnTo>
                <a:lnTo>
                  <a:pt x="1884" y="675314"/>
                </a:lnTo>
                <a:lnTo>
                  <a:pt x="7445" y="723234"/>
                </a:lnTo>
                <a:lnTo>
                  <a:pt x="16542" y="769984"/>
                </a:lnTo>
                <a:lnTo>
                  <a:pt x="29037" y="815426"/>
                </a:lnTo>
                <a:lnTo>
                  <a:pt x="44791" y="859419"/>
                </a:lnTo>
                <a:lnTo>
                  <a:pt x="63663" y="901824"/>
                </a:lnTo>
                <a:lnTo>
                  <a:pt x="85516" y="942503"/>
                </a:lnTo>
                <a:lnTo>
                  <a:pt x="110209" y="981316"/>
                </a:lnTo>
                <a:lnTo>
                  <a:pt x="137603" y="1018124"/>
                </a:lnTo>
                <a:lnTo>
                  <a:pt x="167560" y="1052787"/>
                </a:lnTo>
                <a:lnTo>
                  <a:pt x="199940" y="1085167"/>
                </a:lnTo>
                <a:lnTo>
                  <a:pt x="234603" y="1115124"/>
                </a:lnTo>
                <a:lnTo>
                  <a:pt x="271411" y="1142518"/>
                </a:lnTo>
                <a:lnTo>
                  <a:pt x="310224" y="1167211"/>
                </a:lnTo>
                <a:lnTo>
                  <a:pt x="350903" y="1189064"/>
                </a:lnTo>
                <a:lnTo>
                  <a:pt x="393308" y="1207936"/>
                </a:lnTo>
                <a:lnTo>
                  <a:pt x="437301" y="1223690"/>
                </a:lnTo>
                <a:lnTo>
                  <a:pt x="482743" y="1236185"/>
                </a:lnTo>
                <a:lnTo>
                  <a:pt x="529493" y="1245282"/>
                </a:lnTo>
                <a:lnTo>
                  <a:pt x="577413" y="1250843"/>
                </a:lnTo>
                <a:lnTo>
                  <a:pt x="626364" y="1252727"/>
                </a:lnTo>
                <a:lnTo>
                  <a:pt x="675314" y="1250843"/>
                </a:lnTo>
                <a:lnTo>
                  <a:pt x="723234" y="1245282"/>
                </a:lnTo>
                <a:lnTo>
                  <a:pt x="769984" y="1236185"/>
                </a:lnTo>
                <a:lnTo>
                  <a:pt x="815426" y="1223690"/>
                </a:lnTo>
                <a:lnTo>
                  <a:pt x="859419" y="1207936"/>
                </a:lnTo>
                <a:lnTo>
                  <a:pt x="901824" y="1189064"/>
                </a:lnTo>
                <a:lnTo>
                  <a:pt x="942503" y="1167211"/>
                </a:lnTo>
                <a:lnTo>
                  <a:pt x="981316" y="1142518"/>
                </a:lnTo>
                <a:lnTo>
                  <a:pt x="1018124" y="1115124"/>
                </a:lnTo>
                <a:lnTo>
                  <a:pt x="1052787" y="1085167"/>
                </a:lnTo>
                <a:lnTo>
                  <a:pt x="1085167" y="1052787"/>
                </a:lnTo>
                <a:lnTo>
                  <a:pt x="1115124" y="1018124"/>
                </a:lnTo>
                <a:lnTo>
                  <a:pt x="1142518" y="981316"/>
                </a:lnTo>
                <a:lnTo>
                  <a:pt x="1167211" y="942503"/>
                </a:lnTo>
                <a:lnTo>
                  <a:pt x="1189064" y="901824"/>
                </a:lnTo>
                <a:lnTo>
                  <a:pt x="1207936" y="859419"/>
                </a:lnTo>
                <a:lnTo>
                  <a:pt x="1223690" y="815426"/>
                </a:lnTo>
                <a:lnTo>
                  <a:pt x="1236185" y="769984"/>
                </a:lnTo>
                <a:lnTo>
                  <a:pt x="1245282" y="723234"/>
                </a:lnTo>
                <a:lnTo>
                  <a:pt x="1250843" y="675314"/>
                </a:lnTo>
                <a:lnTo>
                  <a:pt x="1252728" y="626363"/>
                </a:lnTo>
                <a:lnTo>
                  <a:pt x="1250843" y="577413"/>
                </a:lnTo>
                <a:lnTo>
                  <a:pt x="1245282" y="529493"/>
                </a:lnTo>
                <a:lnTo>
                  <a:pt x="1236185" y="482743"/>
                </a:lnTo>
                <a:lnTo>
                  <a:pt x="1223690" y="437301"/>
                </a:lnTo>
                <a:lnTo>
                  <a:pt x="1207936" y="393308"/>
                </a:lnTo>
                <a:lnTo>
                  <a:pt x="1189064" y="350903"/>
                </a:lnTo>
                <a:lnTo>
                  <a:pt x="1167211" y="310224"/>
                </a:lnTo>
                <a:lnTo>
                  <a:pt x="1142518" y="271411"/>
                </a:lnTo>
                <a:lnTo>
                  <a:pt x="1115124" y="234603"/>
                </a:lnTo>
                <a:lnTo>
                  <a:pt x="1085167" y="199940"/>
                </a:lnTo>
                <a:lnTo>
                  <a:pt x="1052787" y="167560"/>
                </a:lnTo>
                <a:lnTo>
                  <a:pt x="1018124" y="137603"/>
                </a:lnTo>
                <a:lnTo>
                  <a:pt x="981316" y="110209"/>
                </a:lnTo>
                <a:lnTo>
                  <a:pt x="942503" y="85516"/>
                </a:lnTo>
                <a:lnTo>
                  <a:pt x="901824" y="63663"/>
                </a:lnTo>
                <a:lnTo>
                  <a:pt x="859419" y="44791"/>
                </a:lnTo>
                <a:lnTo>
                  <a:pt x="815426" y="29037"/>
                </a:lnTo>
                <a:lnTo>
                  <a:pt x="769984" y="16542"/>
                </a:lnTo>
                <a:lnTo>
                  <a:pt x="723234" y="7445"/>
                </a:lnTo>
                <a:lnTo>
                  <a:pt x="675314" y="1884"/>
                </a:lnTo>
                <a:lnTo>
                  <a:pt x="626364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6470141" y="3601973"/>
            <a:ext cx="1926335" cy="1830324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7227569" y="5042915"/>
            <a:ext cx="576833" cy="566165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7294626" y="5109971"/>
            <a:ext cx="443230" cy="432434"/>
          </a:xfrm>
          <a:custGeom>
            <a:avLst/>
            <a:gdLst/>
            <a:ahLst/>
            <a:cxnLst/>
            <a:rect l="l" t="t" r="r" b="b"/>
            <a:pathLst>
              <a:path w="443229" h="432435">
                <a:moveTo>
                  <a:pt x="221361" y="0"/>
                </a:moveTo>
                <a:lnTo>
                  <a:pt x="170606" y="5705"/>
                </a:lnTo>
                <a:lnTo>
                  <a:pt x="124013" y="21958"/>
                </a:lnTo>
                <a:lnTo>
                  <a:pt x="82912" y="47460"/>
                </a:lnTo>
                <a:lnTo>
                  <a:pt x="48631" y="80915"/>
                </a:lnTo>
                <a:lnTo>
                  <a:pt x="22500" y="121025"/>
                </a:lnTo>
                <a:lnTo>
                  <a:pt x="5846" y="166495"/>
                </a:lnTo>
                <a:lnTo>
                  <a:pt x="0" y="216026"/>
                </a:lnTo>
                <a:lnTo>
                  <a:pt x="5846" y="265558"/>
                </a:lnTo>
                <a:lnTo>
                  <a:pt x="22500" y="311028"/>
                </a:lnTo>
                <a:lnTo>
                  <a:pt x="48631" y="351138"/>
                </a:lnTo>
                <a:lnTo>
                  <a:pt x="82912" y="384593"/>
                </a:lnTo>
                <a:lnTo>
                  <a:pt x="124013" y="410095"/>
                </a:lnTo>
                <a:lnTo>
                  <a:pt x="170606" y="426348"/>
                </a:lnTo>
                <a:lnTo>
                  <a:pt x="221361" y="432053"/>
                </a:lnTo>
                <a:lnTo>
                  <a:pt x="272115" y="426348"/>
                </a:lnTo>
                <a:lnTo>
                  <a:pt x="318708" y="410095"/>
                </a:lnTo>
                <a:lnTo>
                  <a:pt x="359809" y="384593"/>
                </a:lnTo>
                <a:lnTo>
                  <a:pt x="394090" y="351138"/>
                </a:lnTo>
                <a:lnTo>
                  <a:pt x="420221" y="311028"/>
                </a:lnTo>
                <a:lnTo>
                  <a:pt x="436875" y="265558"/>
                </a:lnTo>
                <a:lnTo>
                  <a:pt x="442722" y="216026"/>
                </a:lnTo>
                <a:lnTo>
                  <a:pt x="436875" y="166495"/>
                </a:lnTo>
                <a:lnTo>
                  <a:pt x="420221" y="121025"/>
                </a:lnTo>
                <a:lnTo>
                  <a:pt x="394090" y="80915"/>
                </a:lnTo>
                <a:lnTo>
                  <a:pt x="359809" y="47460"/>
                </a:lnTo>
                <a:lnTo>
                  <a:pt x="318708" y="21958"/>
                </a:lnTo>
                <a:lnTo>
                  <a:pt x="272115" y="5705"/>
                </a:lnTo>
                <a:lnTo>
                  <a:pt x="221361" y="0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7205471" y="4999482"/>
            <a:ext cx="646937" cy="786383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 txBox="1"/>
          <p:nvPr/>
        </p:nvSpPr>
        <p:spPr>
          <a:xfrm>
            <a:off x="6971466" y="2493194"/>
            <a:ext cx="875665" cy="3036570"/>
          </a:xfrm>
          <a:prstGeom prst="rect">
            <a:avLst/>
          </a:prstGeom>
        </p:spPr>
        <p:txBody>
          <a:bodyPr vert="horz" wrap="square" lIns="0" tIns="229235" rIns="0" bIns="0" rtlCol="0">
            <a:spAutoFit/>
          </a:bodyPr>
          <a:lstStyle/>
          <a:p>
            <a:pPr marL="31750">
              <a:lnSpc>
                <a:spcPct val="100000"/>
              </a:lnSpc>
              <a:spcBef>
                <a:spcPts val="1805"/>
              </a:spcBef>
            </a:pPr>
            <a:r>
              <a:rPr sz="5400" b="1" dirty="0">
                <a:solidFill>
                  <a:srgbClr val="FFFFFF"/>
                </a:solidFill>
                <a:latin typeface="Calibri"/>
                <a:cs typeface="Calibri"/>
              </a:rPr>
              <a:t>33</a:t>
            </a:r>
            <a:endParaRPr sz="5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090"/>
              </a:spcBef>
            </a:pPr>
            <a:r>
              <a:rPr sz="6600" b="1" dirty="0">
                <a:solidFill>
                  <a:srgbClr val="FFFFFF"/>
                </a:solidFill>
                <a:latin typeface="Calibri"/>
                <a:cs typeface="Calibri"/>
              </a:rPr>
              <a:t>48</a:t>
            </a:r>
            <a:endParaRPr sz="6600">
              <a:latin typeface="Calibri"/>
              <a:cs typeface="Calibri"/>
            </a:endParaRPr>
          </a:p>
          <a:p>
            <a:pPr marL="453390">
              <a:lnSpc>
                <a:spcPct val="100000"/>
              </a:lnSpc>
              <a:spcBef>
                <a:spcPts val="2150"/>
              </a:spcBef>
            </a:pP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6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02" name="object 102"/>
          <p:cNvSpPr/>
          <p:nvPr/>
        </p:nvSpPr>
        <p:spPr>
          <a:xfrm>
            <a:off x="481965" y="2239135"/>
            <a:ext cx="0" cy="1066800"/>
          </a:xfrm>
          <a:custGeom>
            <a:avLst/>
            <a:gdLst/>
            <a:ahLst/>
            <a:cxnLst/>
            <a:rect l="l" t="t" r="r" b="b"/>
            <a:pathLst>
              <a:path h="1066800">
                <a:moveTo>
                  <a:pt x="0" y="1066800"/>
                </a:moveTo>
                <a:lnTo>
                  <a:pt x="0" y="0"/>
                </a:lnTo>
              </a:path>
            </a:pathLst>
          </a:custGeom>
          <a:ln w="25146">
            <a:solidFill>
              <a:srgbClr val="00AF50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481965" y="3597780"/>
            <a:ext cx="0" cy="1282700"/>
          </a:xfrm>
          <a:custGeom>
            <a:avLst/>
            <a:gdLst/>
            <a:ahLst/>
            <a:cxnLst/>
            <a:rect l="l" t="t" r="r" b="b"/>
            <a:pathLst>
              <a:path h="1282700">
                <a:moveTo>
                  <a:pt x="0" y="1282700"/>
                </a:moveTo>
                <a:lnTo>
                  <a:pt x="0" y="0"/>
                </a:lnTo>
              </a:path>
            </a:pathLst>
          </a:custGeom>
          <a:ln w="25146">
            <a:solidFill>
              <a:srgbClr val="FF0000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9867900" y="2692907"/>
            <a:ext cx="367030" cy="847090"/>
          </a:xfrm>
          <a:custGeom>
            <a:avLst/>
            <a:gdLst/>
            <a:ahLst/>
            <a:cxnLst/>
            <a:rect l="l" t="t" r="r" b="b"/>
            <a:pathLst>
              <a:path w="367029" h="847089">
                <a:moveTo>
                  <a:pt x="366522" y="0"/>
                </a:moveTo>
                <a:lnTo>
                  <a:pt x="0" y="0"/>
                </a:lnTo>
                <a:lnTo>
                  <a:pt x="0" y="846582"/>
                </a:lnTo>
                <a:lnTo>
                  <a:pt x="366522" y="846582"/>
                </a:lnTo>
                <a:lnTo>
                  <a:pt x="366522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10402823" y="2692907"/>
            <a:ext cx="367030" cy="997585"/>
          </a:xfrm>
          <a:custGeom>
            <a:avLst/>
            <a:gdLst/>
            <a:ahLst/>
            <a:cxnLst/>
            <a:rect l="l" t="t" r="r" b="b"/>
            <a:pathLst>
              <a:path w="367029" h="997585">
                <a:moveTo>
                  <a:pt x="366522" y="0"/>
                </a:moveTo>
                <a:lnTo>
                  <a:pt x="0" y="0"/>
                </a:lnTo>
                <a:lnTo>
                  <a:pt x="0" y="997457"/>
                </a:lnTo>
                <a:lnTo>
                  <a:pt x="366522" y="997457"/>
                </a:lnTo>
                <a:lnTo>
                  <a:pt x="366522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9782936" y="2692526"/>
            <a:ext cx="1071880" cy="0"/>
          </a:xfrm>
          <a:custGeom>
            <a:avLst/>
            <a:gdLst/>
            <a:ahLst/>
            <a:cxnLst/>
            <a:rect l="l" t="t" r="r" b="b"/>
            <a:pathLst>
              <a:path w="1071879">
                <a:moveTo>
                  <a:pt x="0" y="0"/>
                </a:moveTo>
                <a:lnTo>
                  <a:pt x="1071372" y="0"/>
                </a:lnTo>
              </a:path>
            </a:pathLst>
          </a:custGeom>
          <a:ln w="990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9842754" y="2329433"/>
            <a:ext cx="432053" cy="243077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 txBox="1"/>
          <p:nvPr/>
        </p:nvSpPr>
        <p:spPr>
          <a:xfrm>
            <a:off x="9867900" y="2323071"/>
            <a:ext cx="36703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0010">
              <a:lnSpc>
                <a:spcPct val="100000"/>
              </a:lnSpc>
              <a:spcBef>
                <a:spcPts val="95"/>
              </a:spcBef>
            </a:pPr>
            <a:r>
              <a:rPr sz="1400" spc="-45" dirty="0">
                <a:solidFill>
                  <a:srgbClr val="FFFFFF"/>
                </a:solidFill>
                <a:latin typeface="Franklin Gothic Book"/>
                <a:cs typeface="Franklin Gothic Book"/>
              </a:rPr>
              <a:t>16</a:t>
            </a:r>
            <a:endParaRPr sz="1400">
              <a:latin typeface="Franklin Gothic Book"/>
              <a:cs typeface="Franklin Gothic Book"/>
            </a:endParaRPr>
          </a:p>
        </p:txBody>
      </p:sp>
      <p:sp>
        <p:nvSpPr>
          <p:cNvPr id="109" name="object 109"/>
          <p:cNvSpPr/>
          <p:nvPr/>
        </p:nvSpPr>
        <p:spPr>
          <a:xfrm>
            <a:off x="10363200" y="2333244"/>
            <a:ext cx="436625" cy="378713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 txBox="1"/>
          <p:nvPr/>
        </p:nvSpPr>
        <p:spPr>
          <a:xfrm>
            <a:off x="10402823" y="2361099"/>
            <a:ext cx="36703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604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solidFill>
                  <a:srgbClr val="FFFFFF"/>
                </a:solidFill>
                <a:latin typeface="Franklin Gothic Book"/>
                <a:cs typeface="Franklin Gothic Book"/>
              </a:rPr>
              <a:t>13</a:t>
            </a:r>
            <a:endParaRPr sz="1400">
              <a:latin typeface="Franklin Gothic Book"/>
              <a:cs typeface="Franklin Gothic Book"/>
            </a:endParaRPr>
          </a:p>
        </p:txBody>
      </p:sp>
      <p:sp>
        <p:nvSpPr>
          <p:cNvPr id="111" name="object 111"/>
          <p:cNvSpPr/>
          <p:nvPr/>
        </p:nvSpPr>
        <p:spPr>
          <a:xfrm>
            <a:off x="9781031" y="2967227"/>
            <a:ext cx="559307" cy="297941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 txBox="1"/>
          <p:nvPr/>
        </p:nvSpPr>
        <p:spPr>
          <a:xfrm>
            <a:off x="9867900" y="2954851"/>
            <a:ext cx="3670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7625">
              <a:lnSpc>
                <a:spcPct val="100000"/>
              </a:lnSpc>
              <a:spcBef>
                <a:spcPts val="100"/>
              </a:spcBef>
            </a:pPr>
            <a:r>
              <a:rPr sz="1800" spc="5" dirty="0">
                <a:solidFill>
                  <a:srgbClr val="FFFFFF"/>
                </a:solidFill>
                <a:latin typeface="Franklin Gothic Book"/>
                <a:cs typeface="Franklin Gothic Book"/>
              </a:rPr>
              <a:t>28</a:t>
            </a:r>
            <a:endParaRPr sz="1800">
              <a:latin typeface="Franklin Gothic Book"/>
              <a:cs typeface="Franklin Gothic Book"/>
            </a:endParaRPr>
          </a:p>
        </p:txBody>
      </p:sp>
      <p:sp>
        <p:nvSpPr>
          <p:cNvPr id="113" name="object 113"/>
          <p:cNvSpPr/>
          <p:nvPr/>
        </p:nvSpPr>
        <p:spPr>
          <a:xfrm>
            <a:off x="10315956" y="3041142"/>
            <a:ext cx="550926" cy="300989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 txBox="1"/>
          <p:nvPr/>
        </p:nvSpPr>
        <p:spPr>
          <a:xfrm>
            <a:off x="10402823" y="3030437"/>
            <a:ext cx="3670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8260">
              <a:lnSpc>
                <a:spcPct val="100000"/>
              </a:lnSpc>
              <a:spcBef>
                <a:spcPts val="100"/>
              </a:spcBef>
            </a:pPr>
            <a:r>
              <a:rPr sz="1800" spc="5" dirty="0">
                <a:solidFill>
                  <a:srgbClr val="FFFFFF"/>
                </a:solidFill>
                <a:latin typeface="Franklin Gothic Book"/>
                <a:cs typeface="Franklin Gothic Book"/>
              </a:rPr>
              <a:t>33</a:t>
            </a:r>
            <a:endParaRPr sz="1800">
              <a:latin typeface="Franklin Gothic Book"/>
              <a:cs typeface="Franklin Gothic Book"/>
            </a:endParaRPr>
          </a:p>
        </p:txBody>
      </p:sp>
      <p:sp>
        <p:nvSpPr>
          <p:cNvPr id="115" name="object 115"/>
          <p:cNvSpPr txBox="1"/>
          <p:nvPr/>
        </p:nvSpPr>
        <p:spPr>
          <a:xfrm>
            <a:off x="9802894" y="1811040"/>
            <a:ext cx="1012825" cy="193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100" spc="-5" dirty="0">
                <a:solidFill>
                  <a:srgbClr val="585858"/>
                </a:solidFill>
                <a:latin typeface="Franklin Gothic Book"/>
                <a:cs typeface="Franklin Gothic Book"/>
              </a:rPr>
              <a:t>XI.2018</a:t>
            </a:r>
            <a:r>
              <a:rPr sz="1100" spc="65" dirty="0">
                <a:solidFill>
                  <a:srgbClr val="585858"/>
                </a:solidFill>
                <a:latin typeface="Franklin Gothic Book"/>
                <a:cs typeface="Franklin Gothic Book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Franklin Gothic Book"/>
                <a:cs typeface="Franklin Gothic Book"/>
              </a:rPr>
              <a:t>II.2019</a:t>
            </a:r>
            <a:endParaRPr sz="1100">
              <a:latin typeface="Franklin Gothic Book"/>
              <a:cs typeface="Franklin Gothic Book"/>
            </a:endParaRPr>
          </a:p>
        </p:txBody>
      </p:sp>
      <p:sp>
        <p:nvSpPr>
          <p:cNvPr id="116" name="object 116"/>
          <p:cNvSpPr txBox="1"/>
          <p:nvPr/>
        </p:nvSpPr>
        <p:spPr>
          <a:xfrm>
            <a:off x="8190899" y="3911069"/>
            <a:ext cx="1036955" cy="4076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710"/>
              </a:lnSpc>
              <a:spcBef>
                <a:spcPts val="100"/>
              </a:spcBef>
            </a:pPr>
            <a:r>
              <a:rPr sz="1600" b="1" i="1" spc="5" dirty="0">
                <a:solidFill>
                  <a:srgbClr val="BE9000"/>
                </a:solidFill>
                <a:latin typeface="Calibri"/>
                <a:cs typeface="Calibri"/>
              </a:rPr>
              <a:t>У</a:t>
            </a:r>
            <a:r>
              <a:rPr sz="1250" b="1" i="1" spc="5" dirty="0">
                <a:solidFill>
                  <a:srgbClr val="BE9000"/>
                </a:solidFill>
                <a:latin typeface="Calibri"/>
                <a:cs typeface="Calibri"/>
              </a:rPr>
              <a:t>РОВЕНЬ</a:t>
            </a:r>
            <a:endParaRPr sz="1250">
              <a:latin typeface="Calibri"/>
              <a:cs typeface="Calibri"/>
            </a:endParaRPr>
          </a:p>
          <a:p>
            <a:pPr marL="12700">
              <a:lnSpc>
                <a:spcPts val="1290"/>
              </a:lnSpc>
            </a:pPr>
            <a:r>
              <a:rPr sz="1250" b="1" i="1" spc="10" dirty="0">
                <a:solidFill>
                  <a:srgbClr val="BE9000"/>
                </a:solidFill>
                <a:latin typeface="Calibri"/>
                <a:cs typeface="Calibri"/>
              </a:rPr>
              <a:t>СОЦИАЛЬНОЙ</a:t>
            </a:r>
            <a:endParaRPr sz="1250">
              <a:latin typeface="Calibri"/>
              <a:cs typeface="Calibri"/>
            </a:endParaRPr>
          </a:p>
        </p:txBody>
      </p:sp>
      <p:sp>
        <p:nvSpPr>
          <p:cNvPr id="117" name="object 117"/>
          <p:cNvSpPr txBox="1"/>
          <p:nvPr/>
        </p:nvSpPr>
        <p:spPr>
          <a:xfrm>
            <a:off x="8190971" y="4244692"/>
            <a:ext cx="1352550" cy="2203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250" b="1" i="1" spc="10" dirty="0">
                <a:solidFill>
                  <a:srgbClr val="BE9000"/>
                </a:solidFill>
                <a:latin typeface="Calibri"/>
                <a:cs typeface="Calibri"/>
              </a:rPr>
              <a:t>СПРАВЕДЛИВОСТИ</a:t>
            </a:r>
            <a:endParaRPr sz="1250">
              <a:latin typeface="Calibri"/>
              <a:cs typeface="Calibri"/>
            </a:endParaRPr>
          </a:p>
        </p:txBody>
      </p:sp>
      <p:sp>
        <p:nvSpPr>
          <p:cNvPr id="118" name="object 118"/>
          <p:cNvSpPr txBox="1"/>
          <p:nvPr/>
        </p:nvSpPr>
        <p:spPr>
          <a:xfrm>
            <a:off x="8190971" y="4390930"/>
            <a:ext cx="1722755" cy="2203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250" b="1" i="1" spc="10" dirty="0">
                <a:solidFill>
                  <a:srgbClr val="BE9000"/>
                </a:solidFill>
                <a:latin typeface="Calibri"/>
                <a:cs typeface="Calibri"/>
              </a:rPr>
              <a:t>СКОРЕЕ НЕ</a:t>
            </a:r>
            <a:r>
              <a:rPr sz="1250" b="1" i="1" spc="105" dirty="0">
                <a:solidFill>
                  <a:srgbClr val="BE9000"/>
                </a:solidFill>
                <a:latin typeface="Calibri"/>
                <a:cs typeface="Calibri"/>
              </a:rPr>
              <a:t> </a:t>
            </a:r>
            <a:r>
              <a:rPr sz="1250" b="1" i="1" spc="15" dirty="0">
                <a:solidFill>
                  <a:srgbClr val="BE9000"/>
                </a:solidFill>
                <a:latin typeface="Calibri"/>
                <a:cs typeface="Calibri"/>
              </a:rPr>
              <a:t>ИЗМЕНИЛСЯ</a:t>
            </a:r>
            <a:endParaRPr sz="1250">
              <a:latin typeface="Calibri"/>
              <a:cs typeface="Calibri"/>
            </a:endParaRPr>
          </a:p>
        </p:txBody>
      </p:sp>
      <p:sp>
        <p:nvSpPr>
          <p:cNvPr id="119" name="object 119"/>
          <p:cNvSpPr/>
          <p:nvPr/>
        </p:nvSpPr>
        <p:spPr>
          <a:xfrm>
            <a:off x="8099297" y="5008626"/>
            <a:ext cx="432053" cy="516635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8120634" y="5029961"/>
            <a:ext cx="389381" cy="473963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8221980" y="5058155"/>
            <a:ext cx="1338833" cy="431291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8243316" y="5079491"/>
            <a:ext cx="1296161" cy="388619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8123681" y="5228844"/>
            <a:ext cx="998980" cy="431291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8145018" y="5250179"/>
            <a:ext cx="956309" cy="388619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 txBox="1"/>
          <p:nvPr/>
        </p:nvSpPr>
        <p:spPr>
          <a:xfrm>
            <a:off x="8253653" y="5088168"/>
            <a:ext cx="1177925" cy="4324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805"/>
              </a:lnSpc>
              <a:spcBef>
                <a:spcPts val="100"/>
              </a:spcBef>
            </a:pPr>
            <a:r>
              <a:rPr sz="1600" b="1" i="1" spc="10" dirty="0">
                <a:solidFill>
                  <a:srgbClr val="BEBEBE"/>
                </a:solidFill>
                <a:latin typeface="Calibri"/>
                <a:cs typeface="Calibri"/>
              </a:rPr>
              <a:t>З</a:t>
            </a:r>
            <a:r>
              <a:rPr sz="1250" b="1" i="1" spc="10" dirty="0">
                <a:solidFill>
                  <a:srgbClr val="BEBEBE"/>
                </a:solidFill>
                <a:latin typeface="Calibri"/>
                <a:cs typeface="Calibri"/>
              </a:rPr>
              <a:t>АТРУДНИЛИСЬ</a:t>
            </a:r>
            <a:endParaRPr sz="1250">
              <a:latin typeface="Calibri"/>
              <a:cs typeface="Calibri"/>
            </a:endParaRPr>
          </a:p>
          <a:p>
            <a:pPr marL="12700">
              <a:lnSpc>
                <a:spcPts val="1385"/>
              </a:lnSpc>
            </a:pPr>
            <a:r>
              <a:rPr sz="1250" b="1" i="1" spc="10" dirty="0">
                <a:solidFill>
                  <a:srgbClr val="BEBEBE"/>
                </a:solidFill>
                <a:latin typeface="Calibri"/>
                <a:cs typeface="Calibri"/>
              </a:rPr>
              <a:t>ОТВЕТИТЬ</a:t>
            </a:r>
            <a:endParaRPr sz="1250">
              <a:latin typeface="Calibri"/>
              <a:cs typeface="Calibri"/>
            </a:endParaRPr>
          </a:p>
        </p:txBody>
      </p:sp>
      <p:sp>
        <p:nvSpPr>
          <p:cNvPr id="126" name="object 126"/>
          <p:cNvSpPr txBox="1"/>
          <p:nvPr/>
        </p:nvSpPr>
        <p:spPr>
          <a:xfrm>
            <a:off x="617378" y="1037965"/>
            <a:ext cx="5495290" cy="516255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 marR="5080" algn="ctr">
              <a:lnSpc>
                <a:spcPct val="70000"/>
              </a:lnSpc>
              <a:spcBef>
                <a:spcPts val="600"/>
              </a:spcBef>
            </a:pPr>
            <a:r>
              <a:rPr sz="1400" b="1" spc="-5" dirty="0">
                <a:solidFill>
                  <a:srgbClr val="404040"/>
                </a:solidFill>
                <a:latin typeface="Calibri"/>
                <a:cs typeface="Calibri"/>
              </a:rPr>
              <a:t>КАК ВЫ </a:t>
            </a:r>
            <a:r>
              <a:rPr sz="1400" b="1" spc="-15" dirty="0">
                <a:solidFill>
                  <a:srgbClr val="404040"/>
                </a:solidFill>
                <a:latin typeface="Calibri"/>
                <a:cs typeface="Calibri"/>
              </a:rPr>
              <a:t>СЧИТАЕТЕ, </a:t>
            </a:r>
            <a:r>
              <a:rPr sz="1400" b="1" spc="-5" dirty="0">
                <a:solidFill>
                  <a:srgbClr val="404040"/>
                </a:solidFill>
                <a:latin typeface="Calibri"/>
                <a:cs typeface="Calibri"/>
              </a:rPr>
              <a:t>СОВРЕМЕННОЕ </a:t>
            </a:r>
            <a:r>
              <a:rPr sz="1400" b="1" spc="-10" dirty="0">
                <a:solidFill>
                  <a:srgbClr val="404040"/>
                </a:solidFill>
                <a:latin typeface="Calibri"/>
                <a:cs typeface="Calibri"/>
              </a:rPr>
              <a:t>РОССИЙСКОЕ ОБЩЕСТВО УСТРОЕНО  СПРАВЕДЛИВО </a:t>
            </a:r>
            <a:r>
              <a:rPr sz="1400" b="1" spc="-5" dirty="0">
                <a:solidFill>
                  <a:srgbClr val="404040"/>
                </a:solidFill>
                <a:latin typeface="Calibri"/>
                <a:cs typeface="Calibri"/>
              </a:rPr>
              <a:t>ИЛИ</a:t>
            </a:r>
            <a:r>
              <a:rPr sz="1400" b="1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404040"/>
                </a:solidFill>
                <a:latin typeface="Calibri"/>
                <a:cs typeface="Calibri"/>
              </a:rPr>
              <a:t>НЕТ?</a:t>
            </a:r>
            <a:endParaRPr sz="1400">
              <a:latin typeface="Calibri"/>
              <a:cs typeface="Calibri"/>
            </a:endParaRPr>
          </a:p>
          <a:p>
            <a:pPr marL="635" algn="ctr">
              <a:lnSpc>
                <a:spcPts val="1010"/>
              </a:lnSpc>
            </a:pPr>
            <a:r>
              <a:rPr sz="1200" i="1" dirty="0">
                <a:solidFill>
                  <a:srgbClr val="404040"/>
                </a:solidFill>
                <a:latin typeface="Calibri"/>
                <a:cs typeface="Calibri"/>
              </a:rPr>
              <a:t>(</a:t>
            </a:r>
            <a:r>
              <a:rPr sz="950" i="1" dirty="0">
                <a:solidFill>
                  <a:srgbClr val="404040"/>
                </a:solidFill>
                <a:latin typeface="Calibri"/>
                <a:cs typeface="Calibri"/>
              </a:rPr>
              <a:t>В </a:t>
            </a:r>
            <a:r>
              <a:rPr sz="1200" i="1" dirty="0">
                <a:solidFill>
                  <a:srgbClr val="404040"/>
                </a:solidFill>
                <a:latin typeface="Calibri"/>
                <a:cs typeface="Calibri"/>
              </a:rPr>
              <a:t>% </a:t>
            </a:r>
            <a:r>
              <a:rPr sz="950" i="1" spc="-10" dirty="0">
                <a:solidFill>
                  <a:srgbClr val="404040"/>
                </a:solidFill>
                <a:latin typeface="Calibri"/>
                <a:cs typeface="Calibri"/>
              </a:rPr>
              <a:t>ОТ</a:t>
            </a:r>
            <a:r>
              <a:rPr sz="950" i="1" spc="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950" i="1" dirty="0">
                <a:solidFill>
                  <a:srgbClr val="404040"/>
                </a:solidFill>
                <a:latin typeface="Calibri"/>
                <a:cs typeface="Calibri"/>
              </a:rPr>
              <a:t>ОПРОШЕННЫХ</a:t>
            </a:r>
            <a:r>
              <a:rPr sz="1200" i="1" dirty="0">
                <a:solidFill>
                  <a:srgbClr val="404040"/>
                </a:solidFill>
                <a:latin typeface="Calibri"/>
                <a:cs typeface="Calibri"/>
              </a:rPr>
              <a:t>)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27" name="object 127"/>
          <p:cNvSpPr/>
          <p:nvPr/>
        </p:nvSpPr>
        <p:spPr>
          <a:xfrm>
            <a:off x="6643116" y="1031747"/>
            <a:ext cx="0" cy="4699000"/>
          </a:xfrm>
          <a:custGeom>
            <a:avLst/>
            <a:gdLst/>
            <a:ahLst/>
            <a:cxnLst/>
            <a:rect l="l" t="t" r="r" b="b"/>
            <a:pathLst>
              <a:path h="4699000">
                <a:moveTo>
                  <a:pt x="0" y="0"/>
                </a:moveTo>
                <a:lnTo>
                  <a:pt x="0" y="4699000"/>
                </a:lnTo>
              </a:path>
            </a:pathLst>
          </a:custGeom>
          <a:ln w="6096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 txBox="1"/>
          <p:nvPr/>
        </p:nvSpPr>
        <p:spPr>
          <a:xfrm>
            <a:off x="9828470" y="4030959"/>
            <a:ext cx="43751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b="1" spc="-5" dirty="0">
                <a:solidFill>
                  <a:srgbClr val="BE9000"/>
                </a:solidFill>
                <a:latin typeface="Calibri"/>
                <a:cs typeface="Calibri"/>
              </a:rPr>
              <a:t>54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29" name="object 129"/>
          <p:cNvSpPr txBox="1"/>
          <p:nvPr/>
        </p:nvSpPr>
        <p:spPr>
          <a:xfrm>
            <a:off x="10445322" y="4098014"/>
            <a:ext cx="3346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BE9000"/>
                </a:solidFill>
                <a:latin typeface="Calibri"/>
                <a:cs typeface="Calibri"/>
              </a:rPr>
              <a:t>48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30" name="object 130"/>
          <p:cNvSpPr txBox="1"/>
          <p:nvPr/>
        </p:nvSpPr>
        <p:spPr>
          <a:xfrm>
            <a:off x="9976331" y="5190284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BEBEBE"/>
                </a:solidFill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1" name="object 131"/>
          <p:cNvSpPr txBox="1"/>
          <p:nvPr/>
        </p:nvSpPr>
        <p:spPr>
          <a:xfrm>
            <a:off x="10523076" y="5139230"/>
            <a:ext cx="1803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BEBEBE"/>
                </a:solidFill>
                <a:latin typeface="Calibri"/>
                <a:cs typeface="Calibri"/>
              </a:rPr>
              <a:t>6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32" name="object 132"/>
          <p:cNvSpPr/>
          <p:nvPr/>
        </p:nvSpPr>
        <p:spPr>
          <a:xfrm>
            <a:off x="441198" y="5414009"/>
            <a:ext cx="751840" cy="275590"/>
          </a:xfrm>
          <a:custGeom>
            <a:avLst/>
            <a:gdLst/>
            <a:ahLst/>
            <a:cxnLst/>
            <a:rect l="l" t="t" r="r" b="b"/>
            <a:pathLst>
              <a:path w="751840" h="275589">
                <a:moveTo>
                  <a:pt x="0" y="0"/>
                </a:moveTo>
                <a:lnTo>
                  <a:pt x="751332" y="0"/>
                </a:lnTo>
                <a:lnTo>
                  <a:pt x="751332" y="275081"/>
                </a:lnTo>
                <a:lnTo>
                  <a:pt x="0" y="275081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252984" y="5816346"/>
            <a:ext cx="939800" cy="275590"/>
          </a:xfrm>
          <a:custGeom>
            <a:avLst/>
            <a:gdLst/>
            <a:ahLst/>
            <a:cxnLst/>
            <a:rect l="l" t="t" r="r" b="b"/>
            <a:pathLst>
              <a:path w="939800" h="275589">
                <a:moveTo>
                  <a:pt x="0" y="0"/>
                </a:moveTo>
                <a:lnTo>
                  <a:pt x="939546" y="0"/>
                </a:lnTo>
                <a:lnTo>
                  <a:pt x="939546" y="275081"/>
                </a:lnTo>
                <a:lnTo>
                  <a:pt x="0" y="275081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1192911" y="5351145"/>
            <a:ext cx="0" cy="803275"/>
          </a:xfrm>
          <a:custGeom>
            <a:avLst/>
            <a:gdLst/>
            <a:ahLst/>
            <a:cxnLst/>
            <a:rect l="l" t="t" r="r" b="b"/>
            <a:pathLst>
              <a:path h="803275">
                <a:moveTo>
                  <a:pt x="0" y="0"/>
                </a:moveTo>
                <a:lnTo>
                  <a:pt x="0" y="803147"/>
                </a:lnTo>
              </a:path>
            </a:pathLst>
          </a:custGeom>
          <a:ln w="990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642366" y="5407914"/>
            <a:ext cx="364235" cy="349757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 txBox="1"/>
          <p:nvPr/>
        </p:nvSpPr>
        <p:spPr>
          <a:xfrm>
            <a:off x="739973" y="5438478"/>
            <a:ext cx="1670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52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37" name="object 137"/>
          <p:cNvSpPr/>
          <p:nvPr/>
        </p:nvSpPr>
        <p:spPr>
          <a:xfrm>
            <a:off x="548640" y="5809488"/>
            <a:ext cx="364235" cy="349757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 txBox="1"/>
          <p:nvPr/>
        </p:nvSpPr>
        <p:spPr>
          <a:xfrm>
            <a:off x="646041" y="5840251"/>
            <a:ext cx="1670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65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39" name="object 139"/>
          <p:cNvSpPr txBox="1"/>
          <p:nvPr/>
        </p:nvSpPr>
        <p:spPr>
          <a:xfrm>
            <a:off x="1303666" y="5390093"/>
            <a:ext cx="42672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400" b="1" spc="-10" dirty="0">
                <a:solidFill>
                  <a:srgbClr val="585858"/>
                </a:solidFill>
                <a:latin typeface="Calibri"/>
                <a:cs typeface="Calibri"/>
              </a:rPr>
              <a:t>18-2</a:t>
            </a:r>
            <a:r>
              <a:rPr sz="1400" b="1" spc="-5" dirty="0">
                <a:solidFill>
                  <a:srgbClr val="585858"/>
                </a:solidFill>
                <a:latin typeface="Calibri"/>
                <a:cs typeface="Calibri"/>
              </a:rPr>
              <a:t>4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40" name="object 140"/>
          <p:cNvSpPr txBox="1"/>
          <p:nvPr/>
        </p:nvSpPr>
        <p:spPr>
          <a:xfrm>
            <a:off x="1303666" y="5791879"/>
            <a:ext cx="42672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400" b="1" spc="-10" dirty="0">
                <a:solidFill>
                  <a:srgbClr val="585858"/>
                </a:solidFill>
                <a:latin typeface="Calibri"/>
                <a:cs typeface="Calibri"/>
              </a:rPr>
              <a:t>25-3</a:t>
            </a:r>
            <a:r>
              <a:rPr sz="1400" b="1" spc="-5" dirty="0">
                <a:solidFill>
                  <a:srgbClr val="585858"/>
                </a:solidFill>
                <a:latin typeface="Calibri"/>
                <a:cs typeface="Calibri"/>
              </a:rPr>
              <a:t>4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41" name="object 141"/>
          <p:cNvSpPr/>
          <p:nvPr/>
        </p:nvSpPr>
        <p:spPr>
          <a:xfrm>
            <a:off x="11666219" y="2420873"/>
            <a:ext cx="351790" cy="272415"/>
          </a:xfrm>
          <a:custGeom>
            <a:avLst/>
            <a:gdLst/>
            <a:ahLst/>
            <a:cxnLst/>
            <a:rect l="l" t="t" r="r" b="b"/>
            <a:pathLst>
              <a:path w="351790" h="272414">
                <a:moveTo>
                  <a:pt x="351281" y="0"/>
                </a:moveTo>
                <a:lnTo>
                  <a:pt x="0" y="0"/>
                </a:lnTo>
                <a:lnTo>
                  <a:pt x="0" y="272034"/>
                </a:lnTo>
                <a:lnTo>
                  <a:pt x="351281" y="272034"/>
                </a:lnTo>
                <a:lnTo>
                  <a:pt x="351281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11153393" y="2692907"/>
            <a:ext cx="351790" cy="665480"/>
          </a:xfrm>
          <a:custGeom>
            <a:avLst/>
            <a:gdLst/>
            <a:ahLst/>
            <a:cxnLst/>
            <a:rect l="l" t="t" r="r" b="b"/>
            <a:pathLst>
              <a:path w="351790" h="665479">
                <a:moveTo>
                  <a:pt x="351281" y="0"/>
                </a:moveTo>
                <a:lnTo>
                  <a:pt x="0" y="0"/>
                </a:lnTo>
                <a:lnTo>
                  <a:pt x="0" y="665226"/>
                </a:lnTo>
                <a:lnTo>
                  <a:pt x="351281" y="665226"/>
                </a:lnTo>
                <a:lnTo>
                  <a:pt x="351281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11666219" y="2692907"/>
            <a:ext cx="351790" cy="1118870"/>
          </a:xfrm>
          <a:custGeom>
            <a:avLst/>
            <a:gdLst/>
            <a:ahLst/>
            <a:cxnLst/>
            <a:rect l="l" t="t" r="r" b="b"/>
            <a:pathLst>
              <a:path w="351790" h="1118870">
                <a:moveTo>
                  <a:pt x="351281" y="0"/>
                </a:moveTo>
                <a:lnTo>
                  <a:pt x="0" y="0"/>
                </a:lnTo>
                <a:lnTo>
                  <a:pt x="0" y="1118615"/>
                </a:lnTo>
                <a:lnTo>
                  <a:pt x="351281" y="1118615"/>
                </a:lnTo>
                <a:lnTo>
                  <a:pt x="351281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11072241" y="2692526"/>
            <a:ext cx="1026794" cy="0"/>
          </a:xfrm>
          <a:custGeom>
            <a:avLst/>
            <a:gdLst/>
            <a:ahLst/>
            <a:cxnLst/>
            <a:rect l="l" t="t" r="r" b="b"/>
            <a:pathLst>
              <a:path w="1026795">
                <a:moveTo>
                  <a:pt x="0" y="0"/>
                </a:moveTo>
                <a:lnTo>
                  <a:pt x="1026413" y="0"/>
                </a:lnTo>
              </a:path>
            </a:pathLst>
          </a:custGeom>
          <a:ln w="990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11118343" y="2269235"/>
            <a:ext cx="438148" cy="242315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 txBox="1"/>
          <p:nvPr/>
        </p:nvSpPr>
        <p:spPr>
          <a:xfrm>
            <a:off x="11153393" y="2262603"/>
            <a:ext cx="35179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0485">
              <a:lnSpc>
                <a:spcPct val="100000"/>
              </a:lnSpc>
              <a:spcBef>
                <a:spcPts val="95"/>
              </a:spcBef>
            </a:pPr>
            <a:r>
              <a:rPr sz="1400" dirty="0">
                <a:solidFill>
                  <a:srgbClr val="FFFFFF"/>
                </a:solidFill>
                <a:latin typeface="Franklin Gothic Book"/>
                <a:cs typeface="Franklin Gothic Book"/>
              </a:rPr>
              <a:t>20</a:t>
            </a:r>
            <a:endParaRPr sz="1400">
              <a:latin typeface="Franklin Gothic Book"/>
              <a:cs typeface="Franklin Gothic Book"/>
            </a:endParaRPr>
          </a:p>
        </p:txBody>
      </p:sp>
      <p:sp>
        <p:nvSpPr>
          <p:cNvPr id="147" name="object 147"/>
          <p:cNvSpPr/>
          <p:nvPr/>
        </p:nvSpPr>
        <p:spPr>
          <a:xfrm>
            <a:off x="11676888" y="2393442"/>
            <a:ext cx="332993" cy="379475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 txBox="1"/>
          <p:nvPr/>
        </p:nvSpPr>
        <p:spPr>
          <a:xfrm>
            <a:off x="11770118" y="2421568"/>
            <a:ext cx="129539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solidFill>
                  <a:srgbClr val="FFFFFF"/>
                </a:solidFill>
                <a:latin typeface="Franklin Gothic Book"/>
                <a:cs typeface="Franklin Gothic Book"/>
              </a:rPr>
              <a:t>9</a:t>
            </a:r>
            <a:endParaRPr sz="1400">
              <a:latin typeface="Franklin Gothic Book"/>
              <a:cs typeface="Franklin Gothic Book"/>
            </a:endParaRPr>
          </a:p>
        </p:txBody>
      </p:sp>
      <p:sp>
        <p:nvSpPr>
          <p:cNvPr id="149" name="object 149"/>
          <p:cNvSpPr/>
          <p:nvPr/>
        </p:nvSpPr>
        <p:spPr>
          <a:xfrm>
            <a:off x="11058906" y="2876550"/>
            <a:ext cx="559307" cy="297929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 txBox="1"/>
          <p:nvPr/>
        </p:nvSpPr>
        <p:spPr>
          <a:xfrm>
            <a:off x="11153393" y="2864149"/>
            <a:ext cx="3517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005">
              <a:lnSpc>
                <a:spcPct val="100000"/>
              </a:lnSpc>
              <a:spcBef>
                <a:spcPts val="100"/>
              </a:spcBef>
            </a:pPr>
            <a:r>
              <a:rPr sz="1800" spc="5" dirty="0">
                <a:solidFill>
                  <a:srgbClr val="FFFFFF"/>
                </a:solidFill>
                <a:latin typeface="Franklin Gothic Book"/>
                <a:cs typeface="Franklin Gothic Book"/>
              </a:rPr>
              <a:t>22</a:t>
            </a:r>
            <a:endParaRPr sz="1800">
              <a:latin typeface="Franklin Gothic Book"/>
              <a:cs typeface="Franklin Gothic Book"/>
            </a:endParaRPr>
          </a:p>
        </p:txBody>
      </p:sp>
      <p:sp>
        <p:nvSpPr>
          <p:cNvPr id="151" name="object 151"/>
          <p:cNvSpPr/>
          <p:nvPr/>
        </p:nvSpPr>
        <p:spPr>
          <a:xfrm>
            <a:off x="11577828" y="3102101"/>
            <a:ext cx="521207" cy="300227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 txBox="1"/>
          <p:nvPr/>
        </p:nvSpPr>
        <p:spPr>
          <a:xfrm>
            <a:off x="11700078" y="3090904"/>
            <a:ext cx="272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85" dirty="0">
                <a:solidFill>
                  <a:srgbClr val="FFFFFF"/>
                </a:solidFill>
                <a:latin typeface="Franklin Gothic Book"/>
                <a:cs typeface="Franklin Gothic Book"/>
              </a:rPr>
              <a:t>37</a:t>
            </a:r>
            <a:endParaRPr sz="1800">
              <a:latin typeface="Franklin Gothic Book"/>
              <a:cs typeface="Franklin Gothic Book"/>
            </a:endParaRPr>
          </a:p>
        </p:txBody>
      </p:sp>
      <p:sp>
        <p:nvSpPr>
          <p:cNvPr id="153" name="object 153"/>
          <p:cNvSpPr txBox="1"/>
          <p:nvPr/>
        </p:nvSpPr>
        <p:spPr>
          <a:xfrm>
            <a:off x="11133153" y="1702709"/>
            <a:ext cx="390525" cy="3041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100"/>
              </a:lnSpc>
              <a:spcBef>
                <a:spcPts val="95"/>
              </a:spcBef>
            </a:pPr>
            <a:r>
              <a:rPr sz="1100" spc="-5" dirty="0">
                <a:solidFill>
                  <a:srgbClr val="585858"/>
                </a:solidFill>
                <a:latin typeface="Franklin Gothic Book"/>
                <a:cs typeface="Franklin Gothic Book"/>
              </a:rPr>
              <a:t>18</a:t>
            </a:r>
            <a:r>
              <a:rPr sz="1100" dirty="0">
                <a:solidFill>
                  <a:srgbClr val="585858"/>
                </a:solidFill>
                <a:latin typeface="Franklin Gothic Book"/>
                <a:cs typeface="Franklin Gothic Book"/>
              </a:rPr>
              <a:t>-</a:t>
            </a:r>
            <a:r>
              <a:rPr sz="1100" spc="-5" dirty="0">
                <a:solidFill>
                  <a:srgbClr val="585858"/>
                </a:solidFill>
                <a:latin typeface="Franklin Gothic Book"/>
                <a:cs typeface="Franklin Gothic Book"/>
              </a:rPr>
              <a:t>24</a:t>
            </a:r>
            <a:endParaRPr sz="1100">
              <a:latin typeface="Franklin Gothic Book"/>
              <a:cs typeface="Franklin Gothic Book"/>
            </a:endParaRPr>
          </a:p>
          <a:p>
            <a:pPr algn="ctr">
              <a:lnSpc>
                <a:spcPts val="1100"/>
              </a:lnSpc>
            </a:pPr>
            <a:r>
              <a:rPr sz="1100" spc="-5" dirty="0">
                <a:solidFill>
                  <a:srgbClr val="585858"/>
                </a:solidFill>
                <a:latin typeface="Franklin Gothic Book"/>
                <a:cs typeface="Franklin Gothic Book"/>
              </a:rPr>
              <a:t>лет</a:t>
            </a:r>
            <a:endParaRPr sz="1100">
              <a:latin typeface="Franklin Gothic Book"/>
              <a:cs typeface="Franklin Gothic Book"/>
            </a:endParaRPr>
          </a:p>
        </p:txBody>
      </p:sp>
      <p:sp>
        <p:nvSpPr>
          <p:cNvPr id="154" name="object 154"/>
          <p:cNvSpPr txBox="1"/>
          <p:nvPr/>
        </p:nvSpPr>
        <p:spPr>
          <a:xfrm>
            <a:off x="11646358" y="1702709"/>
            <a:ext cx="390525" cy="3041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100"/>
              </a:lnSpc>
              <a:spcBef>
                <a:spcPts val="95"/>
              </a:spcBef>
            </a:pPr>
            <a:r>
              <a:rPr sz="1100" spc="-5" dirty="0">
                <a:solidFill>
                  <a:srgbClr val="585858"/>
                </a:solidFill>
                <a:latin typeface="Franklin Gothic Book"/>
                <a:cs typeface="Franklin Gothic Book"/>
              </a:rPr>
              <a:t>25</a:t>
            </a:r>
            <a:r>
              <a:rPr sz="1100" dirty="0">
                <a:solidFill>
                  <a:srgbClr val="585858"/>
                </a:solidFill>
                <a:latin typeface="Franklin Gothic Book"/>
                <a:cs typeface="Franklin Gothic Book"/>
              </a:rPr>
              <a:t>-</a:t>
            </a:r>
            <a:r>
              <a:rPr sz="1100" spc="-5" dirty="0">
                <a:solidFill>
                  <a:srgbClr val="585858"/>
                </a:solidFill>
                <a:latin typeface="Franklin Gothic Book"/>
                <a:cs typeface="Franklin Gothic Book"/>
              </a:rPr>
              <a:t>34</a:t>
            </a:r>
            <a:endParaRPr sz="1100">
              <a:latin typeface="Franklin Gothic Book"/>
              <a:cs typeface="Franklin Gothic Book"/>
            </a:endParaRPr>
          </a:p>
          <a:p>
            <a:pPr algn="ctr">
              <a:lnSpc>
                <a:spcPts val="1100"/>
              </a:lnSpc>
            </a:pPr>
            <a:r>
              <a:rPr sz="1100" spc="-5" dirty="0">
                <a:solidFill>
                  <a:srgbClr val="585858"/>
                </a:solidFill>
                <a:latin typeface="Franklin Gothic Book"/>
                <a:cs typeface="Franklin Gothic Book"/>
              </a:rPr>
              <a:t>лет</a:t>
            </a:r>
            <a:endParaRPr sz="1100">
              <a:latin typeface="Franklin Gothic Book"/>
              <a:cs typeface="Franklin Gothic Book"/>
            </a:endParaRPr>
          </a:p>
        </p:txBody>
      </p:sp>
      <p:sp>
        <p:nvSpPr>
          <p:cNvPr id="155" name="object 155"/>
          <p:cNvSpPr/>
          <p:nvPr/>
        </p:nvSpPr>
        <p:spPr>
          <a:xfrm>
            <a:off x="11141964" y="3918204"/>
            <a:ext cx="503681" cy="423671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11650218" y="3949446"/>
            <a:ext cx="503680" cy="392429"/>
          </a:xfrm>
          <a:prstGeom prst="rect">
            <a:avLst/>
          </a:prstGeom>
          <a:blipFill>
            <a:blip r:embed="rId6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10993373" y="1733550"/>
            <a:ext cx="0" cy="3495675"/>
          </a:xfrm>
          <a:custGeom>
            <a:avLst/>
            <a:gdLst/>
            <a:ahLst/>
            <a:cxnLst/>
            <a:rect l="l" t="t" r="r" b="b"/>
            <a:pathLst>
              <a:path h="3495675">
                <a:moveTo>
                  <a:pt x="0" y="0"/>
                </a:moveTo>
                <a:lnTo>
                  <a:pt x="0" y="3495675"/>
                </a:lnTo>
              </a:path>
            </a:pathLst>
          </a:custGeom>
          <a:ln w="6096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1722120" y="5185409"/>
            <a:ext cx="503681" cy="896873"/>
          </a:xfrm>
          <a:prstGeom prst="rect">
            <a:avLst/>
          </a:prstGeom>
          <a:blipFill>
            <a:blip r:embed="rId6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1403603" y="4825746"/>
            <a:ext cx="3175" cy="283210"/>
          </a:xfrm>
          <a:custGeom>
            <a:avLst/>
            <a:gdLst/>
            <a:ahLst/>
            <a:cxnLst/>
            <a:rect l="l" t="t" r="r" b="b"/>
            <a:pathLst>
              <a:path w="3175" h="283210">
                <a:moveTo>
                  <a:pt x="0" y="0"/>
                </a:moveTo>
                <a:lnTo>
                  <a:pt x="3136" y="282968"/>
                </a:lnTo>
              </a:path>
            </a:pathLst>
          </a:custGeom>
          <a:ln w="127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1368497" y="5095598"/>
            <a:ext cx="76200" cy="76835"/>
          </a:xfrm>
          <a:custGeom>
            <a:avLst/>
            <a:gdLst/>
            <a:ahLst/>
            <a:cxnLst/>
            <a:rect l="l" t="t" r="r" b="b"/>
            <a:pathLst>
              <a:path w="76200" h="76835">
                <a:moveTo>
                  <a:pt x="76200" y="0"/>
                </a:moveTo>
                <a:lnTo>
                  <a:pt x="0" y="838"/>
                </a:lnTo>
                <a:lnTo>
                  <a:pt x="38938" y="76619"/>
                </a:lnTo>
                <a:lnTo>
                  <a:pt x="7620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 txBox="1"/>
          <p:nvPr/>
        </p:nvSpPr>
        <p:spPr>
          <a:xfrm>
            <a:off x="78739" y="6304476"/>
            <a:ext cx="4370070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i="1" dirty="0">
                <a:solidFill>
                  <a:srgbClr val="404040"/>
                </a:solidFill>
                <a:latin typeface="Calibri"/>
                <a:cs typeface="Calibri"/>
              </a:rPr>
              <a:t>* </a:t>
            </a:r>
            <a:r>
              <a:rPr sz="900" i="1" spc="5" dirty="0">
                <a:solidFill>
                  <a:srgbClr val="404040"/>
                </a:solidFill>
                <a:latin typeface="Calibri"/>
                <a:cs typeface="Calibri"/>
              </a:rPr>
              <a:t>Д</a:t>
            </a:r>
            <a:r>
              <a:rPr sz="700" i="1" spc="5" dirty="0">
                <a:solidFill>
                  <a:srgbClr val="404040"/>
                </a:solidFill>
                <a:latin typeface="Calibri"/>
                <a:cs typeface="Calibri"/>
              </a:rPr>
              <a:t>АННЫЕ </a:t>
            </a:r>
            <a:r>
              <a:rPr sz="700" i="1" spc="10" dirty="0">
                <a:solidFill>
                  <a:srgbClr val="404040"/>
                </a:solidFill>
                <a:latin typeface="Calibri"/>
                <a:cs typeface="Calibri"/>
              </a:rPr>
              <a:t>ОБЩЕРОССИЙСКОГО </a:t>
            </a:r>
            <a:r>
              <a:rPr sz="700" i="1" spc="5" dirty="0">
                <a:solidFill>
                  <a:srgbClr val="404040"/>
                </a:solidFill>
                <a:latin typeface="Calibri"/>
                <a:cs typeface="Calibri"/>
              </a:rPr>
              <a:t>ОПРОСА</a:t>
            </a:r>
            <a:r>
              <a:rPr sz="900" i="1" spc="5" dirty="0">
                <a:solidFill>
                  <a:srgbClr val="404040"/>
                </a:solidFill>
                <a:latin typeface="Calibri"/>
                <a:cs typeface="Calibri"/>
              </a:rPr>
              <a:t>, </a:t>
            </a:r>
            <a:r>
              <a:rPr sz="700" i="1" spc="10" dirty="0">
                <a:solidFill>
                  <a:srgbClr val="404040"/>
                </a:solidFill>
                <a:latin typeface="Calibri"/>
                <a:cs typeface="Calibri"/>
              </a:rPr>
              <a:t>МЕТОД </a:t>
            </a:r>
            <a:r>
              <a:rPr sz="700" i="1" spc="5" dirty="0">
                <a:solidFill>
                  <a:srgbClr val="404040"/>
                </a:solidFill>
                <a:latin typeface="Calibri"/>
                <a:cs typeface="Calibri"/>
              </a:rPr>
              <a:t>FACE</a:t>
            </a:r>
            <a:r>
              <a:rPr sz="900" i="1" spc="5" dirty="0">
                <a:solidFill>
                  <a:srgbClr val="404040"/>
                </a:solidFill>
                <a:latin typeface="Calibri"/>
                <a:cs typeface="Calibri"/>
              </a:rPr>
              <a:t>-</a:t>
            </a:r>
            <a:r>
              <a:rPr sz="700" i="1" spc="5" dirty="0">
                <a:solidFill>
                  <a:srgbClr val="404040"/>
                </a:solidFill>
                <a:latin typeface="Calibri"/>
                <a:cs typeface="Calibri"/>
              </a:rPr>
              <a:t>TO</a:t>
            </a:r>
            <a:r>
              <a:rPr sz="900" i="1" spc="5" dirty="0">
                <a:solidFill>
                  <a:srgbClr val="404040"/>
                </a:solidFill>
                <a:latin typeface="Calibri"/>
                <a:cs typeface="Calibri"/>
              </a:rPr>
              <a:t>-</a:t>
            </a:r>
            <a:r>
              <a:rPr sz="700" i="1" spc="5" dirty="0">
                <a:solidFill>
                  <a:srgbClr val="404040"/>
                </a:solidFill>
                <a:latin typeface="Calibri"/>
                <a:cs typeface="Calibri"/>
              </a:rPr>
              <a:t>FACE ИНТЕРВЬЮ</a:t>
            </a:r>
            <a:r>
              <a:rPr sz="900" i="1" spc="5" dirty="0">
                <a:solidFill>
                  <a:srgbClr val="404040"/>
                </a:solidFill>
                <a:latin typeface="Calibri"/>
                <a:cs typeface="Calibri"/>
              </a:rPr>
              <a:t>, </a:t>
            </a:r>
            <a:r>
              <a:rPr sz="700" i="1" spc="5" dirty="0">
                <a:solidFill>
                  <a:srgbClr val="404040"/>
                </a:solidFill>
                <a:latin typeface="Calibri"/>
                <a:cs typeface="Calibri"/>
              </a:rPr>
              <a:t>ВЫБОРКА </a:t>
            </a:r>
            <a:r>
              <a:rPr sz="900" i="1" dirty="0">
                <a:solidFill>
                  <a:srgbClr val="404040"/>
                </a:solidFill>
                <a:latin typeface="Calibri"/>
                <a:cs typeface="Calibri"/>
              </a:rPr>
              <a:t>1600</a:t>
            </a:r>
            <a:r>
              <a:rPr sz="900" i="1" spc="1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700" i="1" spc="10" dirty="0">
                <a:solidFill>
                  <a:srgbClr val="404040"/>
                </a:solidFill>
                <a:latin typeface="Calibri"/>
                <a:cs typeface="Calibri"/>
              </a:rPr>
              <a:t>РЕСПОНДЕНТОВ</a:t>
            </a:r>
            <a:endParaRPr sz="7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879295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057388" y="4176521"/>
            <a:ext cx="224790" cy="198120"/>
          </a:xfrm>
          <a:custGeom>
            <a:avLst/>
            <a:gdLst/>
            <a:ahLst/>
            <a:cxnLst/>
            <a:rect l="l" t="t" r="r" b="b"/>
            <a:pathLst>
              <a:path w="224790" h="198120">
                <a:moveTo>
                  <a:pt x="224790" y="0"/>
                </a:moveTo>
                <a:lnTo>
                  <a:pt x="0" y="0"/>
                </a:lnTo>
                <a:lnTo>
                  <a:pt x="0" y="198119"/>
                </a:lnTo>
                <a:lnTo>
                  <a:pt x="224790" y="198119"/>
                </a:lnTo>
                <a:lnTo>
                  <a:pt x="224790" y="0"/>
                </a:lnTo>
                <a:close/>
              </a:path>
            </a:pathLst>
          </a:custGeom>
          <a:solidFill>
            <a:srgbClr val="FF7B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394192" y="4211573"/>
            <a:ext cx="224790" cy="163195"/>
          </a:xfrm>
          <a:custGeom>
            <a:avLst/>
            <a:gdLst/>
            <a:ahLst/>
            <a:cxnLst/>
            <a:rect l="l" t="t" r="r" b="b"/>
            <a:pathLst>
              <a:path w="224790" h="163195">
                <a:moveTo>
                  <a:pt x="224790" y="0"/>
                </a:moveTo>
                <a:lnTo>
                  <a:pt x="0" y="0"/>
                </a:lnTo>
                <a:lnTo>
                  <a:pt x="0" y="163068"/>
                </a:lnTo>
                <a:lnTo>
                  <a:pt x="224790" y="163068"/>
                </a:lnTo>
                <a:lnTo>
                  <a:pt x="224790" y="0"/>
                </a:lnTo>
                <a:close/>
              </a:path>
            </a:pathLst>
          </a:custGeom>
          <a:solidFill>
            <a:srgbClr val="FF7B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730995" y="4117847"/>
            <a:ext cx="224790" cy="257175"/>
          </a:xfrm>
          <a:custGeom>
            <a:avLst/>
            <a:gdLst/>
            <a:ahLst/>
            <a:cxnLst/>
            <a:rect l="l" t="t" r="r" b="b"/>
            <a:pathLst>
              <a:path w="224790" h="257175">
                <a:moveTo>
                  <a:pt x="224790" y="0"/>
                </a:moveTo>
                <a:lnTo>
                  <a:pt x="0" y="0"/>
                </a:lnTo>
                <a:lnTo>
                  <a:pt x="0" y="256794"/>
                </a:lnTo>
                <a:lnTo>
                  <a:pt x="224790" y="256794"/>
                </a:lnTo>
                <a:lnTo>
                  <a:pt x="224790" y="0"/>
                </a:lnTo>
                <a:close/>
              </a:path>
            </a:pathLst>
          </a:custGeom>
          <a:solidFill>
            <a:srgbClr val="FF7B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067800" y="4200144"/>
            <a:ext cx="224790" cy="174625"/>
          </a:xfrm>
          <a:custGeom>
            <a:avLst/>
            <a:gdLst/>
            <a:ahLst/>
            <a:cxnLst/>
            <a:rect l="l" t="t" r="r" b="b"/>
            <a:pathLst>
              <a:path w="224790" h="174625">
                <a:moveTo>
                  <a:pt x="224790" y="0"/>
                </a:moveTo>
                <a:lnTo>
                  <a:pt x="0" y="0"/>
                </a:lnTo>
                <a:lnTo>
                  <a:pt x="0" y="174497"/>
                </a:lnTo>
                <a:lnTo>
                  <a:pt x="224790" y="174497"/>
                </a:lnTo>
                <a:lnTo>
                  <a:pt x="224790" y="0"/>
                </a:lnTo>
                <a:close/>
              </a:path>
            </a:pathLst>
          </a:custGeom>
          <a:solidFill>
            <a:srgbClr val="FF7B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404604" y="4165091"/>
            <a:ext cx="224790" cy="209550"/>
          </a:xfrm>
          <a:custGeom>
            <a:avLst/>
            <a:gdLst/>
            <a:ahLst/>
            <a:cxnLst/>
            <a:rect l="l" t="t" r="r" b="b"/>
            <a:pathLst>
              <a:path w="224790" h="209550">
                <a:moveTo>
                  <a:pt x="224790" y="0"/>
                </a:moveTo>
                <a:lnTo>
                  <a:pt x="0" y="0"/>
                </a:lnTo>
                <a:lnTo>
                  <a:pt x="0" y="209549"/>
                </a:lnTo>
                <a:lnTo>
                  <a:pt x="224790" y="209549"/>
                </a:lnTo>
                <a:lnTo>
                  <a:pt x="224790" y="0"/>
                </a:lnTo>
                <a:close/>
              </a:path>
            </a:pathLst>
          </a:custGeom>
          <a:solidFill>
            <a:srgbClr val="FF7B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742169" y="4152900"/>
            <a:ext cx="224154" cy="222250"/>
          </a:xfrm>
          <a:custGeom>
            <a:avLst/>
            <a:gdLst/>
            <a:ahLst/>
            <a:cxnLst/>
            <a:rect l="l" t="t" r="r" b="b"/>
            <a:pathLst>
              <a:path w="224154" h="222250">
                <a:moveTo>
                  <a:pt x="224027" y="0"/>
                </a:moveTo>
                <a:lnTo>
                  <a:pt x="0" y="0"/>
                </a:lnTo>
                <a:lnTo>
                  <a:pt x="0" y="221742"/>
                </a:lnTo>
                <a:lnTo>
                  <a:pt x="224027" y="221742"/>
                </a:lnTo>
                <a:lnTo>
                  <a:pt x="224027" y="0"/>
                </a:lnTo>
                <a:close/>
              </a:path>
            </a:pathLst>
          </a:custGeom>
          <a:solidFill>
            <a:srgbClr val="FF7B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078973" y="4200144"/>
            <a:ext cx="224154" cy="174625"/>
          </a:xfrm>
          <a:custGeom>
            <a:avLst/>
            <a:gdLst/>
            <a:ahLst/>
            <a:cxnLst/>
            <a:rect l="l" t="t" r="r" b="b"/>
            <a:pathLst>
              <a:path w="224154" h="174625">
                <a:moveTo>
                  <a:pt x="224027" y="0"/>
                </a:moveTo>
                <a:lnTo>
                  <a:pt x="0" y="0"/>
                </a:lnTo>
                <a:lnTo>
                  <a:pt x="0" y="174497"/>
                </a:lnTo>
                <a:lnTo>
                  <a:pt x="224027" y="174497"/>
                </a:lnTo>
                <a:lnTo>
                  <a:pt x="224027" y="0"/>
                </a:lnTo>
                <a:close/>
              </a:path>
            </a:pathLst>
          </a:custGeom>
          <a:solidFill>
            <a:srgbClr val="FF7B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415778" y="4152900"/>
            <a:ext cx="224790" cy="222250"/>
          </a:xfrm>
          <a:custGeom>
            <a:avLst/>
            <a:gdLst/>
            <a:ahLst/>
            <a:cxnLst/>
            <a:rect l="l" t="t" r="r" b="b"/>
            <a:pathLst>
              <a:path w="224790" h="222250">
                <a:moveTo>
                  <a:pt x="224790" y="0"/>
                </a:moveTo>
                <a:lnTo>
                  <a:pt x="0" y="0"/>
                </a:lnTo>
                <a:lnTo>
                  <a:pt x="0" y="221742"/>
                </a:lnTo>
                <a:lnTo>
                  <a:pt x="224790" y="221742"/>
                </a:lnTo>
                <a:lnTo>
                  <a:pt x="224790" y="0"/>
                </a:lnTo>
                <a:close/>
              </a:path>
            </a:pathLst>
          </a:custGeom>
          <a:solidFill>
            <a:srgbClr val="FF7B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752581" y="4024884"/>
            <a:ext cx="224790" cy="349885"/>
          </a:xfrm>
          <a:custGeom>
            <a:avLst/>
            <a:gdLst/>
            <a:ahLst/>
            <a:cxnLst/>
            <a:rect l="l" t="t" r="r" b="b"/>
            <a:pathLst>
              <a:path w="224790" h="349885">
                <a:moveTo>
                  <a:pt x="224790" y="0"/>
                </a:moveTo>
                <a:lnTo>
                  <a:pt x="0" y="0"/>
                </a:lnTo>
                <a:lnTo>
                  <a:pt x="0" y="349758"/>
                </a:lnTo>
                <a:lnTo>
                  <a:pt x="224790" y="349758"/>
                </a:lnTo>
                <a:lnTo>
                  <a:pt x="224790" y="0"/>
                </a:lnTo>
                <a:close/>
              </a:path>
            </a:pathLst>
          </a:custGeom>
          <a:solidFill>
            <a:srgbClr val="FF7B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001381" y="4375022"/>
            <a:ext cx="3032125" cy="0"/>
          </a:xfrm>
          <a:custGeom>
            <a:avLst/>
            <a:gdLst/>
            <a:ahLst/>
            <a:cxnLst/>
            <a:rect l="l" t="t" r="r" b="b"/>
            <a:pathLst>
              <a:path w="3032125">
                <a:moveTo>
                  <a:pt x="0" y="0"/>
                </a:moveTo>
                <a:lnTo>
                  <a:pt x="3031998" y="0"/>
                </a:lnTo>
              </a:path>
            </a:pathLst>
          </a:custGeom>
          <a:ln w="990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8054063" y="3847240"/>
            <a:ext cx="23177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solidFill>
                  <a:srgbClr val="404040"/>
                </a:solidFill>
                <a:latin typeface="Calibri"/>
                <a:cs typeface="Calibri"/>
              </a:rPr>
              <a:t>17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727893" y="3788881"/>
            <a:ext cx="23177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solidFill>
                  <a:srgbClr val="404040"/>
                </a:solidFill>
                <a:latin typeface="Calibri"/>
                <a:cs typeface="Calibri"/>
              </a:rPr>
              <a:t>22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390977" y="3882255"/>
            <a:ext cx="191643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86435" algn="l"/>
                <a:tab pos="1696720" algn="l"/>
              </a:tabLst>
            </a:pPr>
            <a:r>
              <a:rPr sz="1600" b="1" spc="-5" dirty="0">
                <a:solidFill>
                  <a:srgbClr val="404040"/>
                </a:solidFill>
                <a:latin typeface="Calibri"/>
                <a:cs typeface="Calibri"/>
              </a:rPr>
              <a:t>1</a:t>
            </a:r>
            <a:r>
              <a:rPr sz="1600" b="1" dirty="0">
                <a:solidFill>
                  <a:srgbClr val="404040"/>
                </a:solidFill>
                <a:latin typeface="Calibri"/>
                <a:cs typeface="Calibri"/>
              </a:rPr>
              <a:t>4	</a:t>
            </a:r>
            <a:r>
              <a:rPr sz="2400" b="1" spc="-7" baseline="3472" dirty="0">
                <a:solidFill>
                  <a:srgbClr val="404040"/>
                </a:solidFill>
                <a:latin typeface="Calibri"/>
                <a:cs typeface="Calibri"/>
              </a:rPr>
              <a:t>1</a:t>
            </a:r>
            <a:r>
              <a:rPr sz="2400" b="1" baseline="3472" dirty="0">
                <a:solidFill>
                  <a:srgbClr val="404040"/>
                </a:solidFill>
                <a:latin typeface="Calibri"/>
                <a:cs typeface="Calibri"/>
              </a:rPr>
              <a:t>5	</a:t>
            </a:r>
            <a:r>
              <a:rPr sz="2400" b="1" spc="-7" baseline="3472" dirty="0">
                <a:solidFill>
                  <a:srgbClr val="404040"/>
                </a:solidFill>
                <a:latin typeface="Calibri"/>
                <a:cs typeface="Calibri"/>
              </a:rPr>
              <a:t>15</a:t>
            </a:r>
            <a:endParaRPr sz="2400" baseline="3472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401723" y="3835567"/>
            <a:ext cx="124206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49250" algn="l"/>
                <a:tab pos="1022985" algn="l"/>
              </a:tabLst>
            </a:pPr>
            <a:r>
              <a:rPr sz="1600" b="1" spc="-5" dirty="0">
                <a:solidFill>
                  <a:srgbClr val="404040"/>
                </a:solidFill>
                <a:latin typeface="Calibri"/>
                <a:cs typeface="Calibri"/>
              </a:rPr>
              <a:t>1</a:t>
            </a:r>
            <a:r>
              <a:rPr sz="1600" b="1" dirty="0">
                <a:solidFill>
                  <a:srgbClr val="404040"/>
                </a:solidFill>
                <a:latin typeface="Calibri"/>
                <a:cs typeface="Calibri"/>
              </a:rPr>
              <a:t>8	</a:t>
            </a:r>
            <a:r>
              <a:rPr sz="2400" b="1" spc="-7" baseline="3472" dirty="0">
                <a:solidFill>
                  <a:srgbClr val="404040"/>
                </a:solidFill>
                <a:latin typeface="Calibri"/>
                <a:cs typeface="Calibri"/>
              </a:rPr>
              <a:t>1</a:t>
            </a:r>
            <a:r>
              <a:rPr sz="2400" b="1" baseline="3472" dirty="0">
                <a:solidFill>
                  <a:srgbClr val="404040"/>
                </a:solidFill>
                <a:latin typeface="Calibri"/>
                <a:cs typeface="Calibri"/>
              </a:rPr>
              <a:t>9	</a:t>
            </a:r>
            <a:r>
              <a:rPr sz="2400" b="1" spc="-7" baseline="3472" dirty="0">
                <a:solidFill>
                  <a:srgbClr val="404040"/>
                </a:solidFill>
                <a:latin typeface="Calibri"/>
                <a:cs typeface="Calibri"/>
              </a:rPr>
              <a:t>19</a:t>
            </a:r>
            <a:endParaRPr sz="2400" baseline="3472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0749382" y="3695505"/>
            <a:ext cx="23177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solidFill>
                  <a:srgbClr val="404040"/>
                </a:solidFill>
                <a:latin typeface="Calibri"/>
                <a:cs typeface="Calibri"/>
              </a:rPr>
              <a:t>30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015074" y="4444739"/>
            <a:ext cx="3004185" cy="193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100" b="1" spc="-5" dirty="0">
                <a:solidFill>
                  <a:srgbClr val="585858"/>
                </a:solidFill>
                <a:latin typeface="Calibri"/>
                <a:cs typeface="Calibri"/>
              </a:rPr>
              <a:t>2011</a:t>
            </a:r>
            <a:r>
              <a:rPr sz="1100" b="1" spc="17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585858"/>
                </a:solidFill>
                <a:latin typeface="Calibri"/>
                <a:cs typeface="Calibri"/>
              </a:rPr>
              <a:t>2012</a:t>
            </a:r>
            <a:r>
              <a:rPr sz="1100" b="1" spc="18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585858"/>
                </a:solidFill>
                <a:latin typeface="Calibri"/>
                <a:cs typeface="Calibri"/>
              </a:rPr>
              <a:t>2013</a:t>
            </a:r>
            <a:r>
              <a:rPr sz="1100" b="1" spc="18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585858"/>
                </a:solidFill>
                <a:latin typeface="Calibri"/>
                <a:cs typeface="Calibri"/>
              </a:rPr>
              <a:t>2014</a:t>
            </a:r>
            <a:r>
              <a:rPr sz="1100" b="1" spc="18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585858"/>
                </a:solidFill>
                <a:latin typeface="Calibri"/>
                <a:cs typeface="Calibri"/>
              </a:rPr>
              <a:t>2015</a:t>
            </a:r>
            <a:r>
              <a:rPr sz="1100" b="1" spc="17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585858"/>
                </a:solidFill>
                <a:latin typeface="Calibri"/>
                <a:cs typeface="Calibri"/>
              </a:rPr>
              <a:t>2016</a:t>
            </a:r>
            <a:r>
              <a:rPr sz="1100" b="1" spc="18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585858"/>
                </a:solidFill>
                <a:latin typeface="Calibri"/>
                <a:cs typeface="Calibri"/>
              </a:rPr>
              <a:t>2017</a:t>
            </a:r>
            <a:r>
              <a:rPr sz="1100" b="1" spc="18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585858"/>
                </a:solidFill>
                <a:latin typeface="Calibri"/>
                <a:cs typeface="Calibri"/>
              </a:rPr>
              <a:t>2018</a:t>
            </a:r>
            <a:r>
              <a:rPr sz="1100" b="1" spc="18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585858"/>
                </a:solidFill>
                <a:latin typeface="Calibri"/>
                <a:cs typeface="Calibri"/>
              </a:rPr>
              <a:t>2019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800850" y="2532888"/>
            <a:ext cx="593090" cy="418465"/>
          </a:xfrm>
          <a:custGeom>
            <a:avLst/>
            <a:gdLst/>
            <a:ahLst/>
            <a:cxnLst/>
            <a:rect l="l" t="t" r="r" b="b"/>
            <a:pathLst>
              <a:path w="593090" h="418464">
                <a:moveTo>
                  <a:pt x="383667" y="0"/>
                </a:moveTo>
                <a:lnTo>
                  <a:pt x="383667" y="104584"/>
                </a:lnTo>
                <a:lnTo>
                  <a:pt x="0" y="104584"/>
                </a:lnTo>
                <a:lnTo>
                  <a:pt x="0" y="313753"/>
                </a:lnTo>
                <a:lnTo>
                  <a:pt x="383667" y="313753"/>
                </a:lnTo>
                <a:lnTo>
                  <a:pt x="383667" y="418338"/>
                </a:lnTo>
                <a:lnTo>
                  <a:pt x="592836" y="209169"/>
                </a:lnTo>
                <a:lnTo>
                  <a:pt x="383667" y="0"/>
                </a:lnTo>
                <a:close/>
              </a:path>
            </a:pathLst>
          </a:custGeom>
          <a:solidFill>
            <a:srgbClr val="FF7B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342644" y="2100837"/>
            <a:ext cx="3592195" cy="496570"/>
          </a:xfrm>
          <a:custGeom>
            <a:avLst/>
            <a:gdLst/>
            <a:ahLst/>
            <a:cxnLst/>
            <a:rect l="l" t="t" r="r" b="b"/>
            <a:pathLst>
              <a:path w="3592195" h="496569">
                <a:moveTo>
                  <a:pt x="0" y="137921"/>
                </a:moveTo>
                <a:lnTo>
                  <a:pt x="0" y="496061"/>
                </a:lnTo>
                <a:lnTo>
                  <a:pt x="3592067" y="496061"/>
                </a:lnTo>
                <a:lnTo>
                  <a:pt x="3592067" y="220217"/>
                </a:lnTo>
                <a:lnTo>
                  <a:pt x="2693670" y="220217"/>
                </a:lnTo>
                <a:lnTo>
                  <a:pt x="2244852" y="192785"/>
                </a:lnTo>
                <a:lnTo>
                  <a:pt x="448818" y="192785"/>
                </a:lnTo>
                <a:lnTo>
                  <a:pt x="0" y="137921"/>
                </a:lnTo>
                <a:close/>
              </a:path>
              <a:path w="3592195" h="496569">
                <a:moveTo>
                  <a:pt x="3592067" y="0"/>
                </a:moveTo>
                <a:lnTo>
                  <a:pt x="3142488" y="220217"/>
                </a:lnTo>
                <a:lnTo>
                  <a:pt x="3592067" y="220217"/>
                </a:lnTo>
                <a:lnTo>
                  <a:pt x="3592067" y="0"/>
                </a:lnTo>
                <a:close/>
              </a:path>
              <a:path w="3592195" h="496569">
                <a:moveTo>
                  <a:pt x="898398" y="137921"/>
                </a:moveTo>
                <a:lnTo>
                  <a:pt x="448818" y="192785"/>
                </a:lnTo>
                <a:lnTo>
                  <a:pt x="1347215" y="192785"/>
                </a:lnTo>
                <a:lnTo>
                  <a:pt x="898398" y="137921"/>
                </a:lnTo>
                <a:close/>
              </a:path>
              <a:path w="3592195" h="496569">
                <a:moveTo>
                  <a:pt x="1796034" y="137921"/>
                </a:moveTo>
                <a:lnTo>
                  <a:pt x="1347215" y="192785"/>
                </a:lnTo>
                <a:lnTo>
                  <a:pt x="2244852" y="192785"/>
                </a:lnTo>
                <a:lnTo>
                  <a:pt x="1796034" y="137921"/>
                </a:lnTo>
                <a:close/>
              </a:path>
            </a:pathLst>
          </a:custGeom>
          <a:solidFill>
            <a:srgbClr val="FF7B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342644" y="2596895"/>
            <a:ext cx="3592195" cy="2451100"/>
          </a:xfrm>
          <a:custGeom>
            <a:avLst/>
            <a:gdLst/>
            <a:ahLst/>
            <a:cxnLst/>
            <a:rect l="l" t="t" r="r" b="b"/>
            <a:pathLst>
              <a:path w="3592195" h="2451100">
                <a:moveTo>
                  <a:pt x="3311468" y="2340102"/>
                </a:moveTo>
                <a:lnTo>
                  <a:pt x="1796034" y="2340102"/>
                </a:lnTo>
                <a:lnTo>
                  <a:pt x="2244852" y="2367534"/>
                </a:lnTo>
                <a:lnTo>
                  <a:pt x="2693670" y="2450592"/>
                </a:lnTo>
                <a:lnTo>
                  <a:pt x="3142488" y="2423160"/>
                </a:lnTo>
                <a:lnTo>
                  <a:pt x="3311468" y="2340102"/>
                </a:lnTo>
                <a:close/>
              </a:path>
              <a:path w="3592195" h="2451100">
                <a:moveTo>
                  <a:pt x="3592067" y="0"/>
                </a:moveTo>
                <a:lnTo>
                  <a:pt x="0" y="0"/>
                </a:lnTo>
                <a:lnTo>
                  <a:pt x="0" y="2257806"/>
                </a:lnTo>
                <a:lnTo>
                  <a:pt x="448818" y="2423160"/>
                </a:lnTo>
                <a:lnTo>
                  <a:pt x="898398" y="2340102"/>
                </a:lnTo>
                <a:lnTo>
                  <a:pt x="3311468" y="2340102"/>
                </a:lnTo>
                <a:lnTo>
                  <a:pt x="3592067" y="2202180"/>
                </a:lnTo>
                <a:lnTo>
                  <a:pt x="3592067" y="0"/>
                </a:lnTo>
                <a:close/>
              </a:path>
              <a:path w="3592195" h="2451100">
                <a:moveTo>
                  <a:pt x="1796034" y="2340102"/>
                </a:moveTo>
                <a:lnTo>
                  <a:pt x="898398" y="2340102"/>
                </a:lnTo>
                <a:lnTo>
                  <a:pt x="1347215" y="2423160"/>
                </a:lnTo>
                <a:lnTo>
                  <a:pt x="1796034" y="2340102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343025" y="2596514"/>
            <a:ext cx="3591560" cy="0"/>
          </a:xfrm>
          <a:custGeom>
            <a:avLst/>
            <a:gdLst/>
            <a:ahLst/>
            <a:cxnLst/>
            <a:rect l="l" t="t" r="r" b="b"/>
            <a:pathLst>
              <a:path w="3591560">
                <a:moveTo>
                  <a:pt x="0" y="0"/>
                </a:moveTo>
                <a:lnTo>
                  <a:pt x="3591305" y="0"/>
                </a:lnTo>
              </a:path>
            </a:pathLst>
          </a:custGeom>
          <a:ln w="990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244346" y="2273808"/>
            <a:ext cx="364235" cy="3497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1329529" y="2304332"/>
            <a:ext cx="1797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13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617725" y="2301240"/>
            <a:ext cx="364235" cy="34975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1702268" y="2331866"/>
            <a:ext cx="1797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11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2066544" y="2273808"/>
            <a:ext cx="364235" cy="34975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2151206" y="2304332"/>
            <a:ext cx="1797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13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2515361" y="2301240"/>
            <a:ext cx="364235" cy="34975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2600143" y="2331866"/>
            <a:ext cx="1797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11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2964179" y="2273808"/>
            <a:ext cx="364235" cy="34975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3049080" y="2304332"/>
            <a:ext cx="1797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13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3412997" y="2301240"/>
            <a:ext cx="364235" cy="34975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3498018" y="2331866"/>
            <a:ext cx="1797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11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3861815" y="2314956"/>
            <a:ext cx="364235" cy="34975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284726" y="2314956"/>
            <a:ext cx="364235" cy="34975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3946956" y="2345633"/>
            <a:ext cx="6026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35609" algn="l"/>
              </a:tabLst>
            </a:pP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0	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10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4662678" y="2210562"/>
            <a:ext cx="364235" cy="34975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4747865" y="2240969"/>
            <a:ext cx="1797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18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1229105" y="3558540"/>
            <a:ext cx="422909" cy="40538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1329274" y="3595958"/>
            <a:ext cx="20574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8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1588769" y="3640835"/>
            <a:ext cx="422909" cy="40614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1689313" y="3678561"/>
            <a:ext cx="20574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8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8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2037588" y="3599688"/>
            <a:ext cx="422909" cy="40614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2138249" y="3637259"/>
            <a:ext cx="20574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8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5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2486405" y="3640835"/>
            <a:ext cx="422909" cy="40614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2587188" y="3678561"/>
            <a:ext cx="20574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8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8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2935985" y="3599688"/>
            <a:ext cx="422909" cy="40614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3036125" y="3637259"/>
            <a:ext cx="20574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8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5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3384803" y="3613404"/>
            <a:ext cx="422909" cy="40614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3485062" y="3651026"/>
            <a:ext cx="20574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8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6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3807714" y="3654552"/>
            <a:ext cx="422909" cy="406145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3908060" y="3692328"/>
            <a:ext cx="20574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8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9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4264914" y="3640835"/>
            <a:ext cx="422909" cy="406145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 txBox="1"/>
          <p:nvPr/>
        </p:nvSpPr>
        <p:spPr>
          <a:xfrm>
            <a:off x="4365643" y="3678561"/>
            <a:ext cx="20574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8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8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4621529" y="3589020"/>
            <a:ext cx="422909" cy="406145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 txBox="1"/>
          <p:nvPr/>
        </p:nvSpPr>
        <p:spPr>
          <a:xfrm>
            <a:off x="4721964" y="3626806"/>
            <a:ext cx="20574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8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1194370" y="5415959"/>
            <a:ext cx="297180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spc="-5" dirty="0">
                <a:solidFill>
                  <a:srgbClr val="585858"/>
                </a:solidFill>
                <a:latin typeface="Calibri"/>
                <a:cs typeface="Calibri"/>
              </a:rPr>
              <a:t>I</a:t>
            </a:r>
            <a:r>
              <a:rPr sz="1050" dirty="0">
                <a:solidFill>
                  <a:srgbClr val="585858"/>
                </a:solidFill>
                <a:latin typeface="Calibri"/>
                <a:cs typeface="Calibri"/>
              </a:rPr>
              <a:t>X</a:t>
            </a:r>
            <a:r>
              <a:rPr sz="1050" spc="-5" dirty="0">
                <a:solidFill>
                  <a:srgbClr val="585858"/>
                </a:solidFill>
                <a:latin typeface="Calibri"/>
                <a:cs typeface="Calibri"/>
              </a:rPr>
              <a:t>.</a:t>
            </a:r>
            <a:r>
              <a:rPr sz="1050" dirty="0">
                <a:solidFill>
                  <a:srgbClr val="585858"/>
                </a:solidFill>
                <a:latin typeface="Calibri"/>
                <a:cs typeface="Calibri"/>
              </a:rPr>
              <a:t>11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1644293" y="5415959"/>
            <a:ext cx="295275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spc="-5" dirty="0">
                <a:solidFill>
                  <a:srgbClr val="585858"/>
                </a:solidFill>
                <a:latin typeface="Calibri"/>
                <a:cs typeface="Calibri"/>
              </a:rPr>
              <a:t>III.</a:t>
            </a:r>
            <a:r>
              <a:rPr sz="1050" dirty="0">
                <a:solidFill>
                  <a:srgbClr val="585858"/>
                </a:solidFill>
                <a:latin typeface="Calibri"/>
                <a:cs typeface="Calibri"/>
              </a:rPr>
              <a:t>12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2089015" y="5415959"/>
            <a:ext cx="302895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spc="-5" dirty="0">
                <a:solidFill>
                  <a:srgbClr val="585858"/>
                </a:solidFill>
                <a:latin typeface="Calibri"/>
                <a:cs typeface="Calibri"/>
              </a:rPr>
              <a:t>VI</a:t>
            </a:r>
            <a:r>
              <a:rPr sz="1050" spc="5" dirty="0">
                <a:solidFill>
                  <a:srgbClr val="585858"/>
                </a:solidFill>
                <a:latin typeface="Calibri"/>
                <a:cs typeface="Calibri"/>
              </a:rPr>
              <a:t>.</a:t>
            </a:r>
            <a:r>
              <a:rPr sz="1050" spc="-5" dirty="0">
                <a:solidFill>
                  <a:srgbClr val="585858"/>
                </a:solidFill>
                <a:latin typeface="Calibri"/>
                <a:cs typeface="Calibri"/>
              </a:rPr>
              <a:t>13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2521202" y="5415959"/>
            <a:ext cx="336550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spc="-5" dirty="0">
                <a:solidFill>
                  <a:srgbClr val="585858"/>
                </a:solidFill>
                <a:latin typeface="Calibri"/>
                <a:cs typeface="Calibri"/>
              </a:rPr>
              <a:t>VI</a:t>
            </a:r>
            <a:r>
              <a:rPr sz="1050" spc="5" dirty="0">
                <a:solidFill>
                  <a:srgbClr val="585858"/>
                </a:solidFill>
                <a:latin typeface="Calibri"/>
                <a:cs typeface="Calibri"/>
              </a:rPr>
              <a:t>I</a:t>
            </a:r>
            <a:r>
              <a:rPr sz="1050" spc="-5" dirty="0">
                <a:solidFill>
                  <a:srgbClr val="585858"/>
                </a:solidFill>
                <a:latin typeface="Calibri"/>
                <a:cs typeface="Calibri"/>
              </a:rPr>
              <a:t>.14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2986994" y="5415959"/>
            <a:ext cx="302895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spc="-5" dirty="0">
                <a:solidFill>
                  <a:srgbClr val="585858"/>
                </a:solidFill>
                <a:latin typeface="Calibri"/>
                <a:cs typeface="Calibri"/>
              </a:rPr>
              <a:t>VI</a:t>
            </a:r>
            <a:r>
              <a:rPr sz="1050" spc="5" dirty="0">
                <a:solidFill>
                  <a:srgbClr val="585858"/>
                </a:solidFill>
                <a:latin typeface="Calibri"/>
                <a:cs typeface="Calibri"/>
              </a:rPr>
              <a:t>.</a:t>
            </a:r>
            <a:r>
              <a:rPr sz="1050" spc="-5" dirty="0">
                <a:solidFill>
                  <a:srgbClr val="585858"/>
                </a:solidFill>
                <a:latin typeface="Calibri"/>
                <a:cs typeface="Calibri"/>
              </a:rPr>
              <a:t>15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3455986" y="5415959"/>
            <a:ext cx="264160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dirty="0">
                <a:solidFill>
                  <a:srgbClr val="585858"/>
                </a:solidFill>
                <a:latin typeface="Calibri"/>
                <a:cs typeface="Calibri"/>
              </a:rPr>
              <a:t>X</a:t>
            </a:r>
            <a:r>
              <a:rPr sz="1050" spc="-5" dirty="0">
                <a:solidFill>
                  <a:srgbClr val="585858"/>
                </a:solidFill>
                <a:latin typeface="Calibri"/>
                <a:cs typeface="Calibri"/>
              </a:rPr>
              <a:t>.</a:t>
            </a:r>
            <a:r>
              <a:rPr sz="1050" dirty="0">
                <a:solidFill>
                  <a:srgbClr val="585858"/>
                </a:solidFill>
                <a:latin typeface="Calibri"/>
                <a:cs typeface="Calibri"/>
              </a:rPr>
              <a:t>16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3884840" y="5415959"/>
            <a:ext cx="302895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spc="-5" dirty="0">
                <a:solidFill>
                  <a:srgbClr val="585858"/>
                </a:solidFill>
                <a:latin typeface="Calibri"/>
                <a:cs typeface="Calibri"/>
              </a:rPr>
              <a:t>VI</a:t>
            </a:r>
            <a:r>
              <a:rPr sz="1050" spc="5" dirty="0">
                <a:solidFill>
                  <a:srgbClr val="585858"/>
                </a:solidFill>
                <a:latin typeface="Calibri"/>
                <a:cs typeface="Calibri"/>
              </a:rPr>
              <a:t>.</a:t>
            </a:r>
            <a:r>
              <a:rPr sz="1050" spc="-5" dirty="0">
                <a:solidFill>
                  <a:srgbClr val="585858"/>
                </a:solidFill>
                <a:latin typeface="Calibri"/>
                <a:cs typeface="Calibri"/>
              </a:rPr>
              <a:t>17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4333829" y="5415959"/>
            <a:ext cx="302895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spc="-5" dirty="0">
                <a:solidFill>
                  <a:srgbClr val="585858"/>
                </a:solidFill>
                <a:latin typeface="Calibri"/>
                <a:cs typeface="Calibri"/>
              </a:rPr>
              <a:t>VI</a:t>
            </a:r>
            <a:r>
              <a:rPr sz="1050" spc="5" dirty="0">
                <a:solidFill>
                  <a:srgbClr val="585858"/>
                </a:solidFill>
                <a:latin typeface="Calibri"/>
                <a:cs typeface="Calibri"/>
              </a:rPr>
              <a:t>.</a:t>
            </a:r>
            <a:r>
              <a:rPr sz="1050" spc="-5" dirty="0">
                <a:solidFill>
                  <a:srgbClr val="585858"/>
                </a:solidFill>
                <a:latin typeface="Calibri"/>
                <a:cs typeface="Calibri"/>
              </a:rPr>
              <a:t>18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4787086" y="5415959"/>
            <a:ext cx="295275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spc="-5" dirty="0">
                <a:solidFill>
                  <a:srgbClr val="585858"/>
                </a:solidFill>
                <a:latin typeface="Calibri"/>
                <a:cs typeface="Calibri"/>
              </a:rPr>
              <a:t>III.</a:t>
            </a:r>
            <a:r>
              <a:rPr sz="1050" dirty="0">
                <a:solidFill>
                  <a:srgbClr val="585858"/>
                </a:solidFill>
                <a:latin typeface="Calibri"/>
                <a:cs typeface="Calibri"/>
              </a:rPr>
              <a:t>19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299101" y="192415"/>
            <a:ext cx="284543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25" dirty="0">
                <a:latin typeface="Franklin Gothic Book"/>
                <a:cs typeface="Franklin Gothic Book"/>
              </a:rPr>
              <a:t>«ПОРА</a:t>
            </a:r>
            <a:r>
              <a:rPr sz="2800" spc="-80" dirty="0">
                <a:latin typeface="Franklin Gothic Book"/>
                <a:cs typeface="Franklin Gothic Book"/>
              </a:rPr>
              <a:t> </a:t>
            </a:r>
            <a:r>
              <a:rPr sz="2800" spc="10" dirty="0">
                <a:latin typeface="Franklin Gothic Book"/>
                <a:cs typeface="Franklin Gothic Book"/>
              </a:rPr>
              <a:t>ВАЛИТЬ…»?</a:t>
            </a:r>
            <a:endParaRPr sz="2800">
              <a:latin typeface="Franklin Gothic Book"/>
              <a:cs typeface="Franklin Gothic Book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16764" y="3400805"/>
            <a:ext cx="438911" cy="516635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38100" y="3422141"/>
            <a:ext cx="396239" cy="473963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46304" y="3450335"/>
            <a:ext cx="729233" cy="431291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67639" y="3471671"/>
            <a:ext cx="686561" cy="388619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637794" y="3450335"/>
            <a:ext cx="546353" cy="431291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659130" y="3471672"/>
            <a:ext cx="503681" cy="388619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 txBox="1"/>
          <p:nvPr/>
        </p:nvSpPr>
        <p:spPr>
          <a:xfrm>
            <a:off x="170959" y="3480126"/>
            <a:ext cx="883919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i="1" spc="10" dirty="0">
                <a:solidFill>
                  <a:srgbClr val="92D050"/>
                </a:solidFill>
                <a:latin typeface="Calibri"/>
                <a:cs typeface="Calibri"/>
              </a:rPr>
              <a:t>С</a:t>
            </a:r>
            <a:r>
              <a:rPr sz="1250" b="1" i="1" spc="10" dirty="0">
                <a:solidFill>
                  <a:srgbClr val="92D050"/>
                </a:solidFill>
                <a:latin typeface="Calibri"/>
                <a:cs typeface="Calibri"/>
              </a:rPr>
              <a:t>КОРЕЕ</a:t>
            </a:r>
            <a:r>
              <a:rPr sz="1250" b="1" i="1" spc="20" dirty="0">
                <a:solidFill>
                  <a:srgbClr val="92D050"/>
                </a:solidFill>
                <a:latin typeface="Calibri"/>
                <a:cs typeface="Calibri"/>
              </a:rPr>
              <a:t> </a:t>
            </a:r>
            <a:r>
              <a:rPr sz="1250" b="1" i="1" spc="10" dirty="0">
                <a:solidFill>
                  <a:srgbClr val="92D050"/>
                </a:solidFill>
                <a:latin typeface="Calibri"/>
                <a:cs typeface="Calibri"/>
              </a:rPr>
              <a:t>НЕТ</a:t>
            </a:r>
            <a:endParaRPr sz="1250">
              <a:latin typeface="Calibri"/>
              <a:cs typeface="Calibri"/>
            </a:endParaRPr>
          </a:p>
        </p:txBody>
      </p:sp>
      <p:sp>
        <p:nvSpPr>
          <p:cNvPr id="74" name="object 74"/>
          <p:cNvSpPr/>
          <p:nvPr/>
        </p:nvSpPr>
        <p:spPr>
          <a:xfrm>
            <a:off x="16764" y="2290572"/>
            <a:ext cx="438911" cy="516635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8100" y="2311907"/>
            <a:ext cx="396239" cy="473963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46304" y="2340101"/>
            <a:ext cx="729233" cy="431291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67639" y="2361438"/>
            <a:ext cx="686561" cy="388619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637794" y="2340102"/>
            <a:ext cx="492251" cy="431291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659130" y="2361438"/>
            <a:ext cx="449579" cy="388619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 txBox="1"/>
          <p:nvPr/>
        </p:nvSpPr>
        <p:spPr>
          <a:xfrm>
            <a:off x="170959" y="2369860"/>
            <a:ext cx="829944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i="1" spc="10" dirty="0">
                <a:solidFill>
                  <a:srgbClr val="FF7B80"/>
                </a:solidFill>
                <a:latin typeface="Calibri"/>
                <a:cs typeface="Calibri"/>
              </a:rPr>
              <a:t>С</a:t>
            </a:r>
            <a:r>
              <a:rPr sz="1250" b="1" i="1" spc="10" dirty="0">
                <a:solidFill>
                  <a:srgbClr val="FF7B80"/>
                </a:solidFill>
                <a:latin typeface="Calibri"/>
                <a:cs typeface="Calibri"/>
              </a:rPr>
              <a:t>КОРЕЕ</a:t>
            </a:r>
            <a:r>
              <a:rPr sz="1250" b="1" i="1" spc="15" dirty="0">
                <a:solidFill>
                  <a:srgbClr val="FF7B80"/>
                </a:solidFill>
                <a:latin typeface="Calibri"/>
                <a:cs typeface="Calibri"/>
              </a:rPr>
              <a:t> ДА</a:t>
            </a:r>
            <a:endParaRPr sz="1250">
              <a:latin typeface="Calibri"/>
              <a:cs typeface="Calibri"/>
            </a:endParaRPr>
          </a:p>
        </p:txBody>
      </p:sp>
      <p:sp>
        <p:nvSpPr>
          <p:cNvPr id="81" name="object 81"/>
          <p:cNvSpPr/>
          <p:nvPr/>
        </p:nvSpPr>
        <p:spPr>
          <a:xfrm>
            <a:off x="8057388" y="2590800"/>
            <a:ext cx="224790" cy="303530"/>
          </a:xfrm>
          <a:custGeom>
            <a:avLst/>
            <a:gdLst/>
            <a:ahLst/>
            <a:cxnLst/>
            <a:rect l="l" t="t" r="r" b="b"/>
            <a:pathLst>
              <a:path w="224790" h="303530">
                <a:moveTo>
                  <a:pt x="224790" y="0"/>
                </a:moveTo>
                <a:lnTo>
                  <a:pt x="0" y="0"/>
                </a:lnTo>
                <a:lnTo>
                  <a:pt x="0" y="303275"/>
                </a:lnTo>
                <a:lnTo>
                  <a:pt x="224790" y="303275"/>
                </a:lnTo>
                <a:lnTo>
                  <a:pt x="224790" y="0"/>
                </a:lnTo>
                <a:close/>
              </a:path>
            </a:pathLst>
          </a:custGeom>
          <a:solidFill>
            <a:srgbClr val="FF7B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8394192" y="2602229"/>
            <a:ext cx="224790" cy="292100"/>
          </a:xfrm>
          <a:custGeom>
            <a:avLst/>
            <a:gdLst/>
            <a:ahLst/>
            <a:cxnLst/>
            <a:rect l="l" t="t" r="r" b="b"/>
            <a:pathLst>
              <a:path w="224790" h="292100">
                <a:moveTo>
                  <a:pt x="224790" y="0"/>
                </a:moveTo>
                <a:lnTo>
                  <a:pt x="0" y="0"/>
                </a:lnTo>
                <a:lnTo>
                  <a:pt x="0" y="291846"/>
                </a:lnTo>
                <a:lnTo>
                  <a:pt x="224790" y="291846"/>
                </a:lnTo>
                <a:lnTo>
                  <a:pt x="224790" y="0"/>
                </a:lnTo>
                <a:close/>
              </a:path>
            </a:pathLst>
          </a:custGeom>
          <a:solidFill>
            <a:srgbClr val="FF7B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8730995" y="2532126"/>
            <a:ext cx="224790" cy="361950"/>
          </a:xfrm>
          <a:custGeom>
            <a:avLst/>
            <a:gdLst/>
            <a:ahLst/>
            <a:cxnLst/>
            <a:rect l="l" t="t" r="r" b="b"/>
            <a:pathLst>
              <a:path w="224790" h="361950">
                <a:moveTo>
                  <a:pt x="224790" y="0"/>
                </a:moveTo>
                <a:lnTo>
                  <a:pt x="0" y="0"/>
                </a:lnTo>
                <a:lnTo>
                  <a:pt x="0" y="361950"/>
                </a:lnTo>
                <a:lnTo>
                  <a:pt x="224790" y="361950"/>
                </a:lnTo>
                <a:lnTo>
                  <a:pt x="224790" y="0"/>
                </a:lnTo>
                <a:close/>
              </a:path>
            </a:pathLst>
          </a:custGeom>
          <a:solidFill>
            <a:srgbClr val="FF7B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9067800" y="2648711"/>
            <a:ext cx="224790" cy="245745"/>
          </a:xfrm>
          <a:custGeom>
            <a:avLst/>
            <a:gdLst/>
            <a:ahLst/>
            <a:cxnLst/>
            <a:rect l="l" t="t" r="r" b="b"/>
            <a:pathLst>
              <a:path w="224790" h="245744">
                <a:moveTo>
                  <a:pt x="224790" y="0"/>
                </a:moveTo>
                <a:lnTo>
                  <a:pt x="0" y="0"/>
                </a:lnTo>
                <a:lnTo>
                  <a:pt x="0" y="245363"/>
                </a:lnTo>
                <a:lnTo>
                  <a:pt x="224790" y="245363"/>
                </a:lnTo>
                <a:lnTo>
                  <a:pt x="224790" y="0"/>
                </a:lnTo>
                <a:close/>
              </a:path>
            </a:pathLst>
          </a:custGeom>
          <a:solidFill>
            <a:srgbClr val="FF7B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9404604" y="2590800"/>
            <a:ext cx="224790" cy="303530"/>
          </a:xfrm>
          <a:custGeom>
            <a:avLst/>
            <a:gdLst/>
            <a:ahLst/>
            <a:cxnLst/>
            <a:rect l="l" t="t" r="r" b="b"/>
            <a:pathLst>
              <a:path w="224790" h="303530">
                <a:moveTo>
                  <a:pt x="224790" y="0"/>
                </a:moveTo>
                <a:lnTo>
                  <a:pt x="0" y="0"/>
                </a:lnTo>
                <a:lnTo>
                  <a:pt x="0" y="303275"/>
                </a:lnTo>
                <a:lnTo>
                  <a:pt x="224790" y="303275"/>
                </a:lnTo>
                <a:lnTo>
                  <a:pt x="224790" y="0"/>
                </a:lnTo>
                <a:close/>
              </a:path>
            </a:pathLst>
          </a:custGeom>
          <a:solidFill>
            <a:srgbClr val="FF7B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9742169" y="2648711"/>
            <a:ext cx="224154" cy="245745"/>
          </a:xfrm>
          <a:custGeom>
            <a:avLst/>
            <a:gdLst/>
            <a:ahLst/>
            <a:cxnLst/>
            <a:rect l="l" t="t" r="r" b="b"/>
            <a:pathLst>
              <a:path w="224154" h="245744">
                <a:moveTo>
                  <a:pt x="224027" y="0"/>
                </a:moveTo>
                <a:lnTo>
                  <a:pt x="0" y="0"/>
                </a:lnTo>
                <a:lnTo>
                  <a:pt x="0" y="245363"/>
                </a:lnTo>
                <a:lnTo>
                  <a:pt x="224027" y="245363"/>
                </a:lnTo>
                <a:lnTo>
                  <a:pt x="224027" y="0"/>
                </a:lnTo>
                <a:close/>
              </a:path>
            </a:pathLst>
          </a:custGeom>
          <a:solidFill>
            <a:srgbClr val="FF7B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10078973" y="2602229"/>
            <a:ext cx="224154" cy="292100"/>
          </a:xfrm>
          <a:custGeom>
            <a:avLst/>
            <a:gdLst/>
            <a:ahLst/>
            <a:cxnLst/>
            <a:rect l="l" t="t" r="r" b="b"/>
            <a:pathLst>
              <a:path w="224154" h="292100">
                <a:moveTo>
                  <a:pt x="224027" y="0"/>
                </a:moveTo>
                <a:lnTo>
                  <a:pt x="0" y="0"/>
                </a:lnTo>
                <a:lnTo>
                  <a:pt x="0" y="291846"/>
                </a:lnTo>
                <a:lnTo>
                  <a:pt x="224027" y="291846"/>
                </a:lnTo>
                <a:lnTo>
                  <a:pt x="224027" y="0"/>
                </a:lnTo>
                <a:close/>
              </a:path>
            </a:pathLst>
          </a:custGeom>
          <a:solidFill>
            <a:srgbClr val="FF7B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8001381" y="2894457"/>
            <a:ext cx="2353310" cy="0"/>
          </a:xfrm>
          <a:custGeom>
            <a:avLst/>
            <a:gdLst/>
            <a:ahLst/>
            <a:cxnLst/>
            <a:rect l="l" t="t" r="r" b="b"/>
            <a:pathLst>
              <a:path w="2353309">
                <a:moveTo>
                  <a:pt x="0" y="0"/>
                </a:moveTo>
                <a:lnTo>
                  <a:pt x="2353055" y="0"/>
                </a:lnTo>
              </a:path>
            </a:pathLst>
          </a:custGeom>
          <a:ln w="990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 txBox="1"/>
          <p:nvPr/>
        </p:nvSpPr>
        <p:spPr>
          <a:xfrm>
            <a:off x="8054063" y="2273179"/>
            <a:ext cx="56832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49250" algn="l"/>
              </a:tabLst>
            </a:pPr>
            <a:r>
              <a:rPr sz="2400" b="1" spc="-7" baseline="3472" dirty="0">
                <a:solidFill>
                  <a:srgbClr val="404040"/>
                </a:solidFill>
                <a:latin typeface="Calibri"/>
                <a:cs typeface="Calibri"/>
              </a:rPr>
              <a:t>2</a:t>
            </a:r>
            <a:r>
              <a:rPr sz="2400" b="1" baseline="3472" dirty="0">
                <a:solidFill>
                  <a:srgbClr val="404040"/>
                </a:solidFill>
                <a:latin typeface="Calibri"/>
                <a:cs typeface="Calibri"/>
              </a:rPr>
              <a:t>6	</a:t>
            </a:r>
            <a:r>
              <a:rPr sz="1600" b="1" spc="-5" dirty="0">
                <a:solidFill>
                  <a:srgbClr val="404040"/>
                </a:solidFill>
                <a:latin typeface="Calibri"/>
                <a:cs typeface="Calibri"/>
              </a:rPr>
              <a:t>25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8727893" y="2203147"/>
            <a:ext cx="23177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solidFill>
                  <a:srgbClr val="404040"/>
                </a:solidFill>
                <a:latin typeface="Calibri"/>
                <a:cs typeface="Calibri"/>
              </a:rPr>
              <a:t>31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9064807" y="2319867"/>
            <a:ext cx="23177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solidFill>
                  <a:srgbClr val="404040"/>
                </a:solidFill>
                <a:latin typeface="Calibri"/>
                <a:cs typeface="Calibri"/>
              </a:rPr>
              <a:t>21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9401723" y="2261506"/>
            <a:ext cx="23177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solidFill>
                  <a:srgbClr val="404040"/>
                </a:solidFill>
                <a:latin typeface="Calibri"/>
                <a:cs typeface="Calibri"/>
              </a:rPr>
              <a:t>26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9738639" y="2319867"/>
            <a:ext cx="23177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solidFill>
                  <a:srgbClr val="404040"/>
                </a:solidFill>
                <a:latin typeface="Calibri"/>
                <a:cs typeface="Calibri"/>
              </a:rPr>
              <a:t>21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10075553" y="2273179"/>
            <a:ext cx="23177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solidFill>
                  <a:srgbClr val="404040"/>
                </a:solidFill>
                <a:latin typeface="Calibri"/>
                <a:cs typeface="Calibri"/>
              </a:rPr>
              <a:t>25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10425169" y="1998257"/>
            <a:ext cx="542925" cy="472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6550">
              <a:lnSpc>
                <a:spcPts val="1520"/>
              </a:lnSpc>
            </a:pPr>
            <a:r>
              <a:rPr sz="1600" b="1" spc="-5" dirty="0">
                <a:solidFill>
                  <a:srgbClr val="404040"/>
                </a:solidFill>
                <a:latin typeface="Calibri"/>
                <a:cs typeface="Calibri"/>
              </a:rPr>
              <a:t>54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90"/>
              </a:spcBef>
            </a:pPr>
            <a:r>
              <a:rPr sz="1600" b="1" spc="-5" dirty="0">
                <a:solidFill>
                  <a:srgbClr val="404040"/>
                </a:solidFill>
                <a:latin typeface="Calibri"/>
                <a:cs typeface="Calibri"/>
              </a:rPr>
              <a:t>31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8015074" y="2964054"/>
            <a:ext cx="3004185" cy="193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100" b="1" spc="-5" dirty="0">
                <a:solidFill>
                  <a:srgbClr val="585858"/>
                </a:solidFill>
                <a:latin typeface="Calibri"/>
                <a:cs typeface="Calibri"/>
              </a:rPr>
              <a:t>2011</a:t>
            </a:r>
            <a:r>
              <a:rPr sz="1100" b="1" spc="17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585858"/>
                </a:solidFill>
                <a:latin typeface="Calibri"/>
                <a:cs typeface="Calibri"/>
              </a:rPr>
              <a:t>2012</a:t>
            </a:r>
            <a:r>
              <a:rPr sz="1100" b="1" spc="18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585858"/>
                </a:solidFill>
                <a:latin typeface="Calibri"/>
                <a:cs typeface="Calibri"/>
              </a:rPr>
              <a:t>2013</a:t>
            </a:r>
            <a:r>
              <a:rPr sz="1100" b="1" spc="18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585858"/>
                </a:solidFill>
                <a:latin typeface="Calibri"/>
                <a:cs typeface="Calibri"/>
              </a:rPr>
              <a:t>2014</a:t>
            </a:r>
            <a:r>
              <a:rPr sz="1100" b="1" spc="18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585858"/>
                </a:solidFill>
                <a:latin typeface="Calibri"/>
                <a:cs typeface="Calibri"/>
              </a:rPr>
              <a:t>2015</a:t>
            </a:r>
            <a:r>
              <a:rPr sz="1100" b="1" spc="17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585858"/>
                </a:solidFill>
                <a:latin typeface="Calibri"/>
                <a:cs typeface="Calibri"/>
              </a:rPr>
              <a:t>2016</a:t>
            </a:r>
            <a:r>
              <a:rPr sz="1100" b="1" spc="18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585858"/>
                </a:solidFill>
                <a:latin typeface="Calibri"/>
                <a:cs typeface="Calibri"/>
              </a:rPr>
              <a:t>2017</a:t>
            </a:r>
            <a:r>
              <a:rPr sz="1100" b="1" spc="18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585858"/>
                </a:solidFill>
                <a:latin typeface="Calibri"/>
                <a:cs typeface="Calibri"/>
              </a:rPr>
              <a:t>2018</a:t>
            </a:r>
            <a:r>
              <a:rPr sz="1100" b="1" spc="18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585858"/>
                </a:solidFill>
                <a:latin typeface="Calibri"/>
                <a:cs typeface="Calibri"/>
              </a:rPr>
              <a:t>2019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97" name="object 97"/>
          <p:cNvSpPr/>
          <p:nvPr/>
        </p:nvSpPr>
        <p:spPr>
          <a:xfrm>
            <a:off x="6800850" y="2913888"/>
            <a:ext cx="0" cy="2364740"/>
          </a:xfrm>
          <a:custGeom>
            <a:avLst/>
            <a:gdLst/>
            <a:ahLst/>
            <a:cxnLst/>
            <a:rect l="l" t="t" r="r" b="b"/>
            <a:pathLst>
              <a:path h="2364740">
                <a:moveTo>
                  <a:pt x="0" y="0"/>
                </a:moveTo>
                <a:lnTo>
                  <a:pt x="0" y="2364600"/>
                </a:lnTo>
              </a:path>
            </a:pathLst>
          </a:custGeom>
          <a:ln w="6096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 txBox="1"/>
          <p:nvPr/>
        </p:nvSpPr>
        <p:spPr>
          <a:xfrm>
            <a:off x="2483867" y="1042301"/>
            <a:ext cx="6701790" cy="10115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101600" algn="ctr">
              <a:lnSpc>
                <a:spcPts val="1465"/>
              </a:lnSpc>
              <a:spcBef>
                <a:spcPts val="95"/>
              </a:spcBef>
            </a:pPr>
            <a:r>
              <a:rPr sz="1400" b="1" spc="-20" dirty="0">
                <a:solidFill>
                  <a:srgbClr val="404040"/>
                </a:solidFill>
                <a:latin typeface="Calibri"/>
                <a:cs typeface="Calibri"/>
              </a:rPr>
              <a:t>ХОТЕЛИ </a:t>
            </a:r>
            <a:r>
              <a:rPr sz="1400" b="1" spc="-5" dirty="0">
                <a:solidFill>
                  <a:srgbClr val="404040"/>
                </a:solidFill>
                <a:latin typeface="Calibri"/>
                <a:cs typeface="Calibri"/>
              </a:rPr>
              <a:t>БЫ ВЫ </a:t>
            </a:r>
            <a:r>
              <a:rPr sz="1400" b="1" spc="-20" dirty="0">
                <a:solidFill>
                  <a:srgbClr val="404040"/>
                </a:solidFill>
                <a:latin typeface="Calibri"/>
                <a:cs typeface="Calibri"/>
              </a:rPr>
              <a:t>УЕХАТЬ </a:t>
            </a:r>
            <a:r>
              <a:rPr sz="1400" b="1" spc="-10" dirty="0">
                <a:solidFill>
                  <a:srgbClr val="404040"/>
                </a:solidFill>
                <a:latin typeface="Calibri"/>
                <a:cs typeface="Calibri"/>
              </a:rPr>
              <a:t>ЗА </a:t>
            </a:r>
            <a:r>
              <a:rPr sz="1400" b="1" spc="-20" dirty="0">
                <a:solidFill>
                  <a:srgbClr val="404040"/>
                </a:solidFill>
                <a:latin typeface="Calibri"/>
                <a:cs typeface="Calibri"/>
              </a:rPr>
              <a:t>ГРАНИЦУ </a:t>
            </a:r>
            <a:r>
              <a:rPr sz="1400" b="1" spc="-5" dirty="0">
                <a:solidFill>
                  <a:srgbClr val="404040"/>
                </a:solidFill>
                <a:latin typeface="Calibri"/>
                <a:cs typeface="Calibri"/>
              </a:rPr>
              <a:t>НА </a:t>
            </a:r>
            <a:r>
              <a:rPr sz="1400" b="1" spc="-10" dirty="0">
                <a:solidFill>
                  <a:srgbClr val="404040"/>
                </a:solidFill>
                <a:latin typeface="Calibri"/>
                <a:cs typeface="Calibri"/>
              </a:rPr>
              <a:t>ПОСТОЯННОЕ </a:t>
            </a:r>
            <a:r>
              <a:rPr sz="1400" b="1" spc="-20" dirty="0">
                <a:solidFill>
                  <a:srgbClr val="404040"/>
                </a:solidFill>
                <a:latin typeface="Calibri"/>
                <a:cs typeface="Calibri"/>
              </a:rPr>
              <a:t>МЕСТО </a:t>
            </a:r>
            <a:r>
              <a:rPr sz="1400" b="1" spc="-10" dirty="0">
                <a:solidFill>
                  <a:srgbClr val="404040"/>
                </a:solidFill>
                <a:latin typeface="Calibri"/>
                <a:cs typeface="Calibri"/>
              </a:rPr>
              <a:t>ЖИТЕЛЬСТВА </a:t>
            </a:r>
            <a:r>
              <a:rPr sz="1400" b="1" spc="-5" dirty="0">
                <a:solidFill>
                  <a:srgbClr val="404040"/>
                </a:solidFill>
                <a:latin typeface="Calibri"/>
                <a:cs typeface="Calibri"/>
              </a:rPr>
              <a:t>ИДИ</a:t>
            </a:r>
            <a:r>
              <a:rPr sz="1400" b="1" spc="1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404040"/>
                </a:solidFill>
                <a:latin typeface="Calibri"/>
                <a:cs typeface="Calibri"/>
              </a:rPr>
              <a:t>НЕТ?</a:t>
            </a:r>
            <a:endParaRPr sz="1400">
              <a:latin typeface="Calibri"/>
              <a:cs typeface="Calibri"/>
            </a:endParaRPr>
          </a:p>
          <a:p>
            <a:pPr marR="102235" algn="ctr">
              <a:lnSpc>
                <a:spcPts val="1225"/>
              </a:lnSpc>
            </a:pPr>
            <a:r>
              <a:rPr sz="1200" i="1" dirty="0">
                <a:solidFill>
                  <a:srgbClr val="585858"/>
                </a:solidFill>
                <a:latin typeface="Calibri"/>
                <a:cs typeface="Calibri"/>
              </a:rPr>
              <a:t>(</a:t>
            </a:r>
            <a:r>
              <a:rPr sz="950" i="1" dirty="0">
                <a:solidFill>
                  <a:srgbClr val="585858"/>
                </a:solidFill>
                <a:latin typeface="Calibri"/>
                <a:cs typeface="Calibri"/>
              </a:rPr>
              <a:t>В </a:t>
            </a:r>
            <a:r>
              <a:rPr sz="1200" i="1" dirty="0">
                <a:solidFill>
                  <a:srgbClr val="585858"/>
                </a:solidFill>
                <a:latin typeface="Calibri"/>
                <a:cs typeface="Calibri"/>
              </a:rPr>
              <a:t>% </a:t>
            </a:r>
            <a:r>
              <a:rPr sz="950" i="1" spc="-10" dirty="0">
                <a:solidFill>
                  <a:srgbClr val="585858"/>
                </a:solidFill>
                <a:latin typeface="Calibri"/>
                <a:cs typeface="Calibri"/>
              </a:rPr>
              <a:t>ОТ</a:t>
            </a:r>
            <a:r>
              <a:rPr sz="950" i="1" spc="1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50" i="1" dirty="0">
                <a:solidFill>
                  <a:srgbClr val="585858"/>
                </a:solidFill>
                <a:latin typeface="Calibri"/>
                <a:cs typeface="Calibri"/>
              </a:rPr>
              <a:t>ОПРОШЕННЫХ</a:t>
            </a:r>
            <a:r>
              <a:rPr sz="1200" i="1" dirty="0">
                <a:solidFill>
                  <a:srgbClr val="585858"/>
                </a:solidFill>
                <a:latin typeface="Calibri"/>
                <a:cs typeface="Calibri"/>
              </a:rPr>
              <a:t>)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50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</a:pPr>
            <a:r>
              <a:rPr sz="1600" b="1" u="heavy" spc="-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Calibri"/>
                <a:cs typeface="Calibri"/>
              </a:rPr>
              <a:t>18-24</a:t>
            </a:r>
            <a:r>
              <a:rPr sz="1600" b="1" u="heavy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Calibri"/>
                <a:cs typeface="Calibri"/>
              </a:rPr>
              <a:t>-</a:t>
            </a:r>
            <a:r>
              <a:rPr sz="1250" b="1" u="heavy" spc="1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Calibri"/>
                <a:cs typeface="Calibri"/>
              </a:rPr>
              <a:t>Л</a:t>
            </a:r>
            <a:r>
              <a:rPr sz="1250" b="1" u="heavy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Calibri"/>
                <a:cs typeface="Calibri"/>
              </a:rPr>
              <a:t>Е</a:t>
            </a:r>
            <a:r>
              <a:rPr sz="1250" b="1" u="heavy" spc="10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Calibri"/>
                <a:cs typeface="Calibri"/>
              </a:rPr>
              <a:t>ТН</a:t>
            </a:r>
            <a:r>
              <a:rPr sz="1250" b="1" u="heavy" spc="1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Calibri"/>
                <a:cs typeface="Calibri"/>
              </a:rPr>
              <a:t>ИЕ</a:t>
            </a:r>
            <a:endParaRPr sz="1250">
              <a:latin typeface="Calibri"/>
              <a:cs typeface="Calibri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8036549" y="3428434"/>
            <a:ext cx="110998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u="heavy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Calibri"/>
                <a:cs typeface="Calibri"/>
              </a:rPr>
              <a:t>25-34-</a:t>
            </a:r>
            <a:r>
              <a:rPr sz="1250" b="1" u="heavy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Calibri"/>
                <a:cs typeface="Calibri"/>
              </a:rPr>
              <a:t>ЛЕТНИЕ</a:t>
            </a:r>
            <a:endParaRPr sz="1250">
              <a:latin typeface="Calibri"/>
              <a:cs typeface="Calibri"/>
            </a:endParaRPr>
          </a:p>
        </p:txBody>
      </p:sp>
      <p:sp>
        <p:nvSpPr>
          <p:cNvPr id="100" name="object 100"/>
          <p:cNvSpPr/>
          <p:nvPr/>
        </p:nvSpPr>
        <p:spPr>
          <a:xfrm>
            <a:off x="5829300" y="1965959"/>
            <a:ext cx="893063" cy="893063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5897879" y="2034539"/>
            <a:ext cx="756285" cy="756285"/>
          </a:xfrm>
          <a:custGeom>
            <a:avLst/>
            <a:gdLst/>
            <a:ahLst/>
            <a:cxnLst/>
            <a:rect l="l" t="t" r="r" b="b"/>
            <a:pathLst>
              <a:path w="756284" h="756285">
                <a:moveTo>
                  <a:pt x="377952" y="0"/>
                </a:moveTo>
                <a:lnTo>
                  <a:pt x="330542" y="2944"/>
                </a:lnTo>
                <a:lnTo>
                  <a:pt x="284890" y="11542"/>
                </a:lnTo>
                <a:lnTo>
                  <a:pt x="241349" y="25440"/>
                </a:lnTo>
                <a:lnTo>
                  <a:pt x="200274" y="44282"/>
                </a:lnTo>
                <a:lnTo>
                  <a:pt x="162019" y="67716"/>
                </a:lnTo>
                <a:lnTo>
                  <a:pt x="126939" y="95386"/>
                </a:lnTo>
                <a:lnTo>
                  <a:pt x="95386" y="126939"/>
                </a:lnTo>
                <a:lnTo>
                  <a:pt x="67716" y="162019"/>
                </a:lnTo>
                <a:lnTo>
                  <a:pt x="44282" y="200274"/>
                </a:lnTo>
                <a:lnTo>
                  <a:pt x="25440" y="241349"/>
                </a:lnTo>
                <a:lnTo>
                  <a:pt x="11542" y="284890"/>
                </a:lnTo>
                <a:lnTo>
                  <a:pt x="2944" y="330542"/>
                </a:lnTo>
                <a:lnTo>
                  <a:pt x="0" y="377951"/>
                </a:lnTo>
                <a:lnTo>
                  <a:pt x="2944" y="425361"/>
                </a:lnTo>
                <a:lnTo>
                  <a:pt x="11542" y="471013"/>
                </a:lnTo>
                <a:lnTo>
                  <a:pt x="25440" y="514554"/>
                </a:lnTo>
                <a:lnTo>
                  <a:pt x="44282" y="555629"/>
                </a:lnTo>
                <a:lnTo>
                  <a:pt x="67716" y="593884"/>
                </a:lnTo>
                <a:lnTo>
                  <a:pt x="95386" y="628964"/>
                </a:lnTo>
                <a:lnTo>
                  <a:pt x="126939" y="660517"/>
                </a:lnTo>
                <a:lnTo>
                  <a:pt x="162019" y="688187"/>
                </a:lnTo>
                <a:lnTo>
                  <a:pt x="200274" y="711621"/>
                </a:lnTo>
                <a:lnTo>
                  <a:pt x="241349" y="730463"/>
                </a:lnTo>
                <a:lnTo>
                  <a:pt x="284890" y="744361"/>
                </a:lnTo>
                <a:lnTo>
                  <a:pt x="330542" y="752959"/>
                </a:lnTo>
                <a:lnTo>
                  <a:pt x="377952" y="755904"/>
                </a:lnTo>
                <a:lnTo>
                  <a:pt x="425361" y="752959"/>
                </a:lnTo>
                <a:lnTo>
                  <a:pt x="471013" y="744361"/>
                </a:lnTo>
                <a:lnTo>
                  <a:pt x="514554" y="730463"/>
                </a:lnTo>
                <a:lnTo>
                  <a:pt x="555629" y="711621"/>
                </a:lnTo>
                <a:lnTo>
                  <a:pt x="593884" y="688187"/>
                </a:lnTo>
                <a:lnTo>
                  <a:pt x="628964" y="660517"/>
                </a:lnTo>
                <a:lnTo>
                  <a:pt x="660517" y="628964"/>
                </a:lnTo>
                <a:lnTo>
                  <a:pt x="688187" y="593884"/>
                </a:lnTo>
                <a:lnTo>
                  <a:pt x="711621" y="555629"/>
                </a:lnTo>
                <a:lnTo>
                  <a:pt x="730463" y="514554"/>
                </a:lnTo>
                <a:lnTo>
                  <a:pt x="744361" y="471013"/>
                </a:lnTo>
                <a:lnTo>
                  <a:pt x="752959" y="425361"/>
                </a:lnTo>
                <a:lnTo>
                  <a:pt x="755904" y="377951"/>
                </a:lnTo>
                <a:lnTo>
                  <a:pt x="752959" y="330542"/>
                </a:lnTo>
                <a:lnTo>
                  <a:pt x="744361" y="284890"/>
                </a:lnTo>
                <a:lnTo>
                  <a:pt x="730463" y="241349"/>
                </a:lnTo>
                <a:lnTo>
                  <a:pt x="711621" y="200274"/>
                </a:lnTo>
                <a:lnTo>
                  <a:pt x="688187" y="162019"/>
                </a:lnTo>
                <a:lnTo>
                  <a:pt x="660517" y="126939"/>
                </a:lnTo>
                <a:lnTo>
                  <a:pt x="628964" y="95386"/>
                </a:lnTo>
                <a:lnTo>
                  <a:pt x="593884" y="67716"/>
                </a:lnTo>
                <a:lnTo>
                  <a:pt x="555629" y="44282"/>
                </a:lnTo>
                <a:lnTo>
                  <a:pt x="514554" y="25440"/>
                </a:lnTo>
                <a:lnTo>
                  <a:pt x="471013" y="11542"/>
                </a:lnTo>
                <a:lnTo>
                  <a:pt x="425361" y="2944"/>
                </a:lnTo>
                <a:lnTo>
                  <a:pt x="377952" y="0"/>
                </a:lnTo>
                <a:close/>
              </a:path>
            </a:pathLst>
          </a:custGeom>
          <a:solidFill>
            <a:srgbClr val="FF7B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5818632" y="2039112"/>
            <a:ext cx="943355" cy="897635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 txBox="1"/>
          <p:nvPr/>
        </p:nvSpPr>
        <p:spPr>
          <a:xfrm>
            <a:off x="6057382" y="2129830"/>
            <a:ext cx="43751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b="1" spc="-5" dirty="0">
                <a:solidFill>
                  <a:srgbClr val="FFFFFF"/>
                </a:solidFill>
                <a:latin typeface="Calibri"/>
                <a:cs typeface="Calibri"/>
              </a:rPr>
              <a:t>18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04" name="object 104"/>
          <p:cNvSpPr/>
          <p:nvPr/>
        </p:nvSpPr>
        <p:spPr>
          <a:xfrm>
            <a:off x="4943094" y="2709672"/>
            <a:ext cx="1889759" cy="1890521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5016246" y="2782823"/>
            <a:ext cx="1743710" cy="1744345"/>
          </a:xfrm>
          <a:custGeom>
            <a:avLst/>
            <a:gdLst/>
            <a:ahLst/>
            <a:cxnLst/>
            <a:rect l="l" t="t" r="r" b="b"/>
            <a:pathLst>
              <a:path w="1743709" h="1744345">
                <a:moveTo>
                  <a:pt x="871728" y="0"/>
                </a:moveTo>
                <a:lnTo>
                  <a:pt x="823898" y="1290"/>
                </a:lnTo>
                <a:lnTo>
                  <a:pt x="776743" y="5117"/>
                </a:lnTo>
                <a:lnTo>
                  <a:pt x="730328" y="11414"/>
                </a:lnTo>
                <a:lnTo>
                  <a:pt x="684721" y="20115"/>
                </a:lnTo>
                <a:lnTo>
                  <a:pt x="639987" y="31152"/>
                </a:lnTo>
                <a:lnTo>
                  <a:pt x="596193" y="44461"/>
                </a:lnTo>
                <a:lnTo>
                  <a:pt x="553406" y="59973"/>
                </a:lnTo>
                <a:lnTo>
                  <a:pt x="511692" y="77623"/>
                </a:lnTo>
                <a:lnTo>
                  <a:pt x="471117" y="97344"/>
                </a:lnTo>
                <a:lnTo>
                  <a:pt x="431749" y="119069"/>
                </a:lnTo>
                <a:lnTo>
                  <a:pt x="393653" y="142732"/>
                </a:lnTo>
                <a:lnTo>
                  <a:pt x="356895" y="168267"/>
                </a:lnTo>
                <a:lnTo>
                  <a:pt x="321543" y="195607"/>
                </a:lnTo>
                <a:lnTo>
                  <a:pt x="287664" y="224686"/>
                </a:lnTo>
                <a:lnTo>
                  <a:pt x="255322" y="255436"/>
                </a:lnTo>
                <a:lnTo>
                  <a:pt x="224585" y="287792"/>
                </a:lnTo>
                <a:lnTo>
                  <a:pt x="195520" y="321687"/>
                </a:lnTo>
                <a:lnTo>
                  <a:pt x="168192" y="357054"/>
                </a:lnTo>
                <a:lnTo>
                  <a:pt x="142668" y="393828"/>
                </a:lnTo>
                <a:lnTo>
                  <a:pt x="119015" y="431941"/>
                </a:lnTo>
                <a:lnTo>
                  <a:pt x="97300" y="471326"/>
                </a:lnTo>
                <a:lnTo>
                  <a:pt x="77588" y="511919"/>
                </a:lnTo>
                <a:lnTo>
                  <a:pt x="59946" y="553651"/>
                </a:lnTo>
                <a:lnTo>
                  <a:pt x="44441" y="596457"/>
                </a:lnTo>
                <a:lnTo>
                  <a:pt x="31138" y="640269"/>
                </a:lnTo>
                <a:lnTo>
                  <a:pt x="20106" y="685022"/>
                </a:lnTo>
                <a:lnTo>
                  <a:pt x="11409" y="730649"/>
                </a:lnTo>
                <a:lnTo>
                  <a:pt x="5115" y="777083"/>
                </a:lnTo>
                <a:lnTo>
                  <a:pt x="1289" y="824259"/>
                </a:lnTo>
                <a:lnTo>
                  <a:pt x="0" y="872108"/>
                </a:lnTo>
                <a:lnTo>
                  <a:pt x="1289" y="919958"/>
                </a:lnTo>
                <a:lnTo>
                  <a:pt x="5115" y="967134"/>
                </a:lnTo>
                <a:lnTo>
                  <a:pt x="11409" y="1013568"/>
                </a:lnTo>
                <a:lnTo>
                  <a:pt x="20106" y="1059195"/>
                </a:lnTo>
                <a:lnTo>
                  <a:pt x="31138" y="1103948"/>
                </a:lnTo>
                <a:lnTo>
                  <a:pt x="44441" y="1147760"/>
                </a:lnTo>
                <a:lnTo>
                  <a:pt x="59946" y="1190566"/>
                </a:lnTo>
                <a:lnTo>
                  <a:pt x="77588" y="1232298"/>
                </a:lnTo>
                <a:lnTo>
                  <a:pt x="97300" y="1272891"/>
                </a:lnTo>
                <a:lnTo>
                  <a:pt x="119015" y="1312276"/>
                </a:lnTo>
                <a:lnTo>
                  <a:pt x="142668" y="1350389"/>
                </a:lnTo>
                <a:lnTo>
                  <a:pt x="168192" y="1387163"/>
                </a:lnTo>
                <a:lnTo>
                  <a:pt x="195520" y="1422530"/>
                </a:lnTo>
                <a:lnTo>
                  <a:pt x="224585" y="1456425"/>
                </a:lnTo>
                <a:lnTo>
                  <a:pt x="255322" y="1488781"/>
                </a:lnTo>
                <a:lnTo>
                  <a:pt x="287664" y="1519531"/>
                </a:lnTo>
                <a:lnTo>
                  <a:pt x="321543" y="1548610"/>
                </a:lnTo>
                <a:lnTo>
                  <a:pt x="356895" y="1575950"/>
                </a:lnTo>
                <a:lnTo>
                  <a:pt x="393653" y="1601485"/>
                </a:lnTo>
                <a:lnTo>
                  <a:pt x="431749" y="1625148"/>
                </a:lnTo>
                <a:lnTo>
                  <a:pt x="471117" y="1646873"/>
                </a:lnTo>
                <a:lnTo>
                  <a:pt x="511692" y="1666594"/>
                </a:lnTo>
                <a:lnTo>
                  <a:pt x="553406" y="1684244"/>
                </a:lnTo>
                <a:lnTo>
                  <a:pt x="596193" y="1699756"/>
                </a:lnTo>
                <a:lnTo>
                  <a:pt x="639987" y="1713065"/>
                </a:lnTo>
                <a:lnTo>
                  <a:pt x="684721" y="1724102"/>
                </a:lnTo>
                <a:lnTo>
                  <a:pt x="730328" y="1732803"/>
                </a:lnTo>
                <a:lnTo>
                  <a:pt x="776743" y="1739100"/>
                </a:lnTo>
                <a:lnTo>
                  <a:pt x="823898" y="1742927"/>
                </a:lnTo>
                <a:lnTo>
                  <a:pt x="871728" y="1744217"/>
                </a:lnTo>
                <a:lnTo>
                  <a:pt x="919557" y="1742927"/>
                </a:lnTo>
                <a:lnTo>
                  <a:pt x="966712" y="1739100"/>
                </a:lnTo>
                <a:lnTo>
                  <a:pt x="1013127" y="1732803"/>
                </a:lnTo>
                <a:lnTo>
                  <a:pt x="1058734" y="1724102"/>
                </a:lnTo>
                <a:lnTo>
                  <a:pt x="1103468" y="1713065"/>
                </a:lnTo>
                <a:lnTo>
                  <a:pt x="1147262" y="1699756"/>
                </a:lnTo>
                <a:lnTo>
                  <a:pt x="1190049" y="1684244"/>
                </a:lnTo>
                <a:lnTo>
                  <a:pt x="1231763" y="1666594"/>
                </a:lnTo>
                <a:lnTo>
                  <a:pt x="1272338" y="1646873"/>
                </a:lnTo>
                <a:lnTo>
                  <a:pt x="1311706" y="1625148"/>
                </a:lnTo>
                <a:lnTo>
                  <a:pt x="1349802" y="1601485"/>
                </a:lnTo>
                <a:lnTo>
                  <a:pt x="1386560" y="1575950"/>
                </a:lnTo>
                <a:lnTo>
                  <a:pt x="1421912" y="1548610"/>
                </a:lnTo>
                <a:lnTo>
                  <a:pt x="1455791" y="1519531"/>
                </a:lnTo>
                <a:lnTo>
                  <a:pt x="1488133" y="1488781"/>
                </a:lnTo>
                <a:lnTo>
                  <a:pt x="1518870" y="1456425"/>
                </a:lnTo>
                <a:lnTo>
                  <a:pt x="1547935" y="1422530"/>
                </a:lnTo>
                <a:lnTo>
                  <a:pt x="1575263" y="1387163"/>
                </a:lnTo>
                <a:lnTo>
                  <a:pt x="1600787" y="1350389"/>
                </a:lnTo>
                <a:lnTo>
                  <a:pt x="1624440" y="1312276"/>
                </a:lnTo>
                <a:lnTo>
                  <a:pt x="1646155" y="1272891"/>
                </a:lnTo>
                <a:lnTo>
                  <a:pt x="1665867" y="1232298"/>
                </a:lnTo>
                <a:lnTo>
                  <a:pt x="1683509" y="1190566"/>
                </a:lnTo>
                <a:lnTo>
                  <a:pt x="1699014" y="1147760"/>
                </a:lnTo>
                <a:lnTo>
                  <a:pt x="1712317" y="1103948"/>
                </a:lnTo>
                <a:lnTo>
                  <a:pt x="1723349" y="1059195"/>
                </a:lnTo>
                <a:lnTo>
                  <a:pt x="1732046" y="1013568"/>
                </a:lnTo>
                <a:lnTo>
                  <a:pt x="1738340" y="967134"/>
                </a:lnTo>
                <a:lnTo>
                  <a:pt x="1742166" y="919958"/>
                </a:lnTo>
                <a:lnTo>
                  <a:pt x="1743456" y="872108"/>
                </a:lnTo>
                <a:lnTo>
                  <a:pt x="1742166" y="824259"/>
                </a:lnTo>
                <a:lnTo>
                  <a:pt x="1738340" y="777083"/>
                </a:lnTo>
                <a:lnTo>
                  <a:pt x="1732046" y="730649"/>
                </a:lnTo>
                <a:lnTo>
                  <a:pt x="1723349" y="685022"/>
                </a:lnTo>
                <a:lnTo>
                  <a:pt x="1712317" y="640269"/>
                </a:lnTo>
                <a:lnTo>
                  <a:pt x="1699014" y="596457"/>
                </a:lnTo>
                <a:lnTo>
                  <a:pt x="1683509" y="553651"/>
                </a:lnTo>
                <a:lnTo>
                  <a:pt x="1665867" y="511919"/>
                </a:lnTo>
                <a:lnTo>
                  <a:pt x="1646155" y="471326"/>
                </a:lnTo>
                <a:lnTo>
                  <a:pt x="1624440" y="431941"/>
                </a:lnTo>
                <a:lnTo>
                  <a:pt x="1600787" y="393828"/>
                </a:lnTo>
                <a:lnTo>
                  <a:pt x="1575263" y="357054"/>
                </a:lnTo>
                <a:lnTo>
                  <a:pt x="1547935" y="321687"/>
                </a:lnTo>
                <a:lnTo>
                  <a:pt x="1518870" y="287792"/>
                </a:lnTo>
                <a:lnTo>
                  <a:pt x="1488133" y="255436"/>
                </a:lnTo>
                <a:lnTo>
                  <a:pt x="1455791" y="224686"/>
                </a:lnTo>
                <a:lnTo>
                  <a:pt x="1421912" y="195607"/>
                </a:lnTo>
                <a:lnTo>
                  <a:pt x="1386560" y="168267"/>
                </a:lnTo>
                <a:lnTo>
                  <a:pt x="1349802" y="142732"/>
                </a:lnTo>
                <a:lnTo>
                  <a:pt x="1311706" y="119069"/>
                </a:lnTo>
                <a:lnTo>
                  <a:pt x="1272338" y="97344"/>
                </a:lnTo>
                <a:lnTo>
                  <a:pt x="1231763" y="77623"/>
                </a:lnTo>
                <a:lnTo>
                  <a:pt x="1190049" y="59973"/>
                </a:lnTo>
                <a:lnTo>
                  <a:pt x="1147262" y="44461"/>
                </a:lnTo>
                <a:lnTo>
                  <a:pt x="1103468" y="31152"/>
                </a:lnTo>
                <a:lnTo>
                  <a:pt x="1058734" y="20115"/>
                </a:lnTo>
                <a:lnTo>
                  <a:pt x="1013127" y="11414"/>
                </a:lnTo>
                <a:lnTo>
                  <a:pt x="966712" y="5117"/>
                </a:lnTo>
                <a:lnTo>
                  <a:pt x="919557" y="1290"/>
                </a:lnTo>
                <a:lnTo>
                  <a:pt x="871728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4637532" y="2635757"/>
            <a:ext cx="2560319" cy="2432303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 txBox="1"/>
          <p:nvPr/>
        </p:nvSpPr>
        <p:spPr>
          <a:xfrm>
            <a:off x="5308181" y="2900000"/>
            <a:ext cx="1159510" cy="1367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800" b="1" dirty="0">
                <a:solidFill>
                  <a:srgbClr val="FFFFFF"/>
                </a:solidFill>
                <a:latin typeface="Calibri"/>
                <a:cs typeface="Calibri"/>
              </a:rPr>
              <a:t>80</a:t>
            </a:r>
            <a:endParaRPr sz="8800">
              <a:latin typeface="Calibri"/>
              <a:cs typeface="Calibri"/>
            </a:endParaRPr>
          </a:p>
        </p:txBody>
      </p:sp>
      <p:sp>
        <p:nvSpPr>
          <p:cNvPr id="108" name="object 108"/>
          <p:cNvSpPr/>
          <p:nvPr/>
        </p:nvSpPr>
        <p:spPr>
          <a:xfrm>
            <a:off x="7924418" y="1871094"/>
            <a:ext cx="0" cy="1251585"/>
          </a:xfrm>
          <a:custGeom>
            <a:avLst/>
            <a:gdLst/>
            <a:ahLst/>
            <a:cxnLst/>
            <a:rect l="l" t="t" r="r" b="b"/>
            <a:pathLst>
              <a:path h="1251585">
                <a:moveTo>
                  <a:pt x="0" y="1251280"/>
                </a:moveTo>
                <a:lnTo>
                  <a:pt x="0" y="0"/>
                </a:lnTo>
              </a:path>
            </a:pathLst>
          </a:custGeom>
          <a:ln w="25146">
            <a:solidFill>
              <a:srgbClr val="FF7B80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6800850" y="1630679"/>
            <a:ext cx="0" cy="939800"/>
          </a:xfrm>
          <a:custGeom>
            <a:avLst/>
            <a:gdLst/>
            <a:ahLst/>
            <a:cxnLst/>
            <a:rect l="l" t="t" r="r" b="b"/>
            <a:pathLst>
              <a:path h="939800">
                <a:moveTo>
                  <a:pt x="0" y="0"/>
                </a:moveTo>
                <a:lnTo>
                  <a:pt x="0" y="939800"/>
                </a:lnTo>
              </a:path>
            </a:pathLst>
          </a:custGeom>
          <a:ln w="6096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7924418" y="3372996"/>
            <a:ext cx="0" cy="1251585"/>
          </a:xfrm>
          <a:custGeom>
            <a:avLst/>
            <a:gdLst/>
            <a:ahLst/>
            <a:cxnLst/>
            <a:rect l="l" t="t" r="r" b="b"/>
            <a:pathLst>
              <a:path h="1251585">
                <a:moveTo>
                  <a:pt x="0" y="1251280"/>
                </a:moveTo>
                <a:lnTo>
                  <a:pt x="0" y="0"/>
                </a:lnTo>
              </a:path>
            </a:pathLst>
          </a:custGeom>
          <a:ln w="25146">
            <a:solidFill>
              <a:srgbClr val="FF7B80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7292340" y="2556510"/>
            <a:ext cx="629411" cy="592073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7292340" y="4109465"/>
            <a:ext cx="629411" cy="560831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10354436" y="1831467"/>
            <a:ext cx="673100" cy="1083310"/>
          </a:xfrm>
          <a:custGeom>
            <a:avLst/>
            <a:gdLst/>
            <a:ahLst/>
            <a:cxnLst/>
            <a:rect l="l" t="t" r="r" b="b"/>
            <a:pathLst>
              <a:path w="673100" h="1083310">
                <a:moveTo>
                  <a:pt x="0" y="0"/>
                </a:moveTo>
                <a:lnTo>
                  <a:pt x="672846" y="0"/>
                </a:lnTo>
                <a:lnTo>
                  <a:pt x="672846" y="1082802"/>
                </a:lnTo>
                <a:lnTo>
                  <a:pt x="0" y="1082802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10354436" y="1831467"/>
            <a:ext cx="673100" cy="1083310"/>
          </a:xfrm>
          <a:custGeom>
            <a:avLst/>
            <a:gdLst/>
            <a:ahLst/>
            <a:cxnLst/>
            <a:rect l="l" t="t" r="r" b="b"/>
            <a:pathLst>
              <a:path w="673100" h="1083310">
                <a:moveTo>
                  <a:pt x="0" y="0"/>
                </a:moveTo>
                <a:lnTo>
                  <a:pt x="672846" y="0"/>
                </a:lnTo>
                <a:lnTo>
                  <a:pt x="672846" y="1082802"/>
                </a:lnTo>
                <a:lnTo>
                  <a:pt x="0" y="1082802"/>
                </a:lnTo>
                <a:lnTo>
                  <a:pt x="0" y="0"/>
                </a:lnTo>
                <a:close/>
              </a:path>
            </a:pathLst>
          </a:custGeom>
          <a:ln w="25146">
            <a:solidFill>
              <a:srgbClr val="FF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838496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9101" y="218322"/>
            <a:ext cx="2716530" cy="4070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b="0" dirty="0">
                <a:latin typeface="Franklin Gothic Book"/>
                <a:cs typeface="Franklin Gothic Book"/>
              </a:rPr>
              <a:t>ЖИЗНЕННЫЕ</a:t>
            </a:r>
            <a:r>
              <a:rPr sz="2500" b="0" spc="-75" dirty="0">
                <a:latin typeface="Franklin Gothic Book"/>
                <a:cs typeface="Franklin Gothic Book"/>
              </a:rPr>
              <a:t> </a:t>
            </a:r>
            <a:r>
              <a:rPr sz="2500" b="0" dirty="0">
                <a:latin typeface="Franklin Gothic Book"/>
                <a:cs typeface="Franklin Gothic Book"/>
              </a:rPr>
              <a:t>ЦЕЛИ</a:t>
            </a:r>
            <a:endParaRPr sz="2500">
              <a:latin typeface="Franklin Gothic Book"/>
              <a:cs typeface="Franklin Gothic Book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576566" y="2229992"/>
            <a:ext cx="1727200" cy="0"/>
          </a:xfrm>
          <a:custGeom>
            <a:avLst/>
            <a:gdLst/>
            <a:ahLst/>
            <a:cxnLst/>
            <a:rect l="l" t="t" r="r" b="b"/>
            <a:pathLst>
              <a:path w="1727200">
                <a:moveTo>
                  <a:pt x="0" y="0"/>
                </a:moveTo>
                <a:lnTo>
                  <a:pt x="1727113" y="0"/>
                </a:lnTo>
              </a:path>
            </a:pathLst>
          </a:custGeom>
          <a:ln w="25146">
            <a:solidFill>
              <a:srgbClr val="7E7E7E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671059" y="2229992"/>
            <a:ext cx="1670685" cy="0"/>
          </a:xfrm>
          <a:custGeom>
            <a:avLst/>
            <a:gdLst/>
            <a:ahLst/>
            <a:cxnLst/>
            <a:rect l="l" t="t" r="r" b="b"/>
            <a:pathLst>
              <a:path w="1670685">
                <a:moveTo>
                  <a:pt x="0" y="0"/>
                </a:moveTo>
                <a:lnTo>
                  <a:pt x="1670304" y="0"/>
                </a:lnTo>
              </a:path>
            </a:pathLst>
          </a:custGeom>
          <a:ln w="25146">
            <a:solidFill>
              <a:srgbClr val="7E7E7E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42404" y="2680335"/>
            <a:ext cx="2261870" cy="0"/>
          </a:xfrm>
          <a:custGeom>
            <a:avLst/>
            <a:gdLst/>
            <a:ahLst/>
            <a:cxnLst/>
            <a:rect l="l" t="t" r="r" b="b"/>
            <a:pathLst>
              <a:path w="2261870">
                <a:moveTo>
                  <a:pt x="0" y="0"/>
                </a:moveTo>
                <a:lnTo>
                  <a:pt x="2261275" y="0"/>
                </a:lnTo>
              </a:path>
            </a:pathLst>
          </a:custGeom>
          <a:ln w="25146">
            <a:solidFill>
              <a:srgbClr val="7E7E7E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392929" y="2680335"/>
            <a:ext cx="1948814" cy="0"/>
          </a:xfrm>
          <a:custGeom>
            <a:avLst/>
            <a:gdLst/>
            <a:ahLst/>
            <a:cxnLst/>
            <a:rect l="l" t="t" r="r" b="b"/>
            <a:pathLst>
              <a:path w="1948814">
                <a:moveTo>
                  <a:pt x="0" y="0"/>
                </a:moveTo>
                <a:lnTo>
                  <a:pt x="1948434" y="0"/>
                </a:lnTo>
              </a:path>
            </a:pathLst>
          </a:custGeom>
          <a:ln w="25146">
            <a:solidFill>
              <a:srgbClr val="7E7E7E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768845" y="3129914"/>
            <a:ext cx="2534920" cy="0"/>
          </a:xfrm>
          <a:custGeom>
            <a:avLst/>
            <a:gdLst/>
            <a:ahLst/>
            <a:cxnLst/>
            <a:rect l="l" t="t" r="r" b="b"/>
            <a:pathLst>
              <a:path w="2534920">
                <a:moveTo>
                  <a:pt x="0" y="0"/>
                </a:moveTo>
                <a:lnTo>
                  <a:pt x="2534833" y="0"/>
                </a:lnTo>
              </a:path>
            </a:pathLst>
          </a:custGeom>
          <a:ln w="25146">
            <a:solidFill>
              <a:srgbClr val="7E7E7E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245102" y="3129914"/>
            <a:ext cx="2096770" cy="0"/>
          </a:xfrm>
          <a:custGeom>
            <a:avLst/>
            <a:gdLst/>
            <a:ahLst/>
            <a:cxnLst/>
            <a:rect l="l" t="t" r="r" b="b"/>
            <a:pathLst>
              <a:path w="2096770">
                <a:moveTo>
                  <a:pt x="0" y="0"/>
                </a:moveTo>
                <a:lnTo>
                  <a:pt x="2096262" y="0"/>
                </a:lnTo>
              </a:path>
            </a:pathLst>
          </a:custGeom>
          <a:ln w="25146">
            <a:solidFill>
              <a:srgbClr val="7E7E7E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995159" y="3580257"/>
            <a:ext cx="2308860" cy="0"/>
          </a:xfrm>
          <a:custGeom>
            <a:avLst/>
            <a:gdLst/>
            <a:ahLst/>
            <a:cxnLst/>
            <a:rect l="l" t="t" r="r" b="b"/>
            <a:pathLst>
              <a:path w="2308859">
                <a:moveTo>
                  <a:pt x="0" y="0"/>
                </a:moveTo>
                <a:lnTo>
                  <a:pt x="2308519" y="0"/>
                </a:lnTo>
              </a:path>
            </a:pathLst>
          </a:custGeom>
          <a:ln w="25146">
            <a:solidFill>
              <a:srgbClr val="7E7E7E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088891" y="3580257"/>
            <a:ext cx="2252980" cy="0"/>
          </a:xfrm>
          <a:custGeom>
            <a:avLst/>
            <a:gdLst/>
            <a:ahLst/>
            <a:cxnLst/>
            <a:rect l="l" t="t" r="r" b="b"/>
            <a:pathLst>
              <a:path w="2252979">
                <a:moveTo>
                  <a:pt x="0" y="0"/>
                </a:moveTo>
                <a:lnTo>
                  <a:pt x="2252472" y="0"/>
                </a:lnTo>
              </a:path>
            </a:pathLst>
          </a:custGeom>
          <a:ln w="25146">
            <a:solidFill>
              <a:srgbClr val="7E7E7E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768845" y="4030598"/>
            <a:ext cx="2534920" cy="0"/>
          </a:xfrm>
          <a:custGeom>
            <a:avLst/>
            <a:gdLst/>
            <a:ahLst/>
            <a:cxnLst/>
            <a:rect l="l" t="t" r="r" b="b"/>
            <a:pathLst>
              <a:path w="2534920">
                <a:moveTo>
                  <a:pt x="0" y="0"/>
                </a:moveTo>
                <a:lnTo>
                  <a:pt x="2534833" y="0"/>
                </a:lnTo>
              </a:path>
            </a:pathLst>
          </a:custGeom>
          <a:ln w="25146">
            <a:solidFill>
              <a:srgbClr val="7E7E7E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059173" y="4030598"/>
            <a:ext cx="2282190" cy="0"/>
          </a:xfrm>
          <a:custGeom>
            <a:avLst/>
            <a:gdLst/>
            <a:ahLst/>
            <a:cxnLst/>
            <a:rect l="l" t="t" r="r" b="b"/>
            <a:pathLst>
              <a:path w="2282190">
                <a:moveTo>
                  <a:pt x="0" y="0"/>
                </a:moveTo>
                <a:lnTo>
                  <a:pt x="2282190" y="0"/>
                </a:lnTo>
              </a:path>
            </a:pathLst>
          </a:custGeom>
          <a:ln w="25146">
            <a:solidFill>
              <a:srgbClr val="7E7E7E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895338" y="4480940"/>
            <a:ext cx="2408555" cy="0"/>
          </a:xfrm>
          <a:custGeom>
            <a:avLst/>
            <a:gdLst/>
            <a:ahLst/>
            <a:cxnLst/>
            <a:rect l="l" t="t" r="r" b="b"/>
            <a:pathLst>
              <a:path w="2408554">
                <a:moveTo>
                  <a:pt x="0" y="0"/>
                </a:moveTo>
                <a:lnTo>
                  <a:pt x="2408341" y="0"/>
                </a:lnTo>
              </a:path>
            </a:pathLst>
          </a:custGeom>
          <a:ln w="25146">
            <a:solidFill>
              <a:srgbClr val="7E7E7E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966971" y="4480940"/>
            <a:ext cx="2374900" cy="0"/>
          </a:xfrm>
          <a:custGeom>
            <a:avLst/>
            <a:gdLst/>
            <a:ahLst/>
            <a:cxnLst/>
            <a:rect l="l" t="t" r="r" b="b"/>
            <a:pathLst>
              <a:path w="2374900">
                <a:moveTo>
                  <a:pt x="0" y="0"/>
                </a:moveTo>
                <a:lnTo>
                  <a:pt x="2374391" y="0"/>
                </a:lnTo>
              </a:path>
            </a:pathLst>
          </a:custGeom>
          <a:ln w="25146">
            <a:solidFill>
              <a:srgbClr val="7E7E7E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720840" y="4930521"/>
            <a:ext cx="2583180" cy="0"/>
          </a:xfrm>
          <a:custGeom>
            <a:avLst/>
            <a:gdLst/>
            <a:ahLst/>
            <a:cxnLst/>
            <a:rect l="l" t="t" r="r" b="b"/>
            <a:pathLst>
              <a:path w="2583179">
                <a:moveTo>
                  <a:pt x="0" y="0"/>
                </a:moveTo>
                <a:lnTo>
                  <a:pt x="2582839" y="0"/>
                </a:lnTo>
              </a:path>
            </a:pathLst>
          </a:custGeom>
          <a:ln w="25146">
            <a:solidFill>
              <a:srgbClr val="7E7E7E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958590" y="4930521"/>
            <a:ext cx="2383155" cy="0"/>
          </a:xfrm>
          <a:custGeom>
            <a:avLst/>
            <a:gdLst/>
            <a:ahLst/>
            <a:cxnLst/>
            <a:rect l="l" t="t" r="r" b="b"/>
            <a:pathLst>
              <a:path w="2383154">
                <a:moveTo>
                  <a:pt x="0" y="0"/>
                </a:moveTo>
                <a:lnTo>
                  <a:pt x="2382774" y="0"/>
                </a:lnTo>
              </a:path>
            </a:pathLst>
          </a:custGeom>
          <a:ln w="25146">
            <a:solidFill>
              <a:srgbClr val="7E7E7E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177278" y="5380863"/>
            <a:ext cx="2126615" cy="0"/>
          </a:xfrm>
          <a:custGeom>
            <a:avLst/>
            <a:gdLst/>
            <a:ahLst/>
            <a:cxnLst/>
            <a:rect l="l" t="t" r="r" b="b"/>
            <a:pathLst>
              <a:path w="2126615">
                <a:moveTo>
                  <a:pt x="0" y="0"/>
                </a:moveTo>
                <a:lnTo>
                  <a:pt x="2126401" y="0"/>
                </a:lnTo>
              </a:path>
            </a:pathLst>
          </a:custGeom>
          <a:ln w="25145">
            <a:solidFill>
              <a:srgbClr val="7E7E7E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822191" y="5380863"/>
            <a:ext cx="2519680" cy="0"/>
          </a:xfrm>
          <a:custGeom>
            <a:avLst/>
            <a:gdLst/>
            <a:ahLst/>
            <a:cxnLst/>
            <a:rect l="l" t="t" r="r" b="b"/>
            <a:pathLst>
              <a:path w="2519679">
                <a:moveTo>
                  <a:pt x="0" y="0"/>
                </a:moveTo>
                <a:lnTo>
                  <a:pt x="2519172" y="0"/>
                </a:lnTo>
              </a:path>
            </a:pathLst>
          </a:custGeom>
          <a:ln w="25145">
            <a:solidFill>
              <a:srgbClr val="7E7E7E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614921" y="5831204"/>
            <a:ext cx="2689225" cy="0"/>
          </a:xfrm>
          <a:custGeom>
            <a:avLst/>
            <a:gdLst/>
            <a:ahLst/>
            <a:cxnLst/>
            <a:rect l="l" t="t" r="r" b="b"/>
            <a:pathLst>
              <a:path w="2689225">
                <a:moveTo>
                  <a:pt x="0" y="0"/>
                </a:moveTo>
                <a:lnTo>
                  <a:pt x="2688757" y="0"/>
                </a:lnTo>
              </a:path>
            </a:pathLst>
          </a:custGeom>
          <a:ln w="25145">
            <a:solidFill>
              <a:srgbClr val="7E7E7E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781044" y="5831204"/>
            <a:ext cx="2560320" cy="0"/>
          </a:xfrm>
          <a:custGeom>
            <a:avLst/>
            <a:gdLst/>
            <a:ahLst/>
            <a:cxnLst/>
            <a:rect l="l" t="t" r="r" b="b"/>
            <a:pathLst>
              <a:path w="2560320">
                <a:moveTo>
                  <a:pt x="0" y="0"/>
                </a:moveTo>
                <a:lnTo>
                  <a:pt x="2560320" y="0"/>
                </a:lnTo>
              </a:path>
            </a:pathLst>
          </a:custGeom>
          <a:ln w="25145">
            <a:solidFill>
              <a:srgbClr val="7E7E7E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700266" y="6255639"/>
            <a:ext cx="2603500" cy="0"/>
          </a:xfrm>
          <a:custGeom>
            <a:avLst/>
            <a:gdLst/>
            <a:ahLst/>
            <a:cxnLst/>
            <a:rect l="l" t="t" r="r" b="b"/>
            <a:pathLst>
              <a:path w="2603500">
                <a:moveTo>
                  <a:pt x="0" y="0"/>
                </a:moveTo>
                <a:lnTo>
                  <a:pt x="2603413" y="0"/>
                </a:lnTo>
              </a:path>
            </a:pathLst>
          </a:custGeom>
          <a:ln w="25146">
            <a:solidFill>
              <a:srgbClr val="7E7E7E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683508" y="6255639"/>
            <a:ext cx="2658110" cy="0"/>
          </a:xfrm>
          <a:custGeom>
            <a:avLst/>
            <a:gdLst/>
            <a:ahLst/>
            <a:cxnLst/>
            <a:rect l="l" t="t" r="r" b="b"/>
            <a:pathLst>
              <a:path w="2658110">
                <a:moveTo>
                  <a:pt x="0" y="0"/>
                </a:moveTo>
                <a:lnTo>
                  <a:pt x="2657856" y="0"/>
                </a:lnTo>
              </a:path>
            </a:pathLst>
          </a:custGeom>
          <a:ln w="25146">
            <a:solidFill>
              <a:srgbClr val="7E7E7E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14688" y="2114550"/>
            <a:ext cx="1341755" cy="255270"/>
          </a:xfrm>
          <a:custGeom>
            <a:avLst/>
            <a:gdLst/>
            <a:ahLst/>
            <a:cxnLst/>
            <a:rect l="l" t="t" r="r" b="b"/>
            <a:pathLst>
              <a:path w="1341754" h="255269">
                <a:moveTo>
                  <a:pt x="1341132" y="0"/>
                </a:moveTo>
                <a:lnTo>
                  <a:pt x="0" y="0"/>
                </a:lnTo>
                <a:lnTo>
                  <a:pt x="0" y="255270"/>
                </a:lnTo>
                <a:lnTo>
                  <a:pt x="1341132" y="255270"/>
                </a:lnTo>
                <a:lnTo>
                  <a:pt x="1341132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314306" y="2018919"/>
            <a:ext cx="0" cy="4457065"/>
          </a:xfrm>
          <a:custGeom>
            <a:avLst/>
            <a:gdLst/>
            <a:ahLst/>
            <a:cxnLst/>
            <a:rect l="l" t="t" r="r" b="b"/>
            <a:pathLst>
              <a:path h="4457065">
                <a:moveTo>
                  <a:pt x="0" y="0"/>
                </a:moveTo>
                <a:lnTo>
                  <a:pt x="0" y="4456938"/>
                </a:lnTo>
              </a:path>
            </a:pathLst>
          </a:custGeom>
          <a:ln w="990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9817951" y="2028917"/>
            <a:ext cx="3346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51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9319259" y="2561463"/>
            <a:ext cx="784225" cy="253365"/>
          </a:xfrm>
          <a:prstGeom prst="rect">
            <a:avLst/>
          </a:prstGeom>
          <a:solidFill>
            <a:srgbClr val="5B9BD4"/>
          </a:solidFill>
        </p:spPr>
        <p:txBody>
          <a:bodyPr vert="horz" wrap="square" lIns="0" tIns="8890" rIns="0" bIns="0" rtlCol="0">
            <a:spAutoFit/>
          </a:bodyPr>
          <a:lstStyle/>
          <a:p>
            <a:pPr marR="6350" algn="ctr">
              <a:lnSpc>
                <a:spcPct val="100000"/>
              </a:lnSpc>
              <a:spcBef>
                <a:spcPts val="70"/>
              </a:spcBef>
            </a:pP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30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9319259" y="3007426"/>
            <a:ext cx="784225" cy="253365"/>
          </a:xfrm>
          <a:prstGeom prst="rect">
            <a:avLst/>
          </a:prstGeom>
          <a:solidFill>
            <a:srgbClr val="5B9BD4"/>
          </a:solidFill>
        </p:spPr>
        <p:txBody>
          <a:bodyPr vert="horz" wrap="square" lIns="0" tIns="25400" rIns="0" bIns="0" rtlCol="0">
            <a:spAutoFit/>
          </a:bodyPr>
          <a:lstStyle/>
          <a:p>
            <a:pPr marL="4445" algn="ctr">
              <a:lnSpc>
                <a:spcPct val="100000"/>
              </a:lnSpc>
              <a:spcBef>
                <a:spcPts val="200"/>
              </a:spcBef>
            </a:pP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30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9319259" y="3453384"/>
            <a:ext cx="681355" cy="253365"/>
          </a:xfrm>
          <a:prstGeom prst="rect">
            <a:avLst/>
          </a:prstGeom>
          <a:solidFill>
            <a:srgbClr val="5B9BD4"/>
          </a:solidFill>
        </p:spPr>
        <p:txBody>
          <a:bodyPr vert="horz" wrap="square" lIns="0" tIns="247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95"/>
              </a:spcBef>
            </a:pP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26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9319259" y="3899150"/>
            <a:ext cx="596265" cy="253365"/>
          </a:xfrm>
          <a:prstGeom prst="rect">
            <a:avLst/>
          </a:prstGeom>
          <a:solidFill>
            <a:srgbClr val="5B9BD4"/>
          </a:solidFill>
        </p:spPr>
        <p:txBody>
          <a:bodyPr vert="horz" wrap="square" lIns="0" tIns="0" rIns="0" bIns="0" rtlCol="0">
            <a:spAutoFit/>
          </a:bodyPr>
          <a:lstStyle/>
          <a:p>
            <a:pPr marL="192405">
              <a:lnSpc>
                <a:spcPts val="1855"/>
              </a:lnSpc>
            </a:pP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23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9319259" y="4344533"/>
            <a:ext cx="414020" cy="254000"/>
          </a:xfrm>
          <a:prstGeom prst="rect">
            <a:avLst/>
          </a:prstGeom>
          <a:solidFill>
            <a:srgbClr val="5B9BD4"/>
          </a:solidFill>
        </p:spPr>
        <p:txBody>
          <a:bodyPr vert="horz" wrap="square" lIns="0" tIns="24765" rIns="0" bIns="0" rtlCol="0">
            <a:spAutoFit/>
          </a:bodyPr>
          <a:lstStyle/>
          <a:p>
            <a:pPr marL="116205">
              <a:lnSpc>
                <a:spcPct val="100000"/>
              </a:lnSpc>
              <a:spcBef>
                <a:spcPts val="195"/>
              </a:spcBef>
            </a:pP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15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9319259" y="4790503"/>
            <a:ext cx="414020" cy="253365"/>
          </a:xfrm>
          <a:prstGeom prst="rect">
            <a:avLst/>
          </a:prstGeom>
          <a:solidFill>
            <a:srgbClr val="5B9BD4"/>
          </a:solidFill>
        </p:spPr>
        <p:txBody>
          <a:bodyPr vert="horz" wrap="square" lIns="0" tIns="24765" rIns="0" bIns="0" rtlCol="0">
            <a:spAutoFit/>
          </a:bodyPr>
          <a:lstStyle/>
          <a:p>
            <a:pPr marL="123189">
              <a:lnSpc>
                <a:spcPct val="100000"/>
              </a:lnSpc>
              <a:spcBef>
                <a:spcPts val="195"/>
              </a:spcBef>
            </a:pP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16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9319259" y="5236464"/>
            <a:ext cx="256540" cy="253365"/>
          </a:xfrm>
          <a:prstGeom prst="rect">
            <a:avLst/>
          </a:prstGeom>
          <a:solidFill>
            <a:srgbClr val="5B9BD4"/>
          </a:solidFill>
        </p:spPr>
        <p:txBody>
          <a:bodyPr vert="horz" wrap="square" lIns="0" tIns="24130" rIns="0" bIns="0" rtlCol="0">
            <a:spAutoFit/>
          </a:bodyPr>
          <a:lstStyle/>
          <a:p>
            <a:pPr marL="45720">
              <a:lnSpc>
                <a:spcPct val="100000"/>
              </a:lnSpc>
              <a:spcBef>
                <a:spcPts val="190"/>
              </a:spcBef>
            </a:pP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10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9319259" y="5682424"/>
            <a:ext cx="414020" cy="253365"/>
          </a:xfrm>
          <a:prstGeom prst="rect">
            <a:avLst/>
          </a:prstGeom>
          <a:solidFill>
            <a:srgbClr val="5B9BD4"/>
          </a:solidFill>
        </p:spPr>
        <p:txBody>
          <a:bodyPr vert="horz" wrap="square" lIns="0" tIns="0" rIns="0" bIns="0" rtlCol="0">
            <a:spAutoFit/>
          </a:bodyPr>
          <a:lstStyle/>
          <a:p>
            <a:pPr marL="109855">
              <a:lnSpc>
                <a:spcPts val="1850"/>
              </a:lnSpc>
            </a:pP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17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9319259" y="6128388"/>
            <a:ext cx="193675" cy="253365"/>
          </a:xfrm>
          <a:prstGeom prst="rect">
            <a:avLst/>
          </a:prstGeom>
          <a:solidFill>
            <a:srgbClr val="5B9BD4"/>
          </a:solidFill>
        </p:spPr>
        <p:txBody>
          <a:bodyPr vert="horz" wrap="square" lIns="0" tIns="23495" rIns="0" bIns="0" rtlCol="0">
            <a:spAutoFit/>
          </a:bodyPr>
          <a:lstStyle/>
          <a:p>
            <a:pPr marL="71120">
              <a:lnSpc>
                <a:spcPct val="100000"/>
              </a:lnSpc>
              <a:spcBef>
                <a:spcPts val="185"/>
              </a:spcBef>
            </a:pP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8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6340983" y="2018919"/>
            <a:ext cx="0" cy="4457065"/>
          </a:xfrm>
          <a:custGeom>
            <a:avLst/>
            <a:gdLst/>
            <a:ahLst/>
            <a:cxnLst/>
            <a:rect l="l" t="t" r="r" b="b"/>
            <a:pathLst>
              <a:path h="4457065">
                <a:moveTo>
                  <a:pt x="0" y="0"/>
                </a:moveTo>
                <a:lnTo>
                  <a:pt x="0" y="4456938"/>
                </a:lnTo>
              </a:path>
            </a:pathLst>
          </a:custGeom>
          <a:ln w="990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6345935" y="2114550"/>
            <a:ext cx="1230630" cy="254000"/>
          </a:xfrm>
          <a:prstGeom prst="rect">
            <a:avLst/>
          </a:prstGeom>
          <a:solidFill>
            <a:srgbClr val="00AF50"/>
          </a:solidFill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980"/>
              </a:lnSpc>
            </a:pP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47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345935" y="2561463"/>
            <a:ext cx="673100" cy="253365"/>
          </a:xfrm>
          <a:prstGeom prst="rect">
            <a:avLst/>
          </a:prstGeom>
          <a:solidFill>
            <a:srgbClr val="00AF50"/>
          </a:solidFill>
        </p:spPr>
        <p:txBody>
          <a:bodyPr vert="horz" wrap="square" lIns="0" tIns="8890" rIns="0" bIns="0" rtlCol="0">
            <a:spAutoFit/>
          </a:bodyPr>
          <a:lstStyle/>
          <a:p>
            <a:pPr marL="18415" algn="ctr">
              <a:lnSpc>
                <a:spcPct val="100000"/>
              </a:lnSpc>
              <a:spcBef>
                <a:spcPts val="70"/>
              </a:spcBef>
            </a:pP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27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345935" y="3007426"/>
            <a:ext cx="422909" cy="253365"/>
          </a:xfrm>
          <a:prstGeom prst="rect">
            <a:avLst/>
          </a:prstGeom>
          <a:solidFill>
            <a:srgbClr val="00AF50"/>
          </a:solidFill>
        </p:spPr>
        <p:txBody>
          <a:bodyPr vert="horz" wrap="square" lIns="0" tIns="25400" rIns="0" bIns="0" rtlCol="0">
            <a:spAutoFit/>
          </a:bodyPr>
          <a:lstStyle/>
          <a:p>
            <a:pPr marL="132080">
              <a:lnSpc>
                <a:spcPct val="100000"/>
              </a:lnSpc>
              <a:spcBef>
                <a:spcPts val="200"/>
              </a:spcBef>
            </a:pP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16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6345935" y="3453384"/>
            <a:ext cx="673100" cy="253365"/>
          </a:xfrm>
          <a:prstGeom prst="rect">
            <a:avLst/>
          </a:prstGeom>
          <a:solidFill>
            <a:srgbClr val="00AF50"/>
          </a:solidFill>
        </p:spPr>
        <p:txBody>
          <a:bodyPr vert="horz" wrap="square" lIns="0" tIns="24765" rIns="0" bIns="0" rtlCol="0">
            <a:spAutoFit/>
          </a:bodyPr>
          <a:lstStyle/>
          <a:p>
            <a:pPr marR="20955" algn="ctr">
              <a:lnSpc>
                <a:spcPct val="100000"/>
              </a:lnSpc>
              <a:spcBef>
                <a:spcPts val="195"/>
              </a:spcBef>
            </a:pP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25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6345935" y="3899150"/>
            <a:ext cx="422909" cy="253365"/>
          </a:xfrm>
          <a:prstGeom prst="rect">
            <a:avLst/>
          </a:prstGeom>
          <a:solidFill>
            <a:srgbClr val="00AF50"/>
          </a:solidFill>
        </p:spPr>
        <p:txBody>
          <a:bodyPr vert="horz" wrap="square" lIns="0" tIns="24765" rIns="0" bIns="0" rtlCol="0">
            <a:spAutoFit/>
          </a:bodyPr>
          <a:lstStyle/>
          <a:p>
            <a:pPr marL="131445">
              <a:lnSpc>
                <a:spcPct val="100000"/>
              </a:lnSpc>
              <a:spcBef>
                <a:spcPts val="195"/>
              </a:spcBef>
            </a:pP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16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6345935" y="4344533"/>
            <a:ext cx="549910" cy="254000"/>
          </a:xfrm>
          <a:prstGeom prst="rect">
            <a:avLst/>
          </a:prstGeom>
          <a:solidFill>
            <a:srgbClr val="00AF50"/>
          </a:solidFill>
        </p:spPr>
        <p:txBody>
          <a:bodyPr vert="horz" wrap="square" lIns="0" tIns="247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95"/>
              </a:spcBef>
            </a:pP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21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6345935" y="4790503"/>
            <a:ext cx="365125" cy="253365"/>
          </a:xfrm>
          <a:prstGeom prst="rect">
            <a:avLst/>
          </a:prstGeom>
          <a:solidFill>
            <a:srgbClr val="00AF50"/>
          </a:solidFill>
        </p:spPr>
        <p:txBody>
          <a:bodyPr vert="horz" wrap="square" lIns="0" tIns="2476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195"/>
              </a:spcBef>
            </a:pP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15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6345935" y="5236464"/>
            <a:ext cx="831850" cy="253365"/>
          </a:xfrm>
          <a:prstGeom prst="rect">
            <a:avLst/>
          </a:prstGeom>
          <a:solidFill>
            <a:srgbClr val="00AF50"/>
          </a:solidFill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964"/>
              </a:lnSpc>
            </a:pP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32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6345935" y="5682424"/>
            <a:ext cx="269240" cy="253365"/>
          </a:xfrm>
          <a:prstGeom prst="rect">
            <a:avLst/>
          </a:prstGeom>
          <a:solidFill>
            <a:srgbClr val="00AF50"/>
          </a:solidFill>
        </p:spPr>
        <p:txBody>
          <a:bodyPr vert="horz" wrap="square" lIns="0" tIns="3683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290"/>
              </a:spcBef>
            </a:pP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10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6345935" y="6128388"/>
            <a:ext cx="365125" cy="253365"/>
          </a:xfrm>
          <a:prstGeom prst="rect">
            <a:avLst/>
          </a:prstGeom>
          <a:solidFill>
            <a:srgbClr val="00AF50"/>
          </a:solidFill>
        </p:spPr>
        <p:txBody>
          <a:bodyPr vert="horz" wrap="square" lIns="0" tIns="23495" rIns="0" bIns="0" rtlCol="0">
            <a:spAutoFit/>
          </a:bodyPr>
          <a:lstStyle/>
          <a:p>
            <a:pPr marL="97155">
              <a:lnSpc>
                <a:spcPct val="100000"/>
              </a:lnSpc>
              <a:spcBef>
                <a:spcPts val="185"/>
              </a:spcBef>
            </a:pP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14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1621693" y="943969"/>
            <a:ext cx="8949055" cy="9620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465"/>
              </a:lnSpc>
              <a:spcBef>
                <a:spcPts val="95"/>
              </a:spcBef>
            </a:pPr>
            <a:r>
              <a:rPr sz="1400" b="1" spc="-5" dirty="0">
                <a:solidFill>
                  <a:srgbClr val="404040"/>
                </a:solidFill>
                <a:latin typeface="Calibri"/>
                <a:cs typeface="Calibri"/>
              </a:rPr>
              <a:t>СКАЖИТЕ, </a:t>
            </a:r>
            <a:r>
              <a:rPr sz="1400" b="1" spc="-15" dirty="0">
                <a:solidFill>
                  <a:srgbClr val="404040"/>
                </a:solidFill>
                <a:latin typeface="Calibri"/>
                <a:cs typeface="Calibri"/>
              </a:rPr>
              <a:t>ЧТО </a:t>
            </a:r>
            <a:r>
              <a:rPr sz="1400" b="1" spc="-5" dirty="0">
                <a:solidFill>
                  <a:srgbClr val="404040"/>
                </a:solidFill>
                <a:latin typeface="Calibri"/>
                <a:cs typeface="Calibri"/>
              </a:rPr>
              <a:t>ДЛЯ </a:t>
            </a:r>
            <a:r>
              <a:rPr sz="1400" b="1" spc="-25" dirty="0">
                <a:solidFill>
                  <a:srgbClr val="404040"/>
                </a:solidFill>
                <a:latin typeface="Calibri"/>
                <a:cs typeface="Calibri"/>
              </a:rPr>
              <a:t>ВАС </a:t>
            </a:r>
            <a:r>
              <a:rPr sz="1400" b="1" spc="-5" dirty="0">
                <a:solidFill>
                  <a:srgbClr val="404040"/>
                </a:solidFill>
                <a:latin typeface="Calibri"/>
                <a:cs typeface="Calibri"/>
              </a:rPr>
              <a:t>В </a:t>
            </a:r>
            <a:r>
              <a:rPr sz="1400" b="1" spc="-10" dirty="0">
                <a:solidFill>
                  <a:srgbClr val="404040"/>
                </a:solidFill>
                <a:latin typeface="Calibri"/>
                <a:cs typeface="Calibri"/>
              </a:rPr>
              <a:t>ПЕРВУЮ </a:t>
            </a:r>
            <a:r>
              <a:rPr sz="1400" b="1" spc="-5" dirty="0">
                <a:solidFill>
                  <a:srgbClr val="404040"/>
                </a:solidFill>
                <a:latin typeface="Calibri"/>
                <a:cs typeface="Calibri"/>
              </a:rPr>
              <a:t>ОЧЕРЕДЬ </a:t>
            </a:r>
            <a:r>
              <a:rPr sz="1400" b="1" spc="-10" dirty="0">
                <a:solidFill>
                  <a:srgbClr val="404040"/>
                </a:solidFill>
                <a:latin typeface="Calibri"/>
                <a:cs typeface="Calibri"/>
              </a:rPr>
              <a:t>ЯВЛЯЕТСЯ </a:t>
            </a:r>
            <a:r>
              <a:rPr sz="1400" b="1" spc="-15" dirty="0">
                <a:solidFill>
                  <a:srgbClr val="404040"/>
                </a:solidFill>
                <a:latin typeface="Calibri"/>
                <a:cs typeface="Calibri"/>
              </a:rPr>
              <a:t>ПОКАЗАТЕЛЕМ </a:t>
            </a:r>
            <a:r>
              <a:rPr sz="1400" b="1" spc="-25" dirty="0">
                <a:solidFill>
                  <a:srgbClr val="404040"/>
                </a:solidFill>
                <a:latin typeface="Calibri"/>
                <a:cs typeface="Calibri"/>
              </a:rPr>
              <a:t>ТОГО, </a:t>
            </a:r>
            <a:r>
              <a:rPr sz="1400" b="1" spc="-15" dirty="0">
                <a:solidFill>
                  <a:srgbClr val="404040"/>
                </a:solidFill>
                <a:latin typeface="Calibri"/>
                <a:cs typeface="Calibri"/>
              </a:rPr>
              <a:t>ЧТО </a:t>
            </a:r>
            <a:r>
              <a:rPr sz="1400" b="1" spc="-5" dirty="0">
                <a:solidFill>
                  <a:srgbClr val="404040"/>
                </a:solidFill>
                <a:latin typeface="Calibri"/>
                <a:cs typeface="Calibri"/>
              </a:rPr>
              <a:t>ЧЕЛОВЕК </a:t>
            </a:r>
            <a:r>
              <a:rPr sz="1400" b="1" spc="-10" dirty="0">
                <a:solidFill>
                  <a:srgbClr val="404040"/>
                </a:solidFill>
                <a:latin typeface="Calibri"/>
                <a:cs typeface="Calibri"/>
              </a:rPr>
              <a:t>ЯВЛЯЕТСЯ</a:t>
            </a:r>
            <a:r>
              <a:rPr sz="1400" b="1" spc="1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404040"/>
                </a:solidFill>
                <a:latin typeface="Calibri"/>
                <a:cs typeface="Calibri"/>
              </a:rPr>
              <a:t>УСПЕШНЫМ?</a:t>
            </a:r>
            <a:endParaRPr sz="1400">
              <a:latin typeface="Calibri"/>
              <a:cs typeface="Calibri"/>
            </a:endParaRPr>
          </a:p>
          <a:p>
            <a:pPr algn="ctr">
              <a:lnSpc>
                <a:spcPts val="1210"/>
              </a:lnSpc>
            </a:pPr>
            <a:r>
              <a:rPr sz="1200" i="1" dirty="0">
                <a:solidFill>
                  <a:srgbClr val="404040"/>
                </a:solidFill>
                <a:latin typeface="Calibri"/>
                <a:cs typeface="Calibri"/>
              </a:rPr>
              <a:t>(</a:t>
            </a:r>
            <a:r>
              <a:rPr sz="950" i="1" dirty="0">
                <a:solidFill>
                  <a:srgbClr val="404040"/>
                </a:solidFill>
                <a:latin typeface="Calibri"/>
                <a:cs typeface="Calibri"/>
              </a:rPr>
              <a:t>В </a:t>
            </a:r>
            <a:r>
              <a:rPr sz="1200" i="1" dirty="0">
                <a:solidFill>
                  <a:srgbClr val="404040"/>
                </a:solidFill>
                <a:latin typeface="Calibri"/>
                <a:cs typeface="Calibri"/>
              </a:rPr>
              <a:t>% </a:t>
            </a:r>
            <a:r>
              <a:rPr sz="950" i="1" spc="-10" dirty="0">
                <a:solidFill>
                  <a:srgbClr val="404040"/>
                </a:solidFill>
                <a:latin typeface="Calibri"/>
                <a:cs typeface="Calibri"/>
              </a:rPr>
              <a:t>ОТ </a:t>
            </a:r>
            <a:r>
              <a:rPr sz="950" i="1" dirty="0">
                <a:solidFill>
                  <a:srgbClr val="404040"/>
                </a:solidFill>
                <a:latin typeface="Calibri"/>
                <a:cs typeface="Calibri"/>
              </a:rPr>
              <a:t>ОПРОШЕННЫХ</a:t>
            </a:r>
            <a:r>
              <a:rPr sz="1200" i="1" dirty="0">
                <a:solidFill>
                  <a:srgbClr val="404040"/>
                </a:solidFill>
                <a:latin typeface="Calibri"/>
                <a:cs typeface="Calibri"/>
              </a:rPr>
              <a:t>, </a:t>
            </a:r>
            <a:r>
              <a:rPr sz="950" i="1" spc="5" dirty="0">
                <a:solidFill>
                  <a:srgbClr val="404040"/>
                </a:solidFill>
                <a:latin typeface="Calibri"/>
                <a:cs typeface="Calibri"/>
              </a:rPr>
              <a:t>ЗАКРЫТЫЙ </a:t>
            </a:r>
            <a:r>
              <a:rPr sz="950" i="1" dirty="0">
                <a:solidFill>
                  <a:srgbClr val="404040"/>
                </a:solidFill>
                <a:latin typeface="Calibri"/>
                <a:cs typeface="Calibri"/>
              </a:rPr>
              <a:t>ВОПРОС</a:t>
            </a:r>
            <a:r>
              <a:rPr sz="1200" i="1" dirty="0">
                <a:solidFill>
                  <a:srgbClr val="404040"/>
                </a:solidFill>
                <a:latin typeface="Calibri"/>
                <a:cs typeface="Calibri"/>
              </a:rPr>
              <a:t>, </a:t>
            </a:r>
            <a:r>
              <a:rPr sz="950" i="1" spc="-5" dirty="0">
                <a:solidFill>
                  <a:srgbClr val="404040"/>
                </a:solidFill>
                <a:latin typeface="Calibri"/>
                <a:cs typeface="Calibri"/>
              </a:rPr>
              <a:t>ДО </a:t>
            </a:r>
            <a:r>
              <a:rPr sz="1200" i="1" spc="-5" dirty="0">
                <a:solidFill>
                  <a:srgbClr val="404040"/>
                </a:solidFill>
                <a:latin typeface="Calibri"/>
                <a:cs typeface="Calibri"/>
              </a:rPr>
              <a:t>3-</a:t>
            </a:r>
            <a:r>
              <a:rPr sz="950" i="1" spc="-5" dirty="0">
                <a:solidFill>
                  <a:srgbClr val="404040"/>
                </a:solidFill>
                <a:latin typeface="Calibri"/>
                <a:cs typeface="Calibri"/>
              </a:rPr>
              <a:t>Х</a:t>
            </a:r>
            <a:r>
              <a:rPr sz="950" i="1" spc="9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950" i="1" spc="-5" dirty="0">
                <a:solidFill>
                  <a:srgbClr val="404040"/>
                </a:solidFill>
                <a:latin typeface="Calibri"/>
                <a:cs typeface="Calibri"/>
              </a:rPr>
              <a:t>ОТВЕТОВ</a:t>
            </a:r>
            <a:r>
              <a:rPr sz="1200" i="1" spc="-5" dirty="0">
                <a:solidFill>
                  <a:srgbClr val="404040"/>
                </a:solidFill>
                <a:latin typeface="Calibri"/>
                <a:cs typeface="Calibri"/>
              </a:rPr>
              <a:t>)</a:t>
            </a:r>
            <a:endParaRPr sz="1200">
              <a:latin typeface="Calibri"/>
              <a:cs typeface="Calibri"/>
            </a:endParaRPr>
          </a:p>
          <a:p>
            <a:pPr marR="453390" algn="ctr">
              <a:lnSpc>
                <a:spcPts val="1664"/>
              </a:lnSpc>
            </a:pPr>
            <a:r>
              <a:rPr sz="1400" b="1" spc="-5" dirty="0">
                <a:solidFill>
                  <a:srgbClr val="585858"/>
                </a:solidFill>
                <a:latin typeface="Calibri"/>
                <a:cs typeface="Calibri"/>
              </a:rPr>
              <a:t>Т</a:t>
            </a:r>
            <a:r>
              <a:rPr sz="1100" b="1" spc="-5" dirty="0">
                <a:solidFill>
                  <a:srgbClr val="585858"/>
                </a:solidFill>
                <a:latin typeface="Calibri"/>
                <a:cs typeface="Calibri"/>
              </a:rPr>
              <a:t>ОП</a:t>
            </a:r>
            <a:r>
              <a:rPr sz="1400" b="1" spc="-5" dirty="0">
                <a:solidFill>
                  <a:srgbClr val="585858"/>
                </a:solidFill>
                <a:latin typeface="Calibri"/>
                <a:cs typeface="Calibri"/>
              </a:rPr>
              <a:t>-10 </a:t>
            </a:r>
            <a:r>
              <a:rPr sz="1100" b="1" dirty="0">
                <a:solidFill>
                  <a:srgbClr val="585858"/>
                </a:solidFill>
                <a:latin typeface="Calibri"/>
                <a:cs typeface="Calibri"/>
              </a:rPr>
              <a:t>ОТВЕТОВ</a:t>
            </a:r>
            <a:endParaRPr sz="1100">
              <a:latin typeface="Calibri"/>
              <a:cs typeface="Calibri"/>
            </a:endParaRPr>
          </a:p>
          <a:p>
            <a:pPr marL="1463675">
              <a:lnSpc>
                <a:spcPct val="100000"/>
              </a:lnSpc>
              <a:spcBef>
                <a:spcPts val="1115"/>
              </a:spcBef>
              <a:tabLst>
                <a:tab pos="4672965" algn="l"/>
                <a:tab pos="7628255" algn="l"/>
              </a:tabLst>
            </a:pPr>
            <a:r>
              <a:rPr sz="2400" b="1" u="heavy" baseline="3472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Calibri"/>
                <a:cs typeface="Calibri"/>
              </a:rPr>
              <a:t>В </a:t>
            </a:r>
            <a:r>
              <a:rPr sz="1875" b="1" u="heavy" spc="15" baseline="4444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Calibri"/>
                <a:cs typeface="Calibri"/>
              </a:rPr>
              <a:t>СРЕДНЕМ</a:t>
            </a:r>
            <a:r>
              <a:rPr sz="1875" b="1" u="heavy" spc="172" baseline="4444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Calibri"/>
                <a:cs typeface="Calibri"/>
              </a:rPr>
              <a:t> </a:t>
            </a:r>
            <a:r>
              <a:rPr sz="1875" b="1" u="heavy" spc="22" baseline="4444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Calibri"/>
                <a:cs typeface="Calibri"/>
              </a:rPr>
              <a:t>ПО</a:t>
            </a:r>
            <a:r>
              <a:rPr sz="1875" b="1" u="heavy" spc="127" baseline="4444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Calibri"/>
                <a:cs typeface="Calibri"/>
              </a:rPr>
              <a:t> </a:t>
            </a:r>
            <a:r>
              <a:rPr sz="1875" b="1" u="heavy" baseline="4444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Calibri"/>
                <a:cs typeface="Calibri"/>
              </a:rPr>
              <a:t>СТРАНЕ</a:t>
            </a:r>
            <a:r>
              <a:rPr sz="1875" b="1" baseline="4444" dirty="0">
                <a:solidFill>
                  <a:srgbClr val="404040"/>
                </a:solidFill>
                <a:latin typeface="Calibri"/>
                <a:cs typeface="Calibri"/>
              </a:rPr>
              <a:t>	</a:t>
            </a:r>
            <a:r>
              <a:rPr sz="2400" b="1" u="heavy" baseline="3472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Calibri"/>
                <a:cs typeface="Calibri"/>
              </a:rPr>
              <a:t>18-24-</a:t>
            </a:r>
            <a:r>
              <a:rPr sz="1875" b="1" u="heavy" baseline="4444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Calibri"/>
                <a:cs typeface="Calibri"/>
              </a:rPr>
              <a:t>ЛЕТНИЕ</a:t>
            </a:r>
            <a:r>
              <a:rPr sz="1875" b="1" baseline="4444" dirty="0">
                <a:solidFill>
                  <a:srgbClr val="404040"/>
                </a:solidFill>
                <a:latin typeface="Calibri"/>
                <a:cs typeface="Calibri"/>
              </a:rPr>
              <a:t>	</a:t>
            </a:r>
            <a:r>
              <a:rPr sz="1600" b="1" u="heavy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Calibri"/>
                <a:cs typeface="Calibri"/>
              </a:rPr>
              <a:t>25-34-</a:t>
            </a:r>
            <a:r>
              <a:rPr sz="1250" b="1" u="heavy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Calibri"/>
                <a:cs typeface="Calibri"/>
              </a:rPr>
              <a:t>ЛЕТНИЕ</a:t>
            </a:r>
            <a:endParaRPr sz="1250">
              <a:latin typeface="Calibri"/>
              <a:cs typeface="Calibri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5742432" y="1498854"/>
            <a:ext cx="629411" cy="5920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8692895" y="1524761"/>
            <a:ext cx="629411" cy="56006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500246" y="2018919"/>
            <a:ext cx="0" cy="4464685"/>
          </a:xfrm>
          <a:custGeom>
            <a:avLst/>
            <a:gdLst/>
            <a:ahLst/>
            <a:cxnLst/>
            <a:rect l="l" t="t" r="r" b="b"/>
            <a:pathLst>
              <a:path h="4464685">
                <a:moveTo>
                  <a:pt x="0" y="0"/>
                </a:moveTo>
                <a:lnTo>
                  <a:pt x="0" y="4464558"/>
                </a:lnTo>
              </a:path>
            </a:pathLst>
          </a:custGeom>
          <a:ln w="990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3505200" y="2114550"/>
            <a:ext cx="1165860" cy="254000"/>
          </a:xfrm>
          <a:prstGeom prst="rect">
            <a:avLst/>
          </a:prstGeom>
          <a:solidFill>
            <a:srgbClr val="00927A"/>
          </a:solidFill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985"/>
              </a:lnSpc>
            </a:pP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45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3505200" y="2561463"/>
            <a:ext cx="887730" cy="253365"/>
          </a:xfrm>
          <a:prstGeom prst="rect">
            <a:avLst/>
          </a:prstGeom>
          <a:solidFill>
            <a:srgbClr val="00927A"/>
          </a:solidFill>
        </p:spPr>
        <p:txBody>
          <a:bodyPr vert="horz" wrap="square" lIns="0" tIns="1016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80"/>
              </a:spcBef>
            </a:pP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35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3505200" y="3007426"/>
            <a:ext cx="740410" cy="253365"/>
          </a:xfrm>
          <a:prstGeom prst="rect">
            <a:avLst/>
          </a:prstGeom>
          <a:solidFill>
            <a:srgbClr val="00927A"/>
          </a:solidFill>
        </p:spPr>
        <p:txBody>
          <a:bodyPr vert="horz" wrap="square" lIns="0" tIns="2730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15"/>
              </a:spcBef>
            </a:pP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29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3505200" y="3453384"/>
            <a:ext cx="568960" cy="253365"/>
          </a:xfrm>
          <a:prstGeom prst="rect">
            <a:avLst/>
          </a:prstGeom>
          <a:solidFill>
            <a:srgbClr val="00927A"/>
          </a:solidFill>
        </p:spPr>
        <p:txBody>
          <a:bodyPr vert="horz" wrap="square" lIns="0" tIns="27305" rIns="0" bIns="0" rtlCol="0">
            <a:spAutoFit/>
          </a:bodyPr>
          <a:lstStyle/>
          <a:p>
            <a:pPr marL="9525" algn="ctr">
              <a:lnSpc>
                <a:spcPct val="100000"/>
              </a:lnSpc>
              <a:spcBef>
                <a:spcPts val="215"/>
              </a:spcBef>
            </a:pP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23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3505200" y="3899150"/>
            <a:ext cx="568960" cy="253365"/>
          </a:xfrm>
          <a:prstGeom prst="rect">
            <a:avLst/>
          </a:prstGeom>
          <a:solidFill>
            <a:srgbClr val="00927A"/>
          </a:solidFill>
        </p:spPr>
        <p:txBody>
          <a:bodyPr vert="horz" wrap="square" lIns="0" tIns="27940" rIns="0" bIns="0" rtlCol="0">
            <a:spAutoFit/>
          </a:bodyPr>
          <a:lstStyle/>
          <a:p>
            <a:pPr marR="11430" algn="ctr">
              <a:lnSpc>
                <a:spcPct val="100000"/>
              </a:lnSpc>
              <a:spcBef>
                <a:spcPts val="220"/>
              </a:spcBef>
            </a:pP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22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3505200" y="4344533"/>
            <a:ext cx="457834" cy="254000"/>
          </a:xfrm>
          <a:prstGeom prst="rect">
            <a:avLst/>
          </a:prstGeom>
          <a:solidFill>
            <a:srgbClr val="00927A"/>
          </a:solidFill>
        </p:spPr>
        <p:txBody>
          <a:bodyPr vert="horz" wrap="square" lIns="0" tIns="29209" rIns="0" bIns="0" rtlCol="0">
            <a:spAutoFit/>
          </a:bodyPr>
          <a:lstStyle/>
          <a:p>
            <a:pPr marL="151130">
              <a:lnSpc>
                <a:spcPct val="100000"/>
              </a:lnSpc>
              <a:spcBef>
                <a:spcPts val="229"/>
              </a:spcBef>
            </a:pP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18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3505200" y="4790503"/>
            <a:ext cx="457834" cy="253365"/>
          </a:xfrm>
          <a:prstGeom prst="rect">
            <a:avLst/>
          </a:prstGeom>
          <a:solidFill>
            <a:srgbClr val="00927A"/>
          </a:solidFill>
        </p:spPr>
        <p:txBody>
          <a:bodyPr vert="horz" wrap="square" lIns="0" tIns="29209" rIns="0" bIns="0" rtlCol="0">
            <a:spAutoFit/>
          </a:bodyPr>
          <a:lstStyle/>
          <a:p>
            <a:pPr marL="147320">
              <a:lnSpc>
                <a:spcPct val="100000"/>
              </a:lnSpc>
              <a:spcBef>
                <a:spcPts val="229"/>
              </a:spcBef>
            </a:pP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18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3505200" y="5236464"/>
            <a:ext cx="296545" cy="253365"/>
          </a:xfrm>
          <a:prstGeom prst="rect">
            <a:avLst/>
          </a:prstGeom>
          <a:solidFill>
            <a:srgbClr val="00927A"/>
          </a:solidFill>
        </p:spPr>
        <p:txBody>
          <a:bodyPr vert="horz" wrap="square" lIns="0" tIns="29845" rIns="0" bIns="0" rtlCol="0">
            <a:spAutoFit/>
          </a:bodyPr>
          <a:lstStyle/>
          <a:p>
            <a:pPr marL="78740">
              <a:lnSpc>
                <a:spcPct val="100000"/>
              </a:lnSpc>
              <a:spcBef>
                <a:spcPts val="235"/>
              </a:spcBef>
            </a:pP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12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3505200" y="5682424"/>
            <a:ext cx="296545" cy="253365"/>
          </a:xfrm>
          <a:prstGeom prst="rect">
            <a:avLst/>
          </a:prstGeom>
          <a:solidFill>
            <a:srgbClr val="00927A"/>
          </a:solidFill>
        </p:spPr>
        <p:txBody>
          <a:bodyPr vert="horz" wrap="square" lIns="0" tIns="30480" rIns="0" bIns="0" rtlCol="0">
            <a:spAutoFit/>
          </a:bodyPr>
          <a:lstStyle/>
          <a:p>
            <a:pPr marL="40640">
              <a:lnSpc>
                <a:spcPct val="100000"/>
              </a:lnSpc>
              <a:spcBef>
                <a:spcPts val="240"/>
              </a:spcBef>
            </a:pP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11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3505200" y="6128388"/>
            <a:ext cx="178435" cy="254000"/>
          </a:xfrm>
          <a:prstGeom prst="rect">
            <a:avLst/>
          </a:prstGeom>
          <a:solidFill>
            <a:srgbClr val="00927A"/>
          </a:solidFill>
        </p:spPr>
        <p:txBody>
          <a:bodyPr vert="horz" wrap="square" lIns="0" tIns="43180" rIns="0" bIns="0" rtlCol="0">
            <a:spAutoFit/>
          </a:bodyPr>
          <a:lstStyle/>
          <a:p>
            <a:pPr marL="35560">
              <a:lnSpc>
                <a:spcPct val="100000"/>
              </a:lnSpc>
              <a:spcBef>
                <a:spcPts val="340"/>
              </a:spcBef>
            </a:pP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7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1189283" y="2080765"/>
            <a:ext cx="215836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5" dirty="0">
                <a:solidFill>
                  <a:srgbClr val="404040"/>
                </a:solidFill>
                <a:latin typeface="Calibri"/>
                <a:cs typeface="Calibri"/>
              </a:rPr>
              <a:t>Н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АЛИЧИЕ СЕМЬИ</a:t>
            </a:r>
            <a:r>
              <a:rPr sz="1400" spc="5" dirty="0">
                <a:solidFill>
                  <a:srgbClr val="404040"/>
                </a:solidFill>
                <a:latin typeface="Calibri"/>
                <a:cs typeface="Calibri"/>
              </a:rPr>
              <a:t>, 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ДЕТЕЙ</a:t>
            </a:r>
            <a:r>
              <a:rPr sz="1400" spc="5" dirty="0">
                <a:solidFill>
                  <a:srgbClr val="404040"/>
                </a:solidFill>
                <a:latin typeface="Calibri"/>
                <a:cs typeface="Calibri"/>
              </a:rPr>
              <a:t>,</a:t>
            </a:r>
            <a:r>
              <a:rPr sz="1400" spc="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ВНУКОВ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827332" y="2451187"/>
            <a:ext cx="2520950" cy="3835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585"/>
              </a:lnSpc>
              <a:spcBef>
                <a:spcPts val="95"/>
              </a:spcBef>
            </a:pPr>
            <a:r>
              <a:rPr sz="1400" spc="5" dirty="0">
                <a:solidFill>
                  <a:srgbClr val="404040"/>
                </a:solidFill>
                <a:latin typeface="Calibri"/>
                <a:cs typeface="Calibri"/>
              </a:rPr>
              <a:t>Н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АЛИЧИЕ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РАБОТЫ</a:t>
            </a:r>
            <a:r>
              <a:rPr sz="1400" spc="-5" dirty="0">
                <a:solidFill>
                  <a:srgbClr val="404040"/>
                </a:solidFill>
                <a:latin typeface="Calibri"/>
                <a:cs typeface="Calibri"/>
              </a:rPr>
              <a:t>,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КОТОРАЯ</a:t>
            </a:r>
            <a:r>
              <a:rPr sz="1100" spc="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10" dirty="0">
                <a:solidFill>
                  <a:srgbClr val="404040"/>
                </a:solidFill>
                <a:latin typeface="Calibri"/>
                <a:cs typeface="Calibri"/>
              </a:rPr>
              <a:t>ПРИНОСИТ</a:t>
            </a:r>
            <a:endParaRPr sz="1100">
              <a:latin typeface="Calibri"/>
              <a:cs typeface="Calibri"/>
            </a:endParaRPr>
          </a:p>
          <a:p>
            <a:pPr marL="1543050">
              <a:lnSpc>
                <a:spcPts val="1225"/>
              </a:lnSpc>
            </a:pPr>
            <a:r>
              <a:rPr sz="1100" spc="-70" dirty="0">
                <a:solidFill>
                  <a:srgbClr val="404040"/>
                </a:solidFill>
                <a:latin typeface="Calibri"/>
                <a:cs typeface="Calibri"/>
              </a:rPr>
              <a:t>У</a:t>
            </a:r>
            <a:r>
              <a:rPr sz="1100" spc="-15" dirty="0">
                <a:solidFill>
                  <a:srgbClr val="404040"/>
                </a:solidFill>
                <a:latin typeface="Calibri"/>
                <a:cs typeface="Calibri"/>
              </a:rPr>
              <a:t>Д</a:t>
            </a:r>
            <a:r>
              <a:rPr sz="1100" spc="10" dirty="0">
                <a:solidFill>
                  <a:srgbClr val="404040"/>
                </a:solidFill>
                <a:latin typeface="Calibri"/>
                <a:cs typeface="Calibri"/>
              </a:rPr>
              <a:t>ОВ</a:t>
            </a:r>
            <a:r>
              <a:rPr sz="1100" spc="-20" dirty="0">
                <a:solidFill>
                  <a:srgbClr val="404040"/>
                </a:solidFill>
                <a:latin typeface="Calibri"/>
                <a:cs typeface="Calibri"/>
              </a:rPr>
              <a:t>О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ЛЬ</a:t>
            </a:r>
            <a:r>
              <a:rPr sz="1100" spc="10" dirty="0">
                <a:solidFill>
                  <a:srgbClr val="404040"/>
                </a:solidFill>
                <a:latin typeface="Calibri"/>
                <a:cs typeface="Calibri"/>
              </a:rPr>
              <a:t>С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Т</a:t>
            </a:r>
            <a:r>
              <a:rPr sz="1100" spc="10" dirty="0">
                <a:solidFill>
                  <a:srgbClr val="404040"/>
                </a:solidFill>
                <a:latin typeface="Calibri"/>
                <a:cs typeface="Calibri"/>
              </a:rPr>
              <a:t>ВИЕ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1235003" y="2897587"/>
            <a:ext cx="2112645" cy="3835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algn="r">
              <a:lnSpc>
                <a:spcPts val="1585"/>
              </a:lnSpc>
              <a:spcBef>
                <a:spcPts val="95"/>
              </a:spcBef>
            </a:pP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М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АТЕРИАЛЬНОЕ</a:t>
            </a:r>
            <a:r>
              <a:rPr sz="1100" spc="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БЛАГОПОЛУЧИЕ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,</a:t>
            </a:r>
            <a:endParaRPr sz="1400">
              <a:latin typeface="Calibri"/>
              <a:cs typeface="Calibri"/>
            </a:endParaRPr>
          </a:p>
          <a:p>
            <a:pPr marR="5080" algn="r">
              <a:lnSpc>
                <a:spcPts val="1225"/>
              </a:lnSpc>
            </a:pPr>
            <a:r>
              <a:rPr sz="1100" spc="-15" dirty="0">
                <a:solidFill>
                  <a:srgbClr val="404040"/>
                </a:solidFill>
                <a:latin typeface="Calibri"/>
                <a:cs typeface="Calibri"/>
              </a:rPr>
              <a:t>Д</a:t>
            </a:r>
            <a:r>
              <a:rPr sz="1100" spc="10" dirty="0">
                <a:solidFill>
                  <a:srgbClr val="404040"/>
                </a:solidFill>
                <a:latin typeface="Calibri"/>
                <a:cs typeface="Calibri"/>
              </a:rPr>
              <a:t>ОС</a:t>
            </a:r>
            <a:r>
              <a:rPr sz="1100" spc="-65" dirty="0">
                <a:solidFill>
                  <a:srgbClr val="404040"/>
                </a:solidFill>
                <a:latin typeface="Calibri"/>
                <a:cs typeface="Calibri"/>
              </a:rPr>
              <a:t>ТА</a:t>
            </a:r>
            <a:r>
              <a:rPr sz="1100" spc="-15" dirty="0">
                <a:solidFill>
                  <a:srgbClr val="404040"/>
                </a:solidFill>
                <a:latin typeface="Calibri"/>
                <a:cs typeface="Calibri"/>
              </a:rPr>
              <a:t>Т</a:t>
            </a:r>
            <a:r>
              <a:rPr sz="1100" spc="10" dirty="0">
                <a:solidFill>
                  <a:srgbClr val="404040"/>
                </a:solidFill>
                <a:latin typeface="Calibri"/>
                <a:cs typeface="Calibri"/>
              </a:rPr>
              <a:t>ОК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921821" y="3343987"/>
            <a:ext cx="2426335" cy="3835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585"/>
              </a:lnSpc>
              <a:spcBef>
                <a:spcPts val="95"/>
              </a:spcBef>
            </a:pPr>
            <a:r>
              <a:rPr sz="1400" spc="5" dirty="0">
                <a:solidFill>
                  <a:srgbClr val="404040"/>
                </a:solidFill>
                <a:latin typeface="Calibri"/>
                <a:cs typeface="Calibri"/>
              </a:rPr>
              <a:t>Д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ОСТИЖЕНИЕ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ПОСТАВЛЕННЫХ</a:t>
            </a:r>
            <a:r>
              <a:rPr sz="1100" spc="1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ЦЕЛЕЙ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,</a:t>
            </a:r>
            <a:endParaRPr sz="1400">
              <a:latin typeface="Calibri"/>
              <a:cs typeface="Calibri"/>
            </a:endParaRPr>
          </a:p>
          <a:p>
            <a:pPr marL="787400">
              <a:lnSpc>
                <a:spcPts val="1225"/>
              </a:lnSpc>
            </a:pP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ОСУЩЕСТВЛЕНИЕ </a:t>
            </a:r>
            <a:r>
              <a:rPr sz="1100" spc="10" dirty="0">
                <a:solidFill>
                  <a:srgbClr val="404040"/>
                </a:solidFill>
                <a:latin typeface="Calibri"/>
                <a:cs typeface="Calibri"/>
              </a:rPr>
              <a:t>ПЛАНОВ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689411" y="3790387"/>
            <a:ext cx="2658745" cy="3835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585"/>
              </a:lnSpc>
              <a:spcBef>
                <a:spcPts val="95"/>
              </a:spcBef>
            </a:pPr>
            <a:r>
              <a:rPr sz="1400" spc="10" dirty="0">
                <a:solidFill>
                  <a:srgbClr val="404040"/>
                </a:solidFill>
                <a:latin typeface="Calibri"/>
                <a:cs typeface="Calibri"/>
              </a:rPr>
              <a:t>П</a:t>
            </a:r>
            <a:r>
              <a:rPr sz="1100" spc="10" dirty="0">
                <a:solidFill>
                  <a:srgbClr val="404040"/>
                </a:solidFill>
                <a:latin typeface="Calibri"/>
                <a:cs typeface="Calibri"/>
              </a:rPr>
              <a:t>РИЗНАНИЕ СО 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СТОРОНЫ</a:t>
            </a:r>
            <a:r>
              <a:rPr sz="1100" spc="8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10" dirty="0">
                <a:solidFill>
                  <a:srgbClr val="404040"/>
                </a:solidFill>
                <a:latin typeface="Calibri"/>
                <a:cs typeface="Calibri"/>
              </a:rPr>
              <a:t>ОКРУЖАЮЩИХ</a:t>
            </a:r>
            <a:r>
              <a:rPr sz="1400" spc="10" dirty="0">
                <a:solidFill>
                  <a:srgbClr val="404040"/>
                </a:solidFill>
                <a:latin typeface="Calibri"/>
                <a:cs typeface="Calibri"/>
              </a:rPr>
              <a:t>,</a:t>
            </a:r>
            <a:endParaRPr sz="1400">
              <a:latin typeface="Calibri"/>
              <a:cs typeface="Calibri"/>
            </a:endParaRPr>
          </a:p>
          <a:p>
            <a:pPr marL="974725">
              <a:lnSpc>
                <a:spcPts val="1225"/>
              </a:lnSpc>
            </a:pP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УВАЖЕНИЕ ДРУГИХ</a:t>
            </a:r>
            <a:r>
              <a:rPr sz="1100" spc="8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ЛЮДЕЙ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906580" y="4312765"/>
            <a:ext cx="244094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5" dirty="0">
                <a:solidFill>
                  <a:srgbClr val="404040"/>
                </a:solidFill>
                <a:latin typeface="Calibri"/>
                <a:cs typeface="Calibri"/>
              </a:rPr>
              <a:t>П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ОЛУЧЕНИЕ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ХОРОШЕГО</a:t>
            </a:r>
            <a:r>
              <a:rPr sz="1100" spc="9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ОБРАЗОВАНИЯ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930202" y="4683187"/>
            <a:ext cx="2417445" cy="3835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585"/>
              </a:lnSpc>
              <a:spcBef>
                <a:spcPts val="95"/>
              </a:spcBef>
            </a:pPr>
            <a:r>
              <a:rPr sz="1400" spc="5" dirty="0">
                <a:solidFill>
                  <a:srgbClr val="404040"/>
                </a:solidFill>
                <a:latin typeface="Calibri"/>
                <a:cs typeface="Calibri"/>
              </a:rPr>
              <a:t>Д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ОСТИЖЕНИЕ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СТАБИЛЬНОСТИ</a:t>
            </a:r>
            <a:r>
              <a:rPr sz="1100" spc="1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СВОЕГО</a:t>
            </a:r>
            <a:endParaRPr sz="1100">
              <a:latin typeface="Calibri"/>
              <a:cs typeface="Calibri"/>
            </a:endParaRPr>
          </a:p>
          <a:p>
            <a:pPr marL="1602740">
              <a:lnSpc>
                <a:spcPts val="1225"/>
              </a:lnSpc>
            </a:pP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П</a:t>
            </a:r>
            <a:r>
              <a:rPr sz="1100" spc="-20" dirty="0">
                <a:solidFill>
                  <a:srgbClr val="404040"/>
                </a:solidFill>
                <a:latin typeface="Calibri"/>
                <a:cs typeface="Calibri"/>
              </a:rPr>
              <a:t>О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Л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О</a:t>
            </a:r>
            <a:r>
              <a:rPr sz="1100" spc="15" dirty="0">
                <a:solidFill>
                  <a:srgbClr val="404040"/>
                </a:solidFill>
                <a:latin typeface="Calibri"/>
                <a:cs typeface="Calibri"/>
              </a:rPr>
              <a:t>Ж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Е</a:t>
            </a:r>
            <a:r>
              <a:rPr sz="1100" spc="10" dirty="0">
                <a:solidFill>
                  <a:srgbClr val="404040"/>
                </a:solidFill>
                <a:latin typeface="Calibri"/>
                <a:cs typeface="Calibri"/>
              </a:rPr>
              <a:t>НИЯ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2208839" y="5205564"/>
            <a:ext cx="113919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5" dirty="0">
                <a:solidFill>
                  <a:srgbClr val="404040"/>
                </a:solidFill>
                <a:latin typeface="Calibri"/>
                <a:cs typeface="Calibri"/>
              </a:rPr>
              <a:t>К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АРЬЕРНЫЙ</a:t>
            </a:r>
            <a:r>
              <a:rPr sz="1100" spc="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10" dirty="0">
                <a:solidFill>
                  <a:srgbClr val="404040"/>
                </a:solidFill>
                <a:latin typeface="Calibri"/>
                <a:cs typeface="Calibri"/>
              </a:rPr>
              <a:t>РОСТ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725225" y="5575987"/>
            <a:ext cx="2622550" cy="3835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585"/>
              </a:lnSpc>
              <a:spcBef>
                <a:spcPts val="95"/>
              </a:spcBef>
            </a:pPr>
            <a:r>
              <a:rPr sz="1400" spc="5" dirty="0">
                <a:solidFill>
                  <a:srgbClr val="404040"/>
                </a:solidFill>
                <a:latin typeface="Calibri"/>
                <a:cs typeface="Calibri"/>
              </a:rPr>
              <a:t>Н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АЛИЧИЕ ВОЗМОЖНОСТЕЙ ДЛЯ</a:t>
            </a:r>
            <a:r>
              <a:rPr sz="1100" spc="1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ОТДЫХА</a:t>
            </a:r>
            <a:r>
              <a:rPr sz="1400" spc="-5" dirty="0">
                <a:solidFill>
                  <a:srgbClr val="404040"/>
                </a:solidFill>
                <a:latin typeface="Calibri"/>
                <a:cs typeface="Calibri"/>
              </a:rPr>
              <a:t>,</a:t>
            </a:r>
            <a:endParaRPr sz="1400">
              <a:latin typeface="Calibri"/>
              <a:cs typeface="Calibri"/>
            </a:endParaRPr>
          </a:p>
          <a:p>
            <a:pPr marL="1710689">
              <a:lnSpc>
                <a:spcPts val="1225"/>
              </a:lnSpc>
            </a:pP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ПУТЕШЕСТВИЙ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1119940" y="6098364"/>
            <a:ext cx="222821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5" dirty="0">
                <a:solidFill>
                  <a:srgbClr val="404040"/>
                </a:solidFill>
                <a:latin typeface="Calibri"/>
                <a:cs typeface="Calibri"/>
              </a:rPr>
              <a:t>Н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АЛИЧИЕ СОБСТВЕННОГО</a:t>
            </a:r>
            <a:r>
              <a:rPr sz="1100" spc="9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БИЗНЕСА</a:t>
            </a:r>
            <a:endParaRPr sz="11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37386839"/>
      </p:ext>
    </p:extLst>
  </p:cSld>
  <p:clrMapOvr>
    <a:masterClrMapping/>
  </p:clrMapOvr>
</p:sld>
</file>

<file path=ppt/theme/theme1.xml><?xml version="1.0" encoding="utf-8"?>
<a:theme xmlns:a="http://schemas.openxmlformats.org/drawingml/2006/main" name="Шаблон2">
  <a:themeElements>
    <a:clrScheme name="Шаблон ВЦИОМ">
      <a:dk1>
        <a:sysClr val="windowText" lastClr="000000"/>
      </a:dk1>
      <a:lt1>
        <a:sysClr val="window" lastClr="FFFFFF"/>
      </a:lt1>
      <a:dk2>
        <a:srgbClr val="B50032"/>
      </a:dk2>
      <a:lt2>
        <a:srgbClr val="78408E"/>
      </a:lt2>
      <a:accent1>
        <a:srgbClr val="009A70"/>
      </a:accent1>
      <a:accent2>
        <a:srgbClr val="008A98"/>
      </a:accent2>
      <a:accent3>
        <a:srgbClr val="5595D0"/>
      </a:accent3>
      <a:accent4>
        <a:srgbClr val="35578E"/>
      </a:accent4>
      <a:accent5>
        <a:srgbClr val="DB4227"/>
      </a:accent5>
      <a:accent6>
        <a:srgbClr val="FFED00"/>
      </a:accent6>
      <a:hlink>
        <a:srgbClr val="B50032"/>
      </a:hlink>
      <a:folHlink>
        <a:srgbClr val="78408E"/>
      </a:folHlink>
    </a:clrScheme>
    <a:fontScheme name="Другая 1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tailEnd type="arrow"/>
        </a:ln>
      </a:spPr>
      <a:bodyPr/>
      <a:lstStyle/>
      <a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200" b="1" dirty="0" smtClean="0">
            <a:solidFill>
              <a:schemeClr val="bg1">
                <a:lumMod val="50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Power_Rus</Template>
  <TotalTime>6092</TotalTime>
  <Words>1518</Words>
  <Application>Microsoft Office PowerPoint</Application>
  <PresentationFormat>Широкоэкранный</PresentationFormat>
  <Paragraphs>591</Paragraphs>
  <Slides>21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Arial</vt:lpstr>
      <vt:lpstr>Calibri</vt:lpstr>
      <vt:lpstr>Franklin Gothic Book</vt:lpstr>
      <vt:lpstr>FranklinGothic</vt:lpstr>
      <vt:lpstr>Times New Roman</vt:lpstr>
      <vt:lpstr>Шаблон2</vt:lpstr>
      <vt:lpstr>МОЛОДЕЖЬ РОССИИ</vt:lpstr>
      <vt:lpstr>Презентация PowerPoint</vt:lpstr>
      <vt:lpstr>Презентация PowerPoint</vt:lpstr>
      <vt:lpstr>УСПЕХ – ЭТО ВСЕГО ЛИШЬ МЕЧТА?</vt:lpstr>
      <vt:lpstr>НЕРАВЕНСТВО ШАНСОВ</vt:lpstr>
      <vt:lpstr>ДИНАМИКА ПРОЦЕССА</vt:lpstr>
      <vt:lpstr>Презентация PowerPoint</vt:lpstr>
      <vt:lpstr>Презентация PowerPoint</vt:lpstr>
      <vt:lpstr>ЖИЗНЕННЫЕ ЦЕЛИ</vt:lpstr>
      <vt:lpstr>ПРЕПЯТСТВИЯ НА ПУТИ К УСПЕХУ</vt:lpstr>
      <vt:lpstr>АУДИТОРИЯ ИНТЕРНЕТ-СМИ В РАЗРЕЗЕ СОЦИАЛЬНО-ДЕМОГРАФИЧЕСКИХ ГРУПП</vt:lpstr>
      <vt:lpstr>ЭКРАН vs БУМАГА</vt:lpstr>
      <vt:lpstr>ВИДИМ ЛИ ОТЛИЧИЯ МЕЖДУ ДОСТОВЕРНОЙ И ЛОЖНОЙ ИНФОРМАЦИЕЙ?</vt:lpstr>
      <vt:lpstr>КАКУЮ МУЗЫКУ СЛУШАЕМ?</vt:lpstr>
      <vt:lpstr>ЧТО ЧИТАЕМ?</vt:lpstr>
      <vt:lpstr>КУДА ХОДИМ?</vt:lpstr>
      <vt:lpstr>КАК ОТНОСИМСЯ К СПОРТУ?</vt:lpstr>
      <vt:lpstr>ЦЕННОСТИ МОЛОДЕЖИ</vt:lpstr>
      <vt:lpstr>МОЛОДЕЖЬ И КАРЬЕРА</vt:lpstr>
      <vt:lpstr>ОТЦЫ И ДЕТИ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отчета</dc:title>
  <dc:creator>Мамедова Ольга</dc:creator>
  <cp:lastModifiedBy>Родин Кирилл</cp:lastModifiedBy>
  <cp:revision>611</cp:revision>
  <cp:lastPrinted>2017-07-04T11:55:11Z</cp:lastPrinted>
  <dcterms:created xsi:type="dcterms:W3CDTF">2016-12-28T14:53:38Z</dcterms:created>
  <dcterms:modified xsi:type="dcterms:W3CDTF">2019-12-12T13:28:51Z</dcterms:modified>
</cp:coreProperties>
</file>