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  <p:sldMasterId id="2147483985" r:id="rId2"/>
  </p:sldMasterIdLst>
  <p:notesMasterIdLst>
    <p:notesMasterId r:id="rId9"/>
  </p:notesMasterIdLst>
  <p:sldIdLst>
    <p:sldId id="282" r:id="rId3"/>
    <p:sldId id="374" r:id="rId4"/>
    <p:sldId id="379" r:id="rId5"/>
    <p:sldId id="382" r:id="rId6"/>
    <p:sldId id="393" r:id="rId7"/>
    <p:sldId id="377" r:id="rId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равцов Игорь Владимирович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6C"/>
    <a:srgbClr val="89EFC6"/>
    <a:srgbClr val="0000FF"/>
    <a:srgbClr val="B9E1FF"/>
    <a:srgbClr val="FFCC00"/>
    <a:srgbClr val="1D038D"/>
    <a:srgbClr val="FF6600"/>
    <a:srgbClr val="009BD2"/>
    <a:srgbClr val="A3D8FF"/>
    <a:srgbClr val="E16F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9322" autoAdjust="0"/>
  </p:normalViewPr>
  <p:slideViewPr>
    <p:cSldViewPr>
      <p:cViewPr varScale="1">
        <p:scale>
          <a:sx n="106" d="100"/>
          <a:sy n="106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046552004912622"/>
          <c:y val="5.1383937803256417E-2"/>
          <c:w val="0.88563588418699168"/>
          <c:h val="0.67850955698378157"/>
        </c:manualLayout>
      </c:layout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Валовые выбросы по региону, тыс.т</c:v>
                </c:pt>
              </c:strCache>
            </c:strRef>
          </c:tx>
          <c:spPr>
            <a:solidFill>
              <a:schemeClr val="accent6">
                <a:tint val="4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7000413185895281E-2"/>
                  <c:y val="-6.24364577181217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833402197649213E-3"/>
                  <c:y val="-7.076094729866232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8.500206592947538E-3"/>
                  <c:y val="-2.497445198776317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7.0835054941230345E-3"/>
                  <c:y val="2.08120433231359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8335137489167348E-3"/>
                  <c:y val="-3.74620057303585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5.6668043952984269E-3"/>
                  <c:y val="4.162408664627195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1.1733743187564084E-2"/>
                  <c:y val="4.162408664627271E-3"/>
                </c:manualLayout>
              </c:layout>
              <c:showVal val="1"/>
            </c:dLbl>
            <c:spPr>
              <a:solidFill>
                <a:schemeClr val="accent6">
                  <a:tint val="4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900" b="1" baseline="0">
                    <a:solidFill>
                      <a:schemeClr val="dk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1459</c:v>
                </c:pt>
                <c:pt idx="1">
                  <c:v>1254</c:v>
                </c:pt>
                <c:pt idx="2">
                  <c:v>1264</c:v>
                </c:pt>
                <c:pt idx="3">
                  <c:v>1032</c:v>
                </c:pt>
                <c:pt idx="4">
                  <c:v>1039</c:v>
                </c:pt>
                <c:pt idx="5">
                  <c:v>1091</c:v>
                </c:pt>
                <c:pt idx="6">
                  <c:v>1133</c:v>
                </c:pt>
                <c:pt idx="7">
                  <c:v>1142</c:v>
                </c:pt>
                <c:pt idx="8">
                  <c:v>1279</c:v>
                </c:pt>
                <c:pt idx="9">
                  <c:v>1752</c:v>
                </c:pt>
                <c:pt idx="10">
                  <c:v>2336</c:v>
                </c:pt>
                <c:pt idx="11">
                  <c:v>2494</c:v>
                </c:pt>
                <c:pt idx="12">
                  <c:v>2969</c:v>
                </c:pt>
                <c:pt idx="13">
                  <c:v>3024</c:v>
                </c:pt>
                <c:pt idx="14">
                  <c:v>3033</c:v>
                </c:pt>
                <c:pt idx="15">
                  <c:v>2907</c:v>
                </c:pt>
                <c:pt idx="16">
                  <c:v>2294</c:v>
                </c:pt>
                <c:pt idx="17">
                  <c:v>2201</c:v>
                </c:pt>
                <c:pt idx="18">
                  <c:v>2129</c:v>
                </c:pt>
                <c:pt idx="19">
                  <c:v>2353</c:v>
                </c:pt>
                <c:pt idx="20">
                  <c:v>2430</c:v>
                </c:pt>
                <c:pt idx="21">
                  <c:v>1866</c:v>
                </c:pt>
                <c:pt idx="22">
                  <c:v>1466</c:v>
                </c:pt>
                <c:pt idx="23">
                  <c:v>1389</c:v>
                </c:pt>
                <c:pt idx="24">
                  <c:v>1428</c:v>
                </c:pt>
                <c:pt idx="25">
                  <c:v>1416</c:v>
                </c:pt>
              </c:numCache>
            </c:numRef>
          </c:val>
        </c:ser>
        <c:dLbls/>
        <c:axId val="34409088"/>
        <c:axId val="34644352"/>
      </c:areaChar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Сожжено на факелах, млн. м3</c:v>
                </c:pt>
              </c:strCache>
            </c:strRef>
          </c:tx>
          <c:spPr>
            <a:gradFill>
              <a:gsLst>
                <a:gs pos="0">
                  <a:srgbClr val="FFF200">
                    <a:alpha val="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accent4">
                  <a:tint val="45000"/>
                </a:schemeClr>
              </a:solidFill>
              <a:ln w="952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dk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4296</c:v>
                </c:pt>
                <c:pt idx="1">
                  <c:v>5942</c:v>
                </c:pt>
                <c:pt idx="2">
                  <c:v>3522</c:v>
                </c:pt>
                <c:pt idx="3">
                  <c:v>2917</c:v>
                </c:pt>
                <c:pt idx="4">
                  <c:v>2776</c:v>
                </c:pt>
                <c:pt idx="5">
                  <c:v>2146</c:v>
                </c:pt>
                <c:pt idx="6">
                  <c:v>2977</c:v>
                </c:pt>
                <c:pt idx="7">
                  <c:v>2888</c:v>
                </c:pt>
                <c:pt idx="8">
                  <c:v>3020</c:v>
                </c:pt>
                <c:pt idx="9">
                  <c:v>3436</c:v>
                </c:pt>
                <c:pt idx="10">
                  <c:v>5460</c:v>
                </c:pt>
                <c:pt idx="11">
                  <c:v>5228</c:v>
                </c:pt>
                <c:pt idx="12">
                  <c:v>6358</c:v>
                </c:pt>
                <c:pt idx="13">
                  <c:v>6354</c:v>
                </c:pt>
                <c:pt idx="14">
                  <c:v>6188</c:v>
                </c:pt>
                <c:pt idx="15">
                  <c:v>7784</c:v>
                </c:pt>
                <c:pt idx="16">
                  <c:v>6401</c:v>
                </c:pt>
                <c:pt idx="17">
                  <c:v>4876</c:v>
                </c:pt>
                <c:pt idx="18">
                  <c:v>4926</c:v>
                </c:pt>
                <c:pt idx="19">
                  <c:v>5368</c:v>
                </c:pt>
                <c:pt idx="20">
                  <c:v>3907</c:v>
                </c:pt>
                <c:pt idx="21">
                  <c:v>3071</c:v>
                </c:pt>
                <c:pt idx="22">
                  <c:v>2290</c:v>
                </c:pt>
                <c:pt idx="23">
                  <c:v>2029</c:v>
                </c:pt>
                <c:pt idx="24">
                  <c:v>1554</c:v>
                </c:pt>
                <c:pt idx="25">
                  <c:v>1606</c:v>
                </c:pt>
              </c:numCache>
            </c:numRef>
          </c:val>
        </c:ser>
        <c:dLbls/>
        <c:axId val="34409088"/>
        <c:axId val="34644352"/>
      </c:barChart>
      <c:catAx>
        <c:axId val="34409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aseline="0">
                <a:latin typeface="Trebuchet MS" panose="020B0603020202020204" pitchFamily="34" charset="0"/>
              </a:defRPr>
            </a:pPr>
            <a:endParaRPr lang="ru-RU"/>
          </a:p>
        </c:txPr>
        <c:crossAx val="34644352"/>
        <c:crosses val="autoZero"/>
        <c:auto val="1"/>
        <c:lblAlgn val="ctr"/>
        <c:lblOffset val="100"/>
      </c:catAx>
      <c:valAx>
        <c:axId val="346443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 baseline="0">
                <a:latin typeface="Trebuchet MS" panose="020B0603020202020204" pitchFamily="34" charset="0"/>
              </a:defRPr>
            </a:pPr>
            <a:endParaRPr lang="ru-RU"/>
          </a:p>
        </c:txPr>
        <c:crossAx val="344090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+mj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7.0737447582059354E-2"/>
          <c:y val="0.87580880188835719"/>
          <c:w val="0.92685054503631858"/>
          <c:h val="6.9545425288174881E-2"/>
        </c:manualLayout>
      </c:layout>
      <c:txPr>
        <a:bodyPr/>
        <a:lstStyle/>
        <a:p>
          <a:pPr>
            <a:defRPr sz="12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3564839296874285E-2"/>
          <c:y val="4.1759793574134466E-2"/>
          <c:w val="0.89566124284488935"/>
          <c:h val="0.74018795891365607"/>
        </c:manualLayout>
      </c:layout>
      <c:areaChart>
        <c:grouping val="standard"/>
        <c:ser>
          <c:idx val="1"/>
          <c:order val="1"/>
          <c:tx>
            <c:strRef>
              <c:f>Лист1!$D$1</c:f>
              <c:strCache>
                <c:ptCount val="1"/>
                <c:pt idx="0">
                  <c:v>Добыча газа (утилизировано)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5583712087070673E-2"/>
                  <c:y val="-0.1418622568506881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67010988246061E-3"/>
                  <c:y val="-0.1418622568506882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668043952984278E-3"/>
                  <c:y val="-0.1610328321007810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501032964738237E-3"/>
                  <c:y val="-0.1802034073508741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6668043952984278E-3"/>
                  <c:y val="-0.1955398675509484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2499917452061995E-3"/>
                  <c:y val="-0.1993739826009670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2223786729010785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2501032964738237E-3"/>
                  <c:y val="-0.2070422127010042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833402197649213E-3"/>
                  <c:y val="-0.2147104428010415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6668043952984278E-3"/>
                  <c:y val="-0.2453833632011902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4167010988246061E-3"/>
                  <c:y val="-0.2453833632011902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4167010988246061E-3"/>
                  <c:y val="-0.2453836651000130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833402197649213E-3"/>
                  <c:y val="-0.2415492481511717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0.2760562836013389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8.5002065929476508E-3"/>
                  <c:y val="-0.2377151331011531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4167010988246064E-2"/>
                  <c:y val="-0.22237867290107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5583712087070673E-2"/>
                  <c:y val="-0.2234011035810836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7000413185895177E-2"/>
                  <c:y val="-0.21948178597439794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chemeClr val="bg1"/>
                    </a:solidFill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rebuchet MS" panose="020B0603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21</c:v>
                </c:pt>
                <c:pt idx="1">
                  <c:v>21.2</c:v>
                </c:pt>
                <c:pt idx="2">
                  <c:v>21.5</c:v>
                </c:pt>
                <c:pt idx="3">
                  <c:v>24</c:v>
                </c:pt>
                <c:pt idx="4">
                  <c:v>25.1</c:v>
                </c:pt>
                <c:pt idx="5">
                  <c:v>26.8</c:v>
                </c:pt>
                <c:pt idx="6">
                  <c:v>29.1</c:v>
                </c:pt>
                <c:pt idx="7">
                  <c:v>28.4</c:v>
                </c:pt>
                <c:pt idx="8">
                  <c:v>29.8</c:v>
                </c:pt>
                <c:pt idx="9">
                  <c:v>31.3</c:v>
                </c:pt>
                <c:pt idx="10">
                  <c:v>31.3</c:v>
                </c:pt>
                <c:pt idx="11">
                  <c:v>31.2</c:v>
                </c:pt>
                <c:pt idx="12">
                  <c:v>31.9</c:v>
                </c:pt>
                <c:pt idx="13">
                  <c:v>32.800000000000011</c:v>
                </c:pt>
                <c:pt idx="14">
                  <c:v>31.4</c:v>
                </c:pt>
                <c:pt idx="15">
                  <c:v>33.9</c:v>
                </c:pt>
                <c:pt idx="16">
                  <c:v>34.5</c:v>
                </c:pt>
                <c:pt idx="17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Сожжено на факелах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7000413185895281E-2"/>
                  <c:y val="-1.15023451500557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501032964738237E-3"/>
                  <c:y val="-2.30046903001115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167010988245803E-3"/>
                  <c:y val="-2.30046903001115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167010988246061E-3"/>
                  <c:y val="-2.683880535013018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33402197649213E-3"/>
                  <c:y val="-3.450703545016738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167010988246061E-3"/>
                  <c:y val="-2.30046903001115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33402197649213E-3"/>
                  <c:y val="-2.30046903001115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683880535013018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1.53364602000743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4167010988246168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9833815383544496E-2"/>
                  <c:y val="-3.919317606685677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275030988942146E-2"/>
                  <c:y val="-2.35159056401140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2.6</c:v>
                </c:pt>
                <c:pt idx="1">
                  <c:v>3.8</c:v>
                </c:pt>
                <c:pt idx="2">
                  <c:v>6</c:v>
                </c:pt>
                <c:pt idx="3">
                  <c:v>5.8</c:v>
                </c:pt>
                <c:pt idx="4">
                  <c:v>7</c:v>
                </c:pt>
                <c:pt idx="5">
                  <c:v>6.1</c:v>
                </c:pt>
                <c:pt idx="6">
                  <c:v>6.2</c:v>
                </c:pt>
                <c:pt idx="7">
                  <c:v>7.8</c:v>
                </c:pt>
                <c:pt idx="8">
                  <c:v>6.4</c:v>
                </c:pt>
                <c:pt idx="9">
                  <c:v>4.8</c:v>
                </c:pt>
                <c:pt idx="10">
                  <c:v>4.9000000000000004</c:v>
                </c:pt>
                <c:pt idx="11">
                  <c:v>5.3</c:v>
                </c:pt>
                <c:pt idx="12">
                  <c:v>3.9</c:v>
                </c:pt>
                <c:pt idx="13" formatCode="0.00">
                  <c:v>3.0709999999999997</c:v>
                </c:pt>
                <c:pt idx="14" formatCode="0.00">
                  <c:v>2.29</c:v>
                </c:pt>
                <c:pt idx="15" formatCode="0.00">
                  <c:v>2.0299999999999998</c:v>
                </c:pt>
                <c:pt idx="16">
                  <c:v>1.5</c:v>
                </c:pt>
                <c:pt idx="17">
                  <c:v>1.6</c:v>
                </c:pt>
              </c:numCache>
            </c:numRef>
          </c:val>
        </c:ser>
        <c:dLbls/>
        <c:axId val="108029440"/>
        <c:axId val="108132224"/>
      </c:areaChart>
      <c:lineChart>
        <c:grouping val="standard"/>
        <c:ser>
          <c:idx val="0"/>
          <c:order val="0"/>
          <c:tx>
            <c:strRef>
              <c:f>Лист1!$C$1</c:f>
              <c:strCache>
                <c:ptCount val="1"/>
                <c:pt idx="0">
                  <c:v>Ресурсы газа млрд.м3</c:v>
                </c:pt>
              </c:strCache>
            </c:strRef>
          </c:tx>
          <c:dLbls>
            <c:dLbl>
              <c:idx val="0"/>
              <c:layout>
                <c:manualLayout>
                  <c:x val="-3.1712909872822631E-2"/>
                  <c:y val="-3.44206923868362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367998707790116E-2"/>
                  <c:y val="-3.44206923868362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9442618474139308E-2"/>
                  <c:y val="-4.9757152586910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4.1024094181396659E-2"/>
                  <c:y val="-6.892772783700365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952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chemeClr val="accent1">
                        <a:lumMod val="7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23</c:v>
                </c:pt>
                <c:pt idx="1">
                  <c:v>24</c:v>
                </c:pt>
                <c:pt idx="2">
                  <c:v>26.8</c:v>
                </c:pt>
                <c:pt idx="3">
                  <c:v>29</c:v>
                </c:pt>
                <c:pt idx="4">
                  <c:v>32</c:v>
                </c:pt>
                <c:pt idx="5">
                  <c:v>33</c:v>
                </c:pt>
                <c:pt idx="6">
                  <c:v>35.300000000000011</c:v>
                </c:pt>
                <c:pt idx="7">
                  <c:v>36.200000000000003</c:v>
                </c:pt>
                <c:pt idx="8">
                  <c:v>36.200000000000003</c:v>
                </c:pt>
                <c:pt idx="9">
                  <c:v>35.300000000000011</c:v>
                </c:pt>
                <c:pt idx="10">
                  <c:v>36.200000000000003</c:v>
                </c:pt>
                <c:pt idx="11">
                  <c:v>36.6</c:v>
                </c:pt>
                <c:pt idx="12">
                  <c:v>35.800000000000011</c:v>
                </c:pt>
                <c:pt idx="13">
                  <c:v>35.9</c:v>
                </c:pt>
                <c:pt idx="14">
                  <c:v>33.700000000000003</c:v>
                </c:pt>
                <c:pt idx="15">
                  <c:v>33.800000000000011</c:v>
                </c:pt>
                <c:pt idx="16">
                  <c:v>35.5</c:v>
                </c:pt>
                <c:pt idx="17">
                  <c:v>35.700000000000003</c:v>
                </c:pt>
              </c:numCache>
            </c:numRef>
          </c:val>
        </c:ser>
        <c:dLbls/>
        <c:marker val="1"/>
        <c:axId val="108029440"/>
        <c:axId val="108132224"/>
      </c:lineChart>
      <c:lineChart>
        <c:grouping val="standard"/>
        <c:ser>
          <c:idx val="3"/>
          <c:order val="3"/>
          <c:tx>
            <c:strRef>
              <c:f>Лист1!$E$1</c:f>
              <c:strCache>
                <c:ptCount val="1"/>
                <c:pt idx="0">
                  <c:v>Процент утилизации</c:v>
                </c:pt>
              </c:strCache>
            </c:strRef>
          </c:tx>
          <c:dLbls>
            <c:dLbl>
              <c:idx val="9"/>
              <c:layout>
                <c:manualLayout>
                  <c:x val="-3.1025754064258879E-2"/>
                  <c:y val="7.6682301000371962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8440330334537783E-2"/>
                  <c:y val="1.53364602000743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000" b="1" baseline="0">
                    <a:latin typeface="Trebuchet MS" panose="020B0603020202020204" pitchFamily="34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87.1</c:v>
                </c:pt>
                <c:pt idx="1">
                  <c:v>85.7</c:v>
                </c:pt>
                <c:pt idx="2">
                  <c:v>79.7</c:v>
                </c:pt>
                <c:pt idx="3">
                  <c:v>82.3</c:v>
                </c:pt>
                <c:pt idx="4">
                  <c:v>79.900000000000006</c:v>
                </c:pt>
                <c:pt idx="5">
                  <c:v>82.4</c:v>
                </c:pt>
                <c:pt idx="6">
                  <c:v>82.5</c:v>
                </c:pt>
                <c:pt idx="7">
                  <c:v>78.5</c:v>
                </c:pt>
                <c:pt idx="8">
                  <c:v>82.4</c:v>
                </c:pt>
                <c:pt idx="9">
                  <c:v>88.5</c:v>
                </c:pt>
                <c:pt idx="10">
                  <c:v>86.4</c:v>
                </c:pt>
                <c:pt idx="11">
                  <c:v>85.3</c:v>
                </c:pt>
                <c:pt idx="12">
                  <c:v>89.1</c:v>
                </c:pt>
                <c:pt idx="13">
                  <c:v>91.4</c:v>
                </c:pt>
                <c:pt idx="14">
                  <c:v>93.2</c:v>
                </c:pt>
                <c:pt idx="15">
                  <c:v>94</c:v>
                </c:pt>
                <c:pt idx="16">
                  <c:v>95.5</c:v>
                </c:pt>
                <c:pt idx="17">
                  <c:v>95.5</c:v>
                </c:pt>
              </c:numCache>
            </c:numRef>
          </c:val>
        </c:ser>
        <c:dLbls/>
        <c:marker val="1"/>
        <c:axId val="35508608"/>
        <c:axId val="108133760"/>
      </c:lineChart>
      <c:catAx>
        <c:axId val="108029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 baseline="0">
                <a:latin typeface="Trebuchet MS" panose="020B0603020202020204" pitchFamily="34" charset="0"/>
              </a:defRPr>
            </a:pPr>
            <a:endParaRPr lang="ru-RU"/>
          </a:p>
        </c:txPr>
        <c:crossAx val="108132224"/>
        <c:crosses val="autoZero"/>
        <c:auto val="1"/>
        <c:lblAlgn val="ctr"/>
        <c:lblOffset val="100"/>
      </c:catAx>
      <c:valAx>
        <c:axId val="1081322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00" b="1" baseline="0">
                <a:latin typeface="Trebuchet MS" panose="020B0603020202020204" pitchFamily="34" charset="0"/>
              </a:defRPr>
            </a:pPr>
            <a:endParaRPr lang="ru-RU"/>
          </a:p>
        </c:txPr>
        <c:crossAx val="108029440"/>
        <c:crosses val="autoZero"/>
        <c:crossBetween val="between"/>
      </c:valAx>
      <c:valAx>
        <c:axId val="108133760"/>
        <c:scaling>
          <c:orientation val="minMax"/>
          <c:max val="100"/>
          <c:min val="70"/>
        </c:scaling>
        <c:axPos val="r"/>
        <c:numFmt formatCode="General" sourceLinked="1"/>
        <c:tickLblPos val="nextTo"/>
        <c:txPr>
          <a:bodyPr/>
          <a:lstStyle/>
          <a:p>
            <a:pPr>
              <a:defRPr sz="1100" b="1" baseline="0">
                <a:latin typeface="Trebuchet MS" panose="020B0603020202020204" pitchFamily="34" charset="0"/>
              </a:defRPr>
            </a:pPr>
            <a:endParaRPr lang="ru-RU"/>
          </a:p>
        </c:txPr>
        <c:crossAx val="35508608"/>
        <c:crosses val="max"/>
        <c:crossBetween val="between"/>
        <c:majorUnit val="5"/>
        <c:minorUnit val="5"/>
      </c:valAx>
      <c:catAx>
        <c:axId val="35508608"/>
        <c:scaling>
          <c:orientation val="minMax"/>
        </c:scaling>
        <c:delete val="1"/>
        <c:axPos val="b"/>
        <c:numFmt formatCode="General" sourceLinked="1"/>
        <c:tickLblPos val="none"/>
        <c:crossAx val="108133760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8.4405358806417009E-3"/>
          <c:y val="0.90059655680959194"/>
          <c:w val="0.95420071357203085"/>
          <c:h val="9.9403508305840452E-2"/>
        </c:manualLayout>
      </c:layout>
      <c:txPr>
        <a:bodyPr/>
        <a:lstStyle/>
        <a:p>
          <a:pPr>
            <a:defRPr sz="1200" b="0" i="0" baseline="0">
              <a:latin typeface="Trebuchet MS" panose="020B0603020202020204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0857563861359042E-2"/>
          <c:y val="0"/>
          <c:w val="0.93145625546806654"/>
          <c:h val="0.830506648878874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Нефтезагрязненных земель, га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accent3">
                  <a:shade val="70000"/>
                  <a:satMod val="105000"/>
                </a:schemeClr>
              </a:contourClr>
            </a:sp3d>
          </c:spPr>
          <c:dPt>
            <c:idx val="11"/>
            <c:spPr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12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hemeClr val="accent3">
                    <a:shade val="70000"/>
                    <a:satMod val="105000"/>
                  </a:schemeClr>
                </a:contourClr>
              </a:sp3d>
            </c:spPr>
          </c:dPt>
          <c:dPt>
            <c:idx val="13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hemeClr val="accent3">
                    <a:shade val="70000"/>
                    <a:satMod val="105000"/>
                  </a:schemeClr>
                </a:contourClr>
              </a:sp3d>
            </c:spPr>
          </c:dPt>
          <c:dPt>
            <c:idx val="14"/>
            <c:spPr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chemeClr val="accent3">
                    <a:shade val="70000"/>
                    <a:satMod val="105000"/>
                  </a:schemeClr>
                </a:contourClr>
              </a:sp3d>
            </c:spPr>
          </c:dPt>
          <c:dLbls>
            <c:dLbl>
              <c:idx val="11"/>
              <c:layout>
                <c:manualLayout>
                  <c:x val="4.2273900925731871E-3"/>
                  <c:y val="-1.6783238460185843E-2"/>
                </c:manualLayout>
              </c:layout>
              <c:spPr>
                <a:noFill/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 b="1" i="0">
                      <a:solidFill>
                        <a:schemeClr val="accent4"/>
                      </a:solidFill>
                      <a:effectLst/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0"/>
                </c:manualLayout>
              </c:layout>
              <c:spPr>
                <a:noFill/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 b="1" i="0">
                      <a:solidFill>
                        <a:schemeClr val="accent3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1.7797133527673984E-2"/>
                </c:manualLayout>
              </c:layout>
              <c:spPr>
                <a:noFill/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 b="1" i="0">
                      <a:solidFill>
                        <a:schemeClr val="accent3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4"/>
              <c:layout>
                <c:manualLayout>
                  <c:x val="-1.4091300308576255E-3"/>
                  <c:y val="-8.4443474555850433E-3"/>
                </c:manualLayout>
              </c:layout>
              <c:spPr>
                <a:noFill/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 b="1" i="0">
                      <a:solidFill>
                        <a:schemeClr val="accent3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952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Лист1!$A$2:$A$19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Лист1!$B$4:$B$18</c:f>
              <c:numCache>
                <c:formatCode>General</c:formatCode>
                <c:ptCount val="15"/>
                <c:pt idx="0">
                  <c:v>7045</c:v>
                </c:pt>
                <c:pt idx="1">
                  <c:v>6677</c:v>
                </c:pt>
                <c:pt idx="2">
                  <c:v>6628</c:v>
                </c:pt>
                <c:pt idx="3">
                  <c:v>6330</c:v>
                </c:pt>
                <c:pt idx="4">
                  <c:v>5467</c:v>
                </c:pt>
                <c:pt idx="5">
                  <c:v>5109</c:v>
                </c:pt>
                <c:pt idx="6">
                  <c:v>5138</c:v>
                </c:pt>
                <c:pt idx="7">
                  <c:v>4508</c:v>
                </c:pt>
                <c:pt idx="8" formatCode="0">
                  <c:v>4667.5664431950208</c:v>
                </c:pt>
                <c:pt idx="9" formatCode="0">
                  <c:v>4404</c:v>
                </c:pt>
                <c:pt idx="10" formatCode="0">
                  <c:v>3982</c:v>
                </c:pt>
                <c:pt idx="11" formatCode="0">
                  <c:v>3569</c:v>
                </c:pt>
                <c:pt idx="12" formatCode="0">
                  <c:v>2600</c:v>
                </c:pt>
                <c:pt idx="13" formatCode="0">
                  <c:v>1700</c:v>
                </c:pt>
                <c:pt idx="14" formatCode="0">
                  <c:v>800</c:v>
                </c:pt>
              </c:numCache>
            </c:numRef>
          </c:val>
        </c:ser>
        <c:dLbls>
          <c:showVal val="1"/>
        </c:dLbls>
        <c:axId val="35621504"/>
        <c:axId val="3563148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Рекультивировано, га</c:v>
                </c:pt>
              </c:strCache>
            </c:strRef>
          </c:tx>
          <c:spPr>
            <a:ln w="50800" cap="rnd" cmpd="sng" algn="ctr">
              <a:solidFill>
                <a:srgbClr val="00B050"/>
              </a:solidFill>
              <a:prstDash val="solid"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2700">
                <a:solidFill>
                  <a:srgbClr val="00B050"/>
                </a:solidFill>
              </a:ln>
              <a:effectLst/>
            </c:spPr>
          </c:marker>
          <c:dPt>
            <c:idx val="12"/>
            <c:marker>
              <c:spPr>
                <a:solidFill>
                  <a:schemeClr val="bg1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spPr>
              <a:ln w="50800" cap="rnd" cmpd="sng" algn="ctr">
                <a:solidFill>
                  <a:schemeClr val="accent3"/>
                </a:solidFill>
                <a:prstDash val="solid"/>
              </a:ln>
              <a:effectLst/>
            </c:spPr>
          </c:dPt>
          <c:dPt>
            <c:idx val="13"/>
            <c:marker>
              <c:spPr>
                <a:solidFill>
                  <a:schemeClr val="bg1"/>
                </a:solidFill>
                <a:ln w="12700">
                  <a:solidFill>
                    <a:srgbClr val="7030A0"/>
                  </a:solidFill>
                </a:ln>
                <a:effectLst/>
              </c:spPr>
            </c:marker>
            <c:spPr>
              <a:ln w="50800" cap="rnd" cmpd="sng" algn="ctr">
                <a:solidFill>
                  <a:schemeClr val="accent3"/>
                </a:solidFill>
                <a:prstDash val="solid"/>
              </a:ln>
              <a:effectLst/>
            </c:spPr>
          </c:dPt>
          <c:dPt>
            <c:idx val="14"/>
            <c:marker>
              <c:spPr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  <a:effectLst/>
              </c:spPr>
            </c:marker>
            <c:spPr>
              <a:ln w="50800" cap="rnd" cmpd="sng" algn="ctr">
                <a:solidFill>
                  <a:schemeClr val="accent3"/>
                </a:solidFill>
                <a:prstDash val="solid"/>
              </a:ln>
              <a:effectLst/>
            </c:spPr>
          </c:dPt>
          <c:dLbls>
            <c:dLbl>
              <c:idx val="11"/>
              <c:layout>
                <c:manualLayout>
                  <c:x val="-2.901398733536064E-2"/>
                  <c:y val="-4.1717466133245763E-2"/>
                </c:manualLayout>
              </c:layout>
              <c:spPr>
                <a:solidFill>
                  <a:srgbClr val="00B050"/>
                </a:solidFill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2409990709727811E-2"/>
                  <c:y val="-3.79998627616505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/>
                      <a:t>1100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c:sp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1832247397076137E-2"/>
                  <c:y val="-4.1717466133245763E-2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0215409380567413E-2"/>
                  <c:y val="3.5991337516719131E-2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9A46"/>
              </a:solidFill>
              <a:ln w="952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Лист1!$E$32:$P$32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Лист1!$C$4:$C$18</c:f>
              <c:numCache>
                <c:formatCode>General</c:formatCode>
                <c:ptCount val="15"/>
                <c:pt idx="0">
                  <c:v>679</c:v>
                </c:pt>
                <c:pt idx="1">
                  <c:v>357</c:v>
                </c:pt>
                <c:pt idx="2">
                  <c:v>601</c:v>
                </c:pt>
                <c:pt idx="3">
                  <c:v>440</c:v>
                </c:pt>
                <c:pt idx="4">
                  <c:v>457</c:v>
                </c:pt>
                <c:pt idx="5">
                  <c:v>462</c:v>
                </c:pt>
                <c:pt idx="6">
                  <c:v>409</c:v>
                </c:pt>
                <c:pt idx="7">
                  <c:v>369</c:v>
                </c:pt>
                <c:pt idx="8" formatCode="0">
                  <c:v>447</c:v>
                </c:pt>
                <c:pt idx="9" formatCode="0">
                  <c:v>568</c:v>
                </c:pt>
                <c:pt idx="10" formatCode="0">
                  <c:v>901.2</c:v>
                </c:pt>
                <c:pt idx="11" formatCode="0">
                  <c:v>863</c:v>
                </c:pt>
                <c:pt idx="12" formatCode="0">
                  <c:v>1100</c:v>
                </c:pt>
                <c:pt idx="13" formatCode="0">
                  <c:v>1100</c:v>
                </c:pt>
                <c:pt idx="14" formatCode="0">
                  <c:v>800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Лист1!$B$35</c:f>
              <c:strCache>
                <c:ptCount val="1"/>
                <c:pt idx="0">
                  <c:v>Общее кол-во инцидентов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 w="15875">
                <a:solidFill>
                  <a:schemeClr val="tx1"/>
                </a:solidFill>
              </a:ln>
            </c:spPr>
          </c:marker>
          <c:dLbls>
            <c:dLbl>
              <c:idx val="10"/>
              <c:layout>
                <c:manualLayout>
                  <c:x val="-3.2536812412505063E-2"/>
                  <c:y val="5.328219077088057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6900292289074083E-2"/>
                  <c:y val="3.8082245666220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3538</a:t>
                    </a:r>
                    <a:endParaRPr lang="en-US" dirty="0"/>
                  </a:p>
                </c:rich>
              </c:tx>
              <c:dLblPos val="r"/>
              <c:showVal val="1"/>
            </c:dLbl>
            <c:spPr>
              <a:solidFill>
                <a:srgbClr val="FFDC6D"/>
              </a:solidFill>
              <a:effectLst/>
            </c:spPr>
            <c:txPr>
              <a:bodyPr/>
              <a:lstStyle/>
              <a:p>
                <a:pPr>
                  <a:defRPr baseline="0">
                    <a:latin typeface="Trebuchet MS" panose="020B0603020202020204" pitchFamily="34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Лист1!$E$32:$P$32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Лист1!$E$34:$P$34</c:f>
              <c:numCache>
                <c:formatCode>General</c:formatCode>
                <c:ptCount val="12"/>
                <c:pt idx="0">
                  <c:v>4718</c:v>
                </c:pt>
                <c:pt idx="1">
                  <c:v>4980</c:v>
                </c:pt>
                <c:pt idx="2">
                  <c:v>5007</c:v>
                </c:pt>
                <c:pt idx="3">
                  <c:v>4797</c:v>
                </c:pt>
                <c:pt idx="4">
                  <c:v>4371</c:v>
                </c:pt>
                <c:pt idx="5">
                  <c:v>3505</c:v>
                </c:pt>
                <c:pt idx="6">
                  <c:v>3209</c:v>
                </c:pt>
                <c:pt idx="7">
                  <c:v>2831</c:v>
                </c:pt>
                <c:pt idx="8">
                  <c:v>2538</c:v>
                </c:pt>
                <c:pt idx="9">
                  <c:v>2923</c:v>
                </c:pt>
                <c:pt idx="10">
                  <c:v>3735</c:v>
                </c:pt>
                <c:pt idx="11">
                  <c:v>3538</c:v>
                </c:pt>
              </c:numCache>
            </c:numRef>
          </c:val>
          <c:smooth val="1"/>
        </c:ser>
        <c:dLbls>
          <c:showVal val="1"/>
        </c:dLbls>
        <c:marker val="1"/>
        <c:axId val="35621504"/>
        <c:axId val="35631488"/>
      </c:lineChart>
      <c:catAx>
        <c:axId val="35621504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/>
          <a:lstStyle/>
          <a:p>
            <a:pPr>
              <a:defRPr b="0" baseline="0">
                <a:solidFill>
                  <a:schemeClr val="tx1"/>
                </a:solidFill>
                <a:latin typeface="Trebuchet MS" panose="020B0603020202020204" pitchFamily="34" charset="0"/>
              </a:defRPr>
            </a:pPr>
            <a:endParaRPr lang="ru-RU"/>
          </a:p>
        </c:txPr>
        <c:crossAx val="35631488"/>
        <c:crosses val="autoZero"/>
        <c:auto val="1"/>
        <c:lblAlgn val="ctr"/>
        <c:lblOffset val="100"/>
      </c:catAx>
      <c:valAx>
        <c:axId val="35631488"/>
        <c:scaling>
          <c:orientation val="minMax"/>
        </c:scaling>
        <c:delete val="1"/>
        <c:axPos val="l"/>
        <c:numFmt formatCode="General" sourceLinked="1"/>
        <c:tickLblPos val="none"/>
        <c:crossAx val="35621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008826701749197E-2"/>
          <c:y val="0.91539933966012765"/>
          <c:w val="0.98399117329825081"/>
          <c:h val="8.4600660339872777E-2"/>
        </c:manualLayout>
      </c:layout>
      <c:spPr>
        <a:noFill/>
      </c:spPr>
      <c:txPr>
        <a:bodyPr/>
        <a:lstStyle/>
        <a:p>
          <a:pPr rtl="0">
            <a:defRPr sz="11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+mj-lt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00"/>
            </a:pPr>
            <a:r>
              <a:rPr lang="ru-RU" sz="1000" dirty="0" smtClean="0"/>
              <a:t>Среднегодовой</a:t>
            </a:r>
            <a:r>
              <a:rPr lang="ru-RU" sz="1000" baseline="0" dirty="0" smtClean="0"/>
              <a:t> вынос нефтепродуктов реками России в Северный Ледовитый Океан и недобор нефти из-за порывов нефтепродуктов</a:t>
            </a:r>
            <a:endParaRPr lang="ru-RU" sz="1000" dirty="0"/>
          </a:p>
        </c:rich>
      </c:tx>
      <c:layout>
        <c:manualLayout>
          <c:xMode val="edge"/>
          <c:yMode val="edge"/>
          <c:x val="0.11931689149293727"/>
          <c:y val="5.848420005587468E-2"/>
        </c:manualLayout>
      </c:layout>
    </c:title>
    <c:plotArea>
      <c:layout>
        <c:manualLayout>
          <c:layoutTarget val="inner"/>
          <c:xMode val="edge"/>
          <c:yMode val="edge"/>
          <c:x val="6.00097693456767E-2"/>
          <c:y val="0.26133918072999335"/>
          <c:w val="0.64019819766714636"/>
          <c:h val="0.600663051186722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Среднегодовой вынос нефтепродуктов реками России в Северный Ледовитый Океан, тыс.тонн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Лист1!$A$2:$A$30</c:f>
              <c:numCache>
                <c:formatCode>General</c:formatCode>
                <c:ptCount val="29"/>
                <c:pt idx="0">
                  <c:v>1981</c:v>
                </c:pt>
                <c:pt idx="1">
                  <c:v>1985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Лист1!$B$2:$B$30</c:f>
              <c:numCache>
                <c:formatCode>General</c:formatCode>
                <c:ptCount val="29"/>
                <c:pt idx="0">
                  <c:v>830</c:v>
                </c:pt>
                <c:pt idx="1">
                  <c:v>470</c:v>
                </c:pt>
                <c:pt idx="2">
                  <c:v>520</c:v>
                </c:pt>
                <c:pt idx="3">
                  <c:v>740</c:v>
                </c:pt>
                <c:pt idx="4">
                  <c:v>800</c:v>
                </c:pt>
                <c:pt idx="5">
                  <c:v>1000</c:v>
                </c:pt>
                <c:pt idx="6">
                  <c:v>610</c:v>
                </c:pt>
                <c:pt idx="7">
                  <c:v>720</c:v>
                </c:pt>
                <c:pt idx="8">
                  <c:v>410</c:v>
                </c:pt>
                <c:pt idx="9">
                  <c:v>450</c:v>
                </c:pt>
                <c:pt idx="10">
                  <c:v>730</c:v>
                </c:pt>
                <c:pt idx="11">
                  <c:v>890</c:v>
                </c:pt>
                <c:pt idx="12">
                  <c:v>500</c:v>
                </c:pt>
                <c:pt idx="13">
                  <c:v>520</c:v>
                </c:pt>
                <c:pt idx="14">
                  <c:v>270</c:v>
                </c:pt>
                <c:pt idx="15">
                  <c:v>420</c:v>
                </c:pt>
                <c:pt idx="16">
                  <c:v>380</c:v>
                </c:pt>
                <c:pt idx="17">
                  <c:v>550</c:v>
                </c:pt>
                <c:pt idx="18">
                  <c:v>350</c:v>
                </c:pt>
                <c:pt idx="19">
                  <c:v>770</c:v>
                </c:pt>
                <c:pt idx="20">
                  <c:v>540</c:v>
                </c:pt>
                <c:pt idx="21">
                  <c:v>530</c:v>
                </c:pt>
                <c:pt idx="22">
                  <c:v>450</c:v>
                </c:pt>
                <c:pt idx="23">
                  <c:v>570</c:v>
                </c:pt>
                <c:pt idx="24">
                  <c:v>330</c:v>
                </c:pt>
                <c:pt idx="25">
                  <c:v>370</c:v>
                </c:pt>
                <c:pt idx="26">
                  <c:v>300</c:v>
                </c:pt>
                <c:pt idx="27">
                  <c:v>510</c:v>
                </c:pt>
                <c:pt idx="28">
                  <c:v>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Недобор нефти из-за порывов нефтепроводов, тыс. тонн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Лист1!$A$2:$A$30</c:f>
              <c:numCache>
                <c:formatCode>General</c:formatCode>
                <c:ptCount val="29"/>
                <c:pt idx="0">
                  <c:v>1981</c:v>
                </c:pt>
                <c:pt idx="1">
                  <c:v>1985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Лист1!$C$2:$C$30</c:f>
              <c:numCache>
                <c:formatCode>General</c:formatCode>
                <c:ptCount val="29"/>
                <c:pt idx="7">
                  <c:v>1000</c:v>
                </c:pt>
                <c:pt idx="8">
                  <c:v>880</c:v>
                </c:pt>
                <c:pt idx="9">
                  <c:v>710</c:v>
                </c:pt>
                <c:pt idx="10">
                  <c:v>480</c:v>
                </c:pt>
                <c:pt idx="11">
                  <c:v>330</c:v>
                </c:pt>
                <c:pt idx="12">
                  <c:v>220</c:v>
                </c:pt>
                <c:pt idx="13">
                  <c:v>250</c:v>
                </c:pt>
                <c:pt idx="14">
                  <c:v>270</c:v>
                </c:pt>
                <c:pt idx="15">
                  <c:v>180</c:v>
                </c:pt>
                <c:pt idx="16">
                  <c:v>110</c:v>
                </c:pt>
                <c:pt idx="17">
                  <c:v>170</c:v>
                </c:pt>
                <c:pt idx="18">
                  <c:v>100</c:v>
                </c:pt>
                <c:pt idx="19">
                  <c:v>150</c:v>
                </c:pt>
                <c:pt idx="20">
                  <c:v>90</c:v>
                </c:pt>
                <c:pt idx="21">
                  <c:v>80</c:v>
                </c:pt>
                <c:pt idx="22">
                  <c:v>70</c:v>
                </c:pt>
                <c:pt idx="23">
                  <c:v>70</c:v>
                </c:pt>
                <c:pt idx="24">
                  <c:v>80</c:v>
                </c:pt>
                <c:pt idx="25">
                  <c:v>70</c:v>
                </c:pt>
                <c:pt idx="26">
                  <c:v>70</c:v>
                </c:pt>
                <c:pt idx="27">
                  <c:v>80</c:v>
                </c:pt>
                <c:pt idx="28">
                  <c:v>120</c:v>
                </c:pt>
              </c:numCache>
            </c:numRef>
          </c:val>
        </c:ser>
        <c:dLbls/>
        <c:marker val="1"/>
        <c:axId val="35642368"/>
        <c:axId val="35451648"/>
      </c:lineChart>
      <c:catAx>
        <c:axId val="3564236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800">
                <a:latin typeface="Trebuchet MS" panose="020B0603020202020204" pitchFamily="34" charset="0"/>
              </a:defRPr>
            </a:pPr>
            <a:endParaRPr lang="ru-RU"/>
          </a:p>
        </c:txPr>
        <c:crossAx val="35451648"/>
        <c:crosses val="autoZero"/>
        <c:auto val="1"/>
        <c:lblAlgn val="ctr"/>
        <c:lblOffset val="100"/>
      </c:catAx>
      <c:valAx>
        <c:axId val="35451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564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81700929963209"/>
          <c:y val="0.31300598043158578"/>
          <c:w val="0.30018299070036797"/>
          <c:h val="0.65775191954047729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sz="1200">
          <a:latin typeface="+mj-lt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00"/>
            </a:pPr>
            <a:r>
              <a:rPr lang="ru-RU" sz="1000" dirty="0" smtClean="0"/>
              <a:t>Обь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2861690669132204E-2"/>
          <c:y val="0.20181785357182541"/>
          <c:w val="0.66227435074928565"/>
          <c:h val="0.7111458101877571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Водные ресурсы, куб. км. в год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360</c:v>
                </c:pt>
                <c:pt idx="1">
                  <c:v>370</c:v>
                </c:pt>
                <c:pt idx="2">
                  <c:v>360</c:v>
                </c:pt>
                <c:pt idx="3">
                  <c:v>490</c:v>
                </c:pt>
                <c:pt idx="4">
                  <c:v>400</c:v>
                </c:pt>
                <c:pt idx="5">
                  <c:v>395</c:v>
                </c:pt>
                <c:pt idx="6">
                  <c:v>370</c:v>
                </c:pt>
                <c:pt idx="7">
                  <c:v>400</c:v>
                </c:pt>
                <c:pt idx="8">
                  <c:v>300</c:v>
                </c:pt>
                <c:pt idx="9">
                  <c:v>370</c:v>
                </c:pt>
                <c:pt idx="10">
                  <c:v>480</c:v>
                </c:pt>
                <c:pt idx="11">
                  <c:v>540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Среднегодовой вынос нефтепродуктов в Северный Ледовитый Океан, тыс.тонн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260</c:v>
                </c:pt>
                <c:pt idx="1">
                  <c:v>420</c:v>
                </c:pt>
                <c:pt idx="2">
                  <c:v>190</c:v>
                </c:pt>
                <c:pt idx="3">
                  <c:v>440</c:v>
                </c:pt>
                <c:pt idx="4">
                  <c:v>180</c:v>
                </c:pt>
                <c:pt idx="5">
                  <c:v>190</c:v>
                </c:pt>
                <c:pt idx="6">
                  <c:v>130</c:v>
                </c:pt>
                <c:pt idx="7">
                  <c:v>221</c:v>
                </c:pt>
                <c:pt idx="8">
                  <c:v>57.5</c:v>
                </c:pt>
                <c:pt idx="9">
                  <c:v>26</c:v>
                </c:pt>
                <c:pt idx="10">
                  <c:v>31.4</c:v>
                </c:pt>
                <c:pt idx="11">
                  <c:v>29.2</c:v>
                </c:pt>
                <c:pt idx="12">
                  <c:v>6.4</c:v>
                </c:pt>
                <c:pt idx="13">
                  <c:v>1.5</c:v>
                </c:pt>
              </c:numCache>
            </c:numRef>
          </c:val>
        </c:ser>
        <c:dLbls/>
        <c:marker val="1"/>
        <c:axId val="35735424"/>
        <c:axId val="35736960"/>
      </c:lineChart>
      <c:catAx>
        <c:axId val="357354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800">
                <a:latin typeface="Trebuchet MS" panose="020B0603020202020204" pitchFamily="34" charset="0"/>
              </a:defRPr>
            </a:pPr>
            <a:endParaRPr lang="ru-RU"/>
          </a:p>
        </c:txPr>
        <c:crossAx val="35736960"/>
        <c:crosses val="autoZero"/>
        <c:auto val="1"/>
        <c:lblAlgn val="ctr"/>
        <c:lblOffset val="100"/>
      </c:catAx>
      <c:valAx>
        <c:axId val="35736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5735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35893672632855"/>
          <c:y val="0.21857554021775358"/>
          <c:w val="0.28712343739326462"/>
          <c:h val="0.7281933951783136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sz="1200">
          <a:latin typeface="+mj-lt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574"/>
          </a:xfrm>
          <a:prstGeom prst="rect">
            <a:avLst/>
          </a:prstGeom>
        </p:spPr>
        <p:txBody>
          <a:bodyPr vert="horz" lIns="92678" tIns="46339" rIns="92678" bIns="4633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574"/>
          </a:xfrm>
          <a:prstGeom prst="rect">
            <a:avLst/>
          </a:prstGeom>
        </p:spPr>
        <p:txBody>
          <a:bodyPr vert="horz" lIns="92678" tIns="46339" rIns="92678" bIns="4633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4A81D0-A93C-4BB7-A920-9742114AECD8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8" tIns="46339" rIns="92678" bIns="4633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841"/>
            <a:ext cx="5438464" cy="4465939"/>
          </a:xfrm>
          <a:prstGeom prst="rect">
            <a:avLst/>
          </a:prstGeom>
        </p:spPr>
        <p:txBody>
          <a:bodyPr vert="horz" lIns="92678" tIns="46339" rIns="92678" bIns="4633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453"/>
            <a:ext cx="2944958" cy="496574"/>
          </a:xfrm>
          <a:prstGeom prst="rect">
            <a:avLst/>
          </a:prstGeom>
        </p:spPr>
        <p:txBody>
          <a:bodyPr vert="horz" lIns="92678" tIns="46339" rIns="92678" bIns="4633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453"/>
            <a:ext cx="2944958" cy="496574"/>
          </a:xfrm>
          <a:prstGeom prst="rect">
            <a:avLst/>
          </a:prstGeom>
        </p:spPr>
        <p:txBody>
          <a:bodyPr vert="horz" lIns="92678" tIns="46339" rIns="92678" bIns="4633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2E183E9-C445-464E-87E0-BCB1366B7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26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2AE8A-F1FE-422D-8060-163C18B11C1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153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752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Благодаря реализации нефтяными компаниями долгосрочных программ по утилизации («рациональному использованию») попутного нефтяного газа (строительство газопроводов, компрессорных станций, ГТЭС/ГПЭС, ввод в эксплуатацию Южно-Приобского ГПЗ) в 2016 году уровень использования попутного нефтяного газа увеличится по отношению к 2015 году на 1,5 % и составил 95,5 %. </a:t>
            </a:r>
          </a:p>
          <a:p>
            <a:pPr indent="360752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Результаты государственного экологического мониторинга отмечают улучшение состояния атмосферного воздуха в Югре. Объем выбросов загрязняющих веществ в атмосферный воздух за последние пять лет снизился почти на 1 млн. тонн и составляет 59 % от уровня 2011 года, что также связано с сокращением объемов сжигания попутного нефтяного газа при реализации нефтяными копаниями долгосрочных «газовых» программ.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95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430D-73B0-492F-BC73-F95A517E9A7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95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74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646C-115A-455B-93D1-D620F81D47FD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0CBA2D-2D70-4B14-A653-B9E6BC900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51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150A-0C5B-4FAC-9DC6-FA9D1C16EA93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24C1-9D40-4841-96CA-D522D2AAE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72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DDEC-F5F3-44A7-9016-80D5652BDF0D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A11F-3BD0-47CB-9795-0C278124F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14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4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1" y="4164013"/>
            <a:ext cx="1965325" cy="1905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1" y="4198939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2" y="3962401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6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4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5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646C-115A-455B-93D1-D620F81D47FD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0CBA2D-2D70-4B14-A653-B9E6BC90098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05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8D85-F8F5-4063-83F0-BDE219CCD291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C7CC-D933-4BE7-BBBB-3F876BC15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62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68B7-3A59-40D6-A5ED-332716E25081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76CE-D193-45A6-8976-BEA660800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62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801F-5C7F-450D-AE86-62913B869701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2202-9B3A-43D6-8B67-C8C9A620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8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7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5F8D14-F990-4498-ADFF-3FDE36789F39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6169FE-82E0-4375-9976-2C9BDAB4F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95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E501-F57E-4FBF-B6B0-057F3D4E5E8F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C09C-5ECE-4DF1-8CF4-2097D8101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8795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C6C2-DBFB-423D-88BC-F38B3F92159A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4502-C466-4B60-89C9-2E16EE470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929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69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C402-4660-4CBD-8625-15CD48B518B0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AC2B-BE45-45C3-87C2-3D5BBCC60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4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8D85-F8F5-4063-83F0-BDE219CCD291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C7CC-D933-4BE7-BBBB-3F876BC15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52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6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9DEB-1986-4880-8986-372E743A0AEF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CE2B-BE50-4FF0-8196-DBB771276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368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150A-0C5B-4FAC-9DC6-FA9D1C16EA93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24C1-9D40-4841-96CA-D522D2AAE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248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DDEC-F5F3-44A7-9016-80D5652BDF0D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A11F-3BD0-47CB-9795-0C278124F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12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68B7-3A59-40D6-A5ED-332716E25081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76CE-D193-45A6-8976-BEA660800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95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801F-5C7F-450D-AE86-62913B869701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2202-9B3A-43D6-8B67-C8C9A620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5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5F8D14-F990-4498-ADFF-3FDE36789F39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6169FE-82E0-4375-9976-2C9BDAB4F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99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E501-F57E-4FBF-B6B0-057F3D4E5E8F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C09C-5ECE-4DF1-8CF4-2097D8101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57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C6C2-DBFB-423D-88BC-F38B3F92159A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4502-C466-4B60-89C9-2E16EE470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57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C402-4660-4CBD-8625-15CD48B518B0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AC2B-BE45-45C3-87C2-3D5BBCC60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7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9DEB-1986-4880-8986-372E743A0AEF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CE2B-BE50-4FF0-8196-DBB771276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07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1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E91C01FE-8B3D-4CF3-A76C-DE1DA245AC17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3AAED1E-C333-47B2-8764-69A8E3D26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4" r:id="rId2"/>
    <p:sldLayoutId id="2147483975" r:id="rId3"/>
    <p:sldLayoutId id="2147483976" r:id="rId4"/>
    <p:sldLayoutId id="2147483983" r:id="rId5"/>
    <p:sldLayoutId id="2147483984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4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6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5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9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7" y="496890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90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40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7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2" y="1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1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1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9"/>
            <a:ext cx="82296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E91C01FE-8B3D-4CF3-A76C-DE1DA245AC17}" type="datetimeFigureOut">
              <a:rPr lang="ru-RU">
                <a:solidFill>
                  <a:srgbClr val="0070C0"/>
                </a:solidFill>
              </a:rPr>
              <a:pPr>
                <a:defRPr/>
              </a:pPr>
              <a:t>01.11.2018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2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3AAED1E-C333-47B2-8764-69A8E3D26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23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3691" y="1484784"/>
            <a:ext cx="8605589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ПОЛОЖИТЕЛЬНАЯ ПРАКТИКА РЕШЕНИЯ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ЭКОЛОГИЧЕСКИХ ПРОБЛЕМ НА ТЕРРИТОРИИ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ХАНТЫ-МАНСИЙСКОГО АВТОНОМНОГО ОКРУГА – ЮГРЫ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347864" y="6331562"/>
            <a:ext cx="1996405" cy="52915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dirty="0" smtClean="0">
                <a:solidFill>
                  <a:schemeClr val="accent2"/>
                </a:solidFill>
                <a:latin typeface="Trebuchet MS" pitchFamily="34" charset="0"/>
              </a:rPr>
              <a:t>1 ноября 2018 года,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00" dirty="0" smtClean="0">
                <a:solidFill>
                  <a:schemeClr val="accent2"/>
                </a:solidFill>
                <a:latin typeface="Trebuchet MS" pitchFamily="34" charset="0"/>
              </a:rPr>
              <a:t> г. Екатеринбург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486" y="231365"/>
            <a:ext cx="9144000" cy="504039"/>
          </a:xfrm>
          <a:prstGeom prst="rect">
            <a:avLst/>
          </a:prstGeom>
          <a:gradFill>
            <a:gsLst>
              <a:gs pos="833">
                <a:srgbClr val="DDEBCF">
                  <a:alpha val="32000"/>
                </a:srgbClr>
              </a:gs>
              <a:gs pos="62100">
                <a:srgbClr val="00B050"/>
              </a:gs>
              <a:gs pos="21000">
                <a:srgbClr val="DBEDCD">
                  <a:alpha val="31765"/>
                </a:srgbClr>
              </a:gs>
              <a:gs pos="50000">
                <a:srgbClr val="64D155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normalizeH="0" baseline="0" noProof="0" dirty="0" smtClean="0">
                <a:blipFill>
                  <a:blip r:embed="rId3"/>
                  <a:tile tx="0" ty="0" sx="100000" sy="100000" flip="none" algn="tl"/>
                </a:blipFill>
                <a:uLnTx/>
                <a:uFillTx/>
                <a:latin typeface="Trebuchet MS" pitchFamily="34" charset="0"/>
                <a:cs typeface="Times New Roman" pitchFamily="18" charset="0"/>
              </a:rPr>
              <a:t>                                                                                   </a:t>
            </a:r>
            <a:endParaRPr kumimoji="0" lang="ru-RU" sz="2000" b="1" u="none" strike="noStrike" kern="1200" normalizeH="0" baseline="0" noProof="0" dirty="0">
              <a:blipFill>
                <a:blip r:embed="rId3"/>
                <a:tile tx="0" ty="0" sx="100000" sy="100000" flip="none" algn="tl"/>
              </a:blipFill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5907613"/>
              </p:ext>
            </p:extLst>
          </p:nvPr>
        </p:nvGraphicFramePr>
        <p:xfrm>
          <a:off x="-29603" y="3806882"/>
          <a:ext cx="8964488" cy="305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169616633"/>
              </p:ext>
            </p:extLst>
          </p:nvPr>
        </p:nvGraphicFramePr>
        <p:xfrm>
          <a:off x="0" y="692696"/>
          <a:ext cx="89644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516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5" descr="Z:\Яворук С.А\Аварии Фото\Аварии\04.06.2014 ЮНГ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50275"/>
            <a:ext cx="1872208" cy="1628976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pic>
        <p:nvPicPr>
          <p:cNvPr id="15" name="Picture 2" descr="F:\Мазута ФОТО\Лукойл\После рекультивации\рекуч119ЮП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7535" y="1772816"/>
            <a:ext cx="2166465" cy="187556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57011" y="654636"/>
            <a:ext cx="8856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ДИНАМИКА АВАРИЙНОСТИ И РЕКУЛЬТИВАЦИИ ЗАГРЯЗНЕННЫХ ЗЕМЕЛЬ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93320526"/>
              </p:ext>
            </p:extLst>
          </p:nvPr>
        </p:nvGraphicFramePr>
        <p:xfrm>
          <a:off x="131347" y="1150275"/>
          <a:ext cx="9012653" cy="541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8244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97852"/>
            <a:ext cx="691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rebuchet MS"/>
              </a:rPr>
              <a:t>Данные Росгидромета по загрязнению Арктики реками России</a:t>
            </a:r>
            <a:endParaRPr lang="ru-RU" dirty="0">
              <a:solidFill>
                <a:srgbClr val="00B050"/>
              </a:solidFill>
              <a:latin typeface="Trebuchet M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963466096"/>
              </p:ext>
            </p:extLst>
          </p:nvPr>
        </p:nvGraphicFramePr>
        <p:xfrm>
          <a:off x="87776" y="967184"/>
          <a:ext cx="5636352" cy="260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86812031"/>
              </p:ext>
            </p:extLst>
          </p:nvPr>
        </p:nvGraphicFramePr>
        <p:xfrm>
          <a:off x="3590162" y="3789040"/>
          <a:ext cx="547260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7291339"/>
              </p:ext>
            </p:extLst>
          </p:nvPr>
        </p:nvGraphicFramePr>
        <p:xfrm>
          <a:off x="3590522" y="6396936"/>
          <a:ext cx="4968552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99"/>
                <a:gridCol w="526439"/>
                <a:gridCol w="621069"/>
                <a:gridCol w="621069"/>
                <a:gridCol w="621069"/>
                <a:gridCol w="621069"/>
                <a:gridCol w="621069"/>
                <a:gridCol w="621069"/>
              </a:tblGrid>
              <a:tr h="144000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2011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2012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2013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2014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2015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2016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2017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/>
                      <a:r>
                        <a:rPr lang="ru-RU" sz="800" dirty="0" err="1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Тыс.тонн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221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57,5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26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31,4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29,2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6,4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Trebuchet MS" panose="020B0603020202020204" pitchFamily="34" charset="0"/>
                        </a:rPr>
                        <a:t>1,5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70" y="3982185"/>
            <a:ext cx="3240000" cy="2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2770" y="1196752"/>
            <a:ext cx="3240000" cy="21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19588" y="6170107"/>
            <a:ext cx="45175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Trebuchet MS" panose="020B0603020202020204" pitchFamily="34" charset="0"/>
              </a:rPr>
              <a:t>Данные по «выносу» Оби за последние 6 лет (пост. в г. Салехард, данные Росгидромета):</a:t>
            </a:r>
            <a:endParaRPr lang="ru-RU" sz="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5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5435448" y="1941080"/>
            <a:ext cx="3708552" cy="4742591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05" y="622092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rebuchet MS"/>
                <a:cs typeface="Times New Roman" pitchFamily="18" charset="0"/>
              </a:rPr>
              <a:t>ТЕРРИТОРИАЛЬНАЯ СИСТЕМА  ЭКОЛОГИЧЕСКОГО </a:t>
            </a:r>
            <a:r>
              <a:rPr lang="ru-RU" sz="1400" b="1" dirty="0">
                <a:solidFill>
                  <a:srgbClr val="00B050"/>
                </a:solidFill>
                <a:latin typeface="Trebuchet MS"/>
                <a:cs typeface="Times New Roman" pitchFamily="18" charset="0"/>
              </a:rPr>
              <a:t>МОНИТОРИНГА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-342538" y="3756363"/>
            <a:ext cx="3076312" cy="34461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673976" y="1463007"/>
            <a:ext cx="592969" cy="2073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7493056">
            <a:off x="3121395" y="2504542"/>
            <a:ext cx="478920" cy="1900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6095" y="5369767"/>
            <a:ext cx="1409360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>
                    <a:lumMod val="75000"/>
                  </a:srgbClr>
                </a:solidFill>
                <a:latin typeface="Trebuchet MS"/>
              </a:rPr>
              <a:t>Локальный </a:t>
            </a:r>
          </a:p>
          <a:p>
            <a:pPr algn="ctr"/>
            <a:r>
              <a:rPr lang="ru-RU" sz="1600" b="1" dirty="0" smtClean="0">
                <a:solidFill>
                  <a:srgbClr val="00B050">
                    <a:lumMod val="75000"/>
                  </a:srgbClr>
                </a:solidFill>
                <a:latin typeface="Trebuchet MS"/>
              </a:rPr>
              <a:t>мониторинг</a:t>
            </a:r>
            <a:endParaRPr lang="ru-RU" sz="1600" b="1" dirty="0">
              <a:solidFill>
                <a:srgbClr val="00B050">
                  <a:lumMod val="75000"/>
                </a:srgbClr>
              </a:solidFill>
              <a:latin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417" y="5542492"/>
            <a:ext cx="1804403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rebuchet MS"/>
              </a:rPr>
              <a:t>Государственный фонд данных экологического мониторинга</a:t>
            </a:r>
            <a:endParaRPr lang="ru-RU" sz="12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6685" y="5343875"/>
            <a:ext cx="2799247" cy="1191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rebuchet MS"/>
              </a:rPr>
              <a:t>База данных о состоянии окружающей среды автономного округа</a:t>
            </a:r>
            <a:endParaRPr lang="ru-RU" sz="16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418122" y="1120726"/>
            <a:ext cx="1554991" cy="11363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rebuchet MS"/>
                <a:cs typeface="Arial" pitchFamily="34" charset="0"/>
              </a:rPr>
              <a:t>Федеральная система наблюдений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16352" y="2945726"/>
            <a:ext cx="1409400" cy="882915"/>
            <a:chOff x="687354" y="2518494"/>
            <a:chExt cx="1501509" cy="88291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87354" y="2518494"/>
              <a:ext cx="1501509" cy="8829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730454" y="2561594"/>
              <a:ext cx="1415309" cy="796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50" b="1" dirty="0" smtClean="0">
                  <a:solidFill>
                    <a:prstClr val="black"/>
                  </a:solidFill>
                  <a:latin typeface="Trebuchet MS"/>
                </a:rPr>
                <a:t>1 пост наблюдений за загрязнением атмосферного воздуха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63011" y="4224540"/>
            <a:ext cx="1516082" cy="648261"/>
            <a:chOff x="916971" y="3994970"/>
            <a:chExt cx="1516082" cy="64826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916971" y="3994970"/>
              <a:ext cx="1516082" cy="64826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948616" y="4026615"/>
              <a:ext cx="1452792" cy="584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</a:rPr>
                <a:t>34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</a:rPr>
                <a:t> Гидрохимических створа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491880" y="900778"/>
            <a:ext cx="2014962" cy="1462515"/>
            <a:chOff x="4670667" y="805493"/>
            <a:chExt cx="2014962" cy="146251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670667" y="805493"/>
              <a:ext cx="2014962" cy="146251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742061" y="876887"/>
              <a:ext cx="1872174" cy="1319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rebuchet MS"/>
                  <a:cs typeface="Arial" pitchFamily="34" charset="0"/>
                </a:rPr>
                <a:t>Региональная система наблюдений</a:t>
              </a:r>
              <a:endParaRPr lang="ru-RU" sz="1400" b="1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170588" y="2862997"/>
            <a:ext cx="1629407" cy="1048374"/>
            <a:chOff x="3769025" y="2520046"/>
            <a:chExt cx="1363234" cy="889911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769025" y="2520046"/>
              <a:ext cx="1363234" cy="8899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3812467" y="2563488"/>
              <a:ext cx="1276350" cy="803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50" b="1" dirty="0">
                  <a:solidFill>
                    <a:prstClr val="black"/>
                  </a:solidFill>
                  <a:latin typeface="Trebuchet MS"/>
                </a:rPr>
                <a:t>7</a:t>
              </a:r>
              <a:r>
                <a:rPr lang="ru-RU" sz="1050" b="1" dirty="0" smtClean="0">
                  <a:solidFill>
                    <a:prstClr val="black"/>
                  </a:solidFill>
                  <a:latin typeface="Trebuchet MS"/>
                </a:rPr>
                <a:t> постов наблюдений за загрязнением атмосферного воздуха</a:t>
              </a:r>
              <a:endParaRPr lang="ru-RU" sz="1050" b="1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 rot="13762038">
            <a:off x="1873706" y="2502774"/>
            <a:ext cx="448229" cy="17546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646568" y="2810276"/>
            <a:ext cx="1584000" cy="1080000"/>
            <a:chOff x="6191497" y="2525454"/>
            <a:chExt cx="1221909" cy="91224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6191497" y="2525454"/>
              <a:ext cx="1221909" cy="9122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6236029" y="2569986"/>
              <a:ext cx="1132845" cy="823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  <a:cs typeface="Arial" charset="0"/>
                </a:rPr>
                <a:t>Атмосферный воздух – 819 пункта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  <a:cs typeface="Arial" charset="0"/>
                </a:rPr>
                <a:t>7  ЗВ, 2 раза в год,</a:t>
              </a:r>
              <a:endParaRPr lang="ru-RU" sz="1000" b="1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327593" y="2810276"/>
            <a:ext cx="1584000" cy="1080000"/>
            <a:chOff x="7615440" y="2550424"/>
            <a:chExt cx="1030096" cy="933661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7615440" y="2550424"/>
              <a:ext cx="1030096" cy="9336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7661018" y="2596002"/>
              <a:ext cx="938940" cy="84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  <a:cs typeface="Arial" charset="0"/>
                </a:rPr>
                <a:t>Снежный покров – 819 пункта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  <a:cs typeface="Arial" charset="0"/>
                </a:rPr>
                <a:t>13 ЗВ, 1 раз в год</a:t>
              </a:r>
              <a:endParaRPr lang="ru-RU" sz="1000" b="1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648524" y="4008671"/>
            <a:ext cx="1584000" cy="1080000"/>
            <a:chOff x="8972076" y="5414743"/>
            <a:chExt cx="1317670" cy="870032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972076" y="5414743"/>
              <a:ext cx="1317670" cy="87003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9073123" y="5533288"/>
              <a:ext cx="1129829" cy="632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</a:rPr>
                <a:t>Поверхностная вода – 1643 пунктов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</a:rPr>
                <a:t>19 ЗВ, 2-6  раз в год</a:t>
              </a:r>
              <a:endParaRPr lang="ru-RU" sz="1000" b="1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327593" y="4008671"/>
            <a:ext cx="1584000" cy="1080000"/>
            <a:chOff x="7781685" y="3991760"/>
            <a:chExt cx="1124879" cy="65723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7781685" y="3991760"/>
              <a:ext cx="1124879" cy="6572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3" name="Скругленный прямоугольник 6"/>
            <p:cNvSpPr/>
            <p:nvPr/>
          </p:nvSpPr>
          <p:spPr>
            <a:xfrm>
              <a:off x="7813768" y="4023843"/>
              <a:ext cx="1060713" cy="593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</a:rPr>
                <a:t>Донные отложения – 1643 пунктов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</a:rPr>
                <a:t>14 ЗВ, 1 раз в год</a:t>
              </a:r>
              <a:endParaRPr lang="ru-RU" sz="1000" b="1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344553" y="5203938"/>
            <a:ext cx="1584000" cy="1080000"/>
            <a:chOff x="7759133" y="4859066"/>
            <a:chExt cx="903653" cy="595127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759133" y="4859066"/>
              <a:ext cx="903653" cy="59512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1" name="Скругленный прямоугольник 8"/>
            <p:cNvSpPr/>
            <p:nvPr/>
          </p:nvSpPr>
          <p:spPr>
            <a:xfrm>
              <a:off x="7788185" y="4888118"/>
              <a:ext cx="845549" cy="53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</a:rPr>
                <a:t>Почва – 1428 пунктов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black"/>
                  </a:solidFill>
                  <a:latin typeface="Trebuchet MS"/>
                </a:rPr>
                <a:t>17 ЗВ, 1 раз в год</a:t>
              </a:r>
              <a:endParaRPr lang="ru-RU" sz="1000" b="1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6422259" y="1320271"/>
            <a:ext cx="2190406" cy="56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400" b="1" dirty="0" err="1" smtClean="0">
                <a:solidFill>
                  <a:prstClr val="black"/>
                </a:solidFill>
                <a:latin typeface="Trebuchet MS"/>
                <a:cs typeface="Arial" pitchFamily="34" charset="0"/>
              </a:rPr>
              <a:t>Недропользователи</a:t>
            </a:r>
            <a:endParaRPr lang="ru-RU" sz="1400" b="1" dirty="0">
              <a:solidFill>
                <a:prstClr val="black"/>
              </a:solidFill>
              <a:latin typeface="Trebuchet MS"/>
            </a:endParaRPr>
          </a:p>
          <a:p>
            <a:pPr algn="ctr"/>
            <a:endParaRPr lang="ru-RU" sz="14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2411760" y="1463007"/>
            <a:ext cx="636048" cy="19395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9" name="Стрелка вправо 58"/>
          <p:cNvSpPr/>
          <p:nvPr/>
        </p:nvSpPr>
        <p:spPr>
          <a:xfrm rot="17206426">
            <a:off x="6354291" y="2344677"/>
            <a:ext cx="592969" cy="1800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17168464">
            <a:off x="6590222" y="2359992"/>
            <a:ext cx="592969" cy="1800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1" name="Стрелка вправо 60"/>
          <p:cNvSpPr/>
          <p:nvPr/>
        </p:nvSpPr>
        <p:spPr>
          <a:xfrm rot="15474195">
            <a:off x="7347438" y="2361048"/>
            <a:ext cx="592969" cy="1800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2" name="Стрелка вправо 61"/>
          <p:cNvSpPr/>
          <p:nvPr/>
        </p:nvSpPr>
        <p:spPr>
          <a:xfrm rot="15474195">
            <a:off x="7647726" y="2361049"/>
            <a:ext cx="592969" cy="1800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3" name="Стрелка вправо 62"/>
          <p:cNvSpPr/>
          <p:nvPr/>
        </p:nvSpPr>
        <p:spPr>
          <a:xfrm rot="15474195">
            <a:off x="7938370" y="2332659"/>
            <a:ext cx="592969" cy="1800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5400000">
            <a:off x="3042708" y="3675399"/>
            <a:ext cx="2907199" cy="3695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5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лево 22"/>
          <p:cNvSpPr/>
          <p:nvPr/>
        </p:nvSpPr>
        <p:spPr>
          <a:xfrm rot="16200000">
            <a:off x="123885" y="5932285"/>
            <a:ext cx="579698" cy="28577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" name="Стрелка влево 21"/>
          <p:cNvSpPr/>
          <p:nvPr/>
        </p:nvSpPr>
        <p:spPr>
          <a:xfrm rot="16200000">
            <a:off x="123885" y="5687235"/>
            <a:ext cx="579698" cy="285773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0" name="Стрелка влево 19"/>
          <p:cNvSpPr/>
          <p:nvPr/>
        </p:nvSpPr>
        <p:spPr>
          <a:xfrm rot="16200000">
            <a:off x="123885" y="5414638"/>
            <a:ext cx="579698" cy="285773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693" y="1202267"/>
            <a:ext cx="4626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+mj-lt"/>
              </a:rPr>
              <a:t>Результаты прогноза</a:t>
            </a:r>
            <a:endParaRPr lang="ru-RU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765" y="692696"/>
            <a:ext cx="7436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+mj-lt"/>
              </a:rPr>
              <a:t>Модель прогнозирования рисков возникновения нарушений на территории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+mj-lt"/>
              </a:rPr>
              <a:t>лесного фонда ХМАО-Югры с применением нейронных сетей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572" b="9053"/>
          <a:stretch/>
        </p:blipFill>
        <p:spPr bwMode="auto">
          <a:xfrm>
            <a:off x="740693" y="1616025"/>
            <a:ext cx="6519831" cy="394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7568" y="1803593"/>
            <a:ext cx="208823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Оценка точности модели методом кросс-</a:t>
            </a:r>
            <a:r>
              <a:rPr lang="ru-RU" sz="1200" dirty="0" err="1">
                <a:latin typeface="+mj-lt"/>
              </a:rPr>
              <a:t>валидации</a:t>
            </a:r>
            <a:r>
              <a:rPr lang="ru-RU" sz="1200" dirty="0">
                <a:latin typeface="+mj-lt"/>
              </a:rPr>
              <a:t> (</a:t>
            </a:r>
            <a:r>
              <a:rPr lang="en-US" sz="1200" dirty="0">
                <a:latin typeface="+mj-lt"/>
              </a:rPr>
              <a:t>k-fold</a:t>
            </a:r>
            <a:r>
              <a:rPr lang="ru-RU" sz="1200" dirty="0">
                <a:latin typeface="+mj-lt"/>
              </a:rPr>
              <a:t>)</a:t>
            </a:r>
            <a:endParaRPr lang="en-US" sz="1200" dirty="0">
              <a:latin typeface="+mj-lt"/>
            </a:endParaRPr>
          </a:p>
          <a:p>
            <a:pPr algn="ctr"/>
            <a:r>
              <a:rPr lang="ru-RU" sz="1200" dirty="0">
                <a:latin typeface="+mj-lt"/>
              </a:rPr>
              <a:t>Средняя точность составила </a:t>
            </a:r>
            <a:r>
              <a:rPr lang="ru-RU" sz="1200" b="1" dirty="0">
                <a:latin typeface="+mj-lt"/>
              </a:rPr>
              <a:t>91.68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39" y="615512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j-lt"/>
              </a:rPr>
              <a:t>Применение риск-ориентированного подхода при планировании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+mj-lt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ыездных контрольно-надзорных мероприятий 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044" y="5557526"/>
            <a:ext cx="8111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+mj-lt"/>
              </a:rPr>
              <a:t>Ускоренное планирование работ по детализированному анализу ДЗЗ 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6200000">
            <a:off x="-1679257" y="3321649"/>
            <a:ext cx="4185982" cy="285773"/>
          </a:xfrm>
          <a:prstGeom prst="left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6116" y="5816598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+mj-lt"/>
              </a:rPr>
              <a:t>Планы залетов Беспилотных летательных аппаратов (БПЛА)</a:t>
            </a:r>
            <a:endParaRPr lang="ru-RU" dirty="0">
              <a:solidFill>
                <a:schemeClr val="accent3"/>
              </a:soli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7281489"/>
              </p:ext>
            </p:extLst>
          </p:nvPr>
        </p:nvGraphicFramePr>
        <p:xfrm>
          <a:off x="7260524" y="1697825"/>
          <a:ext cx="1775972" cy="37778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75972"/>
              </a:tblGrid>
              <a:tr h="466797">
                <a:tc>
                  <a:txBody>
                    <a:bodyPr/>
                    <a:lstStyle/>
                    <a:p>
                      <a:pPr marL="279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Наличие </a:t>
                      </a:r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latin typeface="+mj-lt"/>
                        </a:rPr>
                        <a:t>техногенных объектов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7017" marR="7017" marT="7017" marB="0" anchor="b"/>
                </a:tc>
              </a:tr>
              <a:tr h="400772">
                <a:tc>
                  <a:txBody>
                    <a:bodyPr/>
                    <a:lstStyle/>
                    <a:p>
                      <a:pPr marL="279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Наличие </a:t>
                      </a:r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latin typeface="+mj-lt"/>
                        </a:rPr>
                        <a:t>объектов размещения отходов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7017" marR="7017" marT="7017" marB="0" anchor="b"/>
                </a:tc>
              </a:tr>
              <a:tr h="400772">
                <a:tc>
                  <a:txBody>
                    <a:bodyPr/>
                    <a:lstStyle/>
                    <a:p>
                      <a:pPr marL="279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Приближенность </a:t>
                      </a:r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latin typeface="+mj-lt"/>
                        </a:rPr>
                        <a:t>к населенным пунктам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7017" marR="7017" marT="7017" marB="0" anchor="b"/>
                </a:tc>
              </a:tr>
              <a:tr h="400772">
                <a:tc>
                  <a:txBody>
                    <a:bodyPr/>
                    <a:lstStyle/>
                    <a:p>
                      <a:pPr marL="279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Наличие </a:t>
                      </a:r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latin typeface="+mj-lt"/>
                        </a:rPr>
                        <a:t>транспортной инфраструктуры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7017" marR="7017" marT="7017" marB="0" anchor="b"/>
                </a:tc>
              </a:tr>
              <a:tr h="203628">
                <a:tc>
                  <a:txBody>
                    <a:bodyPr/>
                    <a:lstStyle/>
                    <a:p>
                      <a:pPr marL="279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Наличие </a:t>
                      </a:r>
                      <a:r>
                        <a:rPr lang="ru-RU" sz="1100" b="1" u="none" strike="noStrike" dirty="0" err="1" smtClean="0">
                          <a:solidFill>
                            <a:schemeClr val="accent4"/>
                          </a:solidFill>
                          <a:latin typeface="+mj-lt"/>
                        </a:rPr>
                        <a:t>лесопользователей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7017" marR="7017" marT="7017" marB="0" anchor="b"/>
                </a:tc>
              </a:tr>
              <a:tr h="189180">
                <a:tc>
                  <a:txBody>
                    <a:bodyPr/>
                    <a:lstStyle/>
                    <a:p>
                      <a:pPr marL="279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Информация об авариях</a:t>
                      </a:r>
                      <a:endParaRPr lang="ru-RU" sz="1100" b="1" i="0" u="none" strike="noStrike" dirty="0" smtClean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7017" marR="7017" marT="7017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279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Нарушенные земли</a:t>
                      </a:r>
                      <a:endParaRPr kumimoji="0" lang="ru-RU" sz="1100" b="1" i="0" u="none" strike="noStrike" kern="1200" dirty="0" smtClean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017" marR="7017" marT="7017" marB="0" anchor="b"/>
                </a:tc>
              </a:tr>
              <a:tr h="203628">
                <a:tc>
                  <a:txBody>
                    <a:bodyPr/>
                    <a:lstStyle/>
                    <a:p>
                      <a:pPr marL="279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Неисполненные предписания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7017" marR="7017" marT="7017" marB="0" anchor="b"/>
                </a:tc>
              </a:tr>
              <a:tr h="400772">
                <a:tc>
                  <a:txBody>
                    <a:bodyPr/>
                    <a:lstStyle/>
                    <a:p>
                      <a:pPr marL="279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Наличие нарушений правил санитарной безопасности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7017" marR="7017" marT="7017" marB="0" anchor="b"/>
                </a:tc>
              </a:tr>
              <a:tr h="203628">
                <a:tc>
                  <a:txBody>
                    <a:bodyPr/>
                    <a:lstStyle/>
                    <a:p>
                      <a:pPr marL="279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Наличие </a:t>
                      </a:r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latin typeface="+mj-lt"/>
                        </a:rPr>
                        <a:t>ущерба 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7017" marR="7017" marT="7017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61753" y="1402321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/>
                </a:solidFill>
                <a:latin typeface="+mj-lt"/>
              </a:rPr>
              <a:t>Условия для работы</a:t>
            </a:r>
            <a:endParaRPr lang="ru-RU" sz="12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26" name="Picture 2" descr="C:\Users\AksarinIV\Desktop\Сним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1416" y="969502"/>
            <a:ext cx="701847" cy="28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38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00B050"/>
      </a:dk2>
      <a:lt2>
        <a:srgbClr val="DEDEDE"/>
      </a:lt2>
      <a:accent1>
        <a:srgbClr val="00B050"/>
      </a:accent1>
      <a:accent2>
        <a:srgbClr val="0070C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00B050"/>
      </a:dk2>
      <a:lt2>
        <a:srgbClr val="DEDEDE"/>
      </a:lt2>
      <a:accent1>
        <a:srgbClr val="00B050"/>
      </a:accent1>
      <a:accent2>
        <a:srgbClr val="0070C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37839</TotalTime>
  <Words>443</Words>
  <Application>Microsoft Office PowerPoint</Application>
  <PresentationFormat>Экран (4:3)</PresentationFormat>
  <Paragraphs>128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Городская</vt:lpstr>
      <vt:lpstr>1_Городская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gordinskiyos</dc:creator>
  <cp:lastModifiedBy>econom</cp:lastModifiedBy>
  <cp:revision>1246</cp:revision>
  <cp:lastPrinted>2018-05-28T03:14:30Z</cp:lastPrinted>
  <dcterms:created xsi:type="dcterms:W3CDTF">2009-11-05T10:54:41Z</dcterms:created>
  <dcterms:modified xsi:type="dcterms:W3CDTF">2018-11-01T08:41:30Z</dcterms:modified>
</cp:coreProperties>
</file>