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Override8.xml" ContentType="application/vnd.openxmlformats-officedocument.themeOverr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heme/themeOverride4.xml" ContentType="application/vnd.openxmlformats-officedocument.themeOverride+xml"/>
  <Override PartName="/ppt/charts/chart16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50" r:id="rId1"/>
  </p:sldMasterIdLst>
  <p:notesMasterIdLst>
    <p:notesMasterId r:id="rId15"/>
  </p:notesMasterIdLst>
  <p:handoutMasterIdLst>
    <p:handoutMasterId r:id="rId16"/>
  </p:handoutMasterIdLst>
  <p:sldIdLst>
    <p:sldId id="416" r:id="rId2"/>
    <p:sldId id="468" r:id="rId3"/>
    <p:sldId id="469" r:id="rId4"/>
    <p:sldId id="452" r:id="rId5"/>
    <p:sldId id="463" r:id="rId6"/>
    <p:sldId id="454" r:id="rId7"/>
    <p:sldId id="456" r:id="rId8"/>
    <p:sldId id="453" r:id="rId9"/>
    <p:sldId id="455" r:id="rId10"/>
    <p:sldId id="459" r:id="rId11"/>
    <p:sldId id="460" r:id="rId12"/>
    <p:sldId id="470" r:id="rId13"/>
    <p:sldId id="471" r:id="rId14"/>
  </p:sldIdLst>
  <p:sldSz cx="9144000" cy="6858000" type="screen4x3"/>
  <p:notesSz cx="6670675" cy="9929813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rgbClr val="514185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rgbClr val="514185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rgbClr val="514185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rgbClr val="514185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rgbClr val="514185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rgbClr val="514185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rgbClr val="514185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rgbClr val="514185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rgbClr val="514185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BD533"/>
    <a:srgbClr val="FFFF00"/>
    <a:srgbClr val="6274FC"/>
    <a:srgbClr val="FFF200"/>
    <a:srgbClr val="FB6161"/>
    <a:srgbClr val="9F63F7"/>
    <a:srgbClr val="F268E8"/>
    <a:srgbClr val="457BF5"/>
    <a:srgbClr val="48CCE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3740" autoAdjust="0"/>
    <p:restoredTop sz="96252" autoAdjust="0"/>
  </p:normalViewPr>
  <p:slideViewPr>
    <p:cSldViewPr snapToObjects="1">
      <p:cViewPr>
        <p:scale>
          <a:sx n="100" d="100"/>
          <a:sy n="100" d="100"/>
        </p:scale>
        <p:origin x="-1224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00"/>
    </p:cViewPr>
  </p:sorterViewPr>
  <p:notesViewPr>
    <p:cSldViewPr snapToObjects="1">
      <p:cViewPr varScale="1">
        <p:scale>
          <a:sx n="73" d="100"/>
          <a:sy n="73" d="100"/>
        </p:scale>
        <p:origin x="-2196" y="-90"/>
      </p:cViewPr>
      <p:guideLst>
        <p:guide orient="horz" pos="3128"/>
        <p:guide pos="2100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kmancev.PPP\Desktop\&#1055;&#1072;&#1087;&#1082;&#1072;%20&#1076;&#1086;&#1082;&#1091;&#1084;&#1077;&#1085;&#1090;&#1089;\&#1044;&#1086;&#1082;&#1091;&#1084;&#1077;&#1085;&#1090;&#1072;&#1094;&#1080;&#1103;\&#1069;&#1082;&#1086;&#1083;&#1086;&#1075;&#1080;&#1103;\&#1044;&#1083;&#1103;%20&#1089;&#1083;&#1072;&#1081;&#1076;&#1086;&#1074;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&#1044;&#1080;&#1072;&#1075;&#1088;&#1072;&#1084;&#1084;&#1072;%20&#1074;%20Microsoft%20Office%20PowerPoint" TargetMode="External"/><Relationship Id="rId1" Type="http://schemas.openxmlformats.org/officeDocument/2006/relationships/themeOverride" Target="../theme/themeOverride2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\\dlh.local\dfs\_&#1044;&#1086;&#1082;&#1091;&#1084;&#1077;&#1085;&#1090;&#1099;\03_&#1054;&#1090;&#1076;&#1077;&#1083;%20&#1050;&#1048;&#1055;&#1055;%20&#1089;&#1056;&#1060;%20&#1087;&#1086;%20&#1074;&#1086;&#1089;&#1087;&#1088;&#1086;&#1080;&#1079;&#1074;.&#1083;&#1077;&#1089;&#1086;&#1074;\2018\&#1040;&#1085;&#1072;&#1083;&#1080;&#1090;&#1080;&#1082;&#1072;\13_&#1057;&#1086;&#1074;&#1077;&#1097;&#1072;&#1085;&#1080;&#1077;%20&#1086;%20&#1087;&#1086;&#1076;&#1075;&#1086;&#1090;&#1086;&#1074;&#1082;&#1080;%20&#1082;%20&#1083;&#1077;&#1089;&#1086;&#1082;&#1091;&#1083;&#1100;&#1090;&#1091;&#1088;&#1085;&#1086;&#1084;&#1091;%20&#1089;&#1077;&#1079;&#1086;&#1085;&#1091;%202018%20&#1075;\&#1058;&#1072;&#1073;&#1083;&#1080;&#1094;&#1099;%20&#1076;&#1083;&#1103;%20&#1089;&#1083;&#1072;&#1081;&#1076;&#1086;&#1074;\&#1074;&#1086;&#1089;&#1087;&#1088;&#1086;&#1080;&#1079;&#1074;&#1086;&#1076;&#1089;&#1090;&#1074;&#1086;\&#1044;&#1080;&#1072;&#1075;&#1088;&#1072;&#1084;&#1084;&#1072;%20&#1074;%20Microsoft%20Office%20PowerPoint.xlsx" TargetMode="External"/><Relationship Id="rId1" Type="http://schemas.openxmlformats.org/officeDocument/2006/relationships/themeOverride" Target="../theme/themeOverride3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\\dlh.local\dfs\_&#1044;&#1086;&#1082;&#1091;&#1084;&#1077;&#1085;&#1090;&#1099;\03_&#1054;&#1090;&#1076;&#1077;&#1083;%20&#1050;&#1048;&#1055;&#1055;%20&#1089;&#1056;&#1060;%20&#1087;&#1086;%20&#1074;&#1086;&#1089;&#1087;&#1088;&#1086;&#1080;&#1079;&#1074;.&#1083;&#1077;&#1089;&#1086;&#1074;\2018\&#1040;&#1085;&#1072;&#1083;&#1080;&#1090;&#1080;&#1082;&#1072;\13_&#1057;&#1086;&#1074;&#1077;&#1097;&#1072;&#1085;&#1080;&#1077;%20&#1086;%20&#1087;&#1086;&#1076;&#1075;&#1086;&#1090;&#1086;&#1074;&#1082;&#1080;%20&#1082;%20&#1083;&#1077;&#1089;&#1086;&#1082;&#1091;&#1083;&#1100;&#1090;&#1091;&#1088;&#1085;&#1086;&#1084;&#1091;%20&#1089;&#1077;&#1079;&#1086;&#1085;&#1091;%202018%20&#1075;\&#1058;&#1072;&#1073;&#1083;&#1080;&#1094;&#1099;%20&#1076;&#1083;&#1103;%20&#1089;&#1083;&#1072;&#1081;&#1076;&#1086;&#1074;\&#1074;&#1086;&#1089;&#1087;&#1088;&#1086;&#1080;&#1079;&#1074;&#1086;&#1076;&#1089;&#1090;&#1074;&#1086;\&#1044;&#1080;&#1072;&#1075;&#1088;&#1072;&#1084;&#1084;&#1072;%20&#1074;%20Microsoft%20Office%20PowerPoint.xlsx" TargetMode="External"/><Relationship Id="rId1" Type="http://schemas.openxmlformats.org/officeDocument/2006/relationships/themeOverride" Target="../theme/themeOverride4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\\dlh.local\dfs\_&#1044;&#1086;&#1082;&#1091;&#1084;&#1077;&#1085;&#1090;&#1099;\03_&#1054;&#1090;&#1076;&#1077;&#1083;%20&#1050;&#1048;&#1055;&#1055;%20&#1089;&#1056;&#1060;%20&#1087;&#1086;%20&#1074;&#1086;&#1089;&#1087;&#1088;&#1086;&#1080;&#1079;&#1074;.&#1083;&#1077;&#1089;&#1086;&#1074;\2018\&#1040;&#1085;&#1072;&#1083;&#1080;&#1090;&#1080;&#1082;&#1072;\13_&#1057;&#1086;&#1074;&#1077;&#1097;&#1072;&#1085;&#1080;&#1077;%20&#1086;%20&#1087;&#1086;&#1076;&#1075;&#1086;&#1090;&#1086;&#1074;&#1082;&#1080;%20&#1082;%20&#1083;&#1077;&#1089;&#1086;&#1082;&#1091;&#1083;&#1100;&#1090;&#1091;&#1088;&#1085;&#1086;&#1084;&#1091;%20&#1089;&#1077;&#1079;&#1086;&#1085;&#1091;%202018%20&#1075;\&#1058;&#1072;&#1073;&#1083;&#1080;&#1094;&#1099;%20&#1076;&#1083;&#1103;%20&#1089;&#1083;&#1072;&#1081;&#1076;&#1086;&#1074;\&#1074;&#1086;&#1089;&#1087;&#1088;&#1086;&#1080;&#1079;&#1074;&#1086;&#1076;&#1089;&#1090;&#1074;&#1086;\&#1044;&#1080;&#1072;&#1075;&#1088;&#1072;&#1084;&#1084;&#1072;%20&#1074;%20Microsoft%20Office%20PowerPoint.xlsx" TargetMode="External"/><Relationship Id="rId1" Type="http://schemas.openxmlformats.org/officeDocument/2006/relationships/themeOverride" Target="../theme/themeOverride5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\\dlh.local\dfs\_&#1044;&#1086;&#1082;&#1091;&#1084;&#1077;&#1085;&#1090;&#1099;\03_&#1054;&#1090;&#1076;&#1077;&#1083;%20&#1050;&#1048;&#1055;&#1055;%20&#1089;&#1056;&#1060;%20&#1087;&#1086;%20&#1074;&#1086;&#1089;&#1087;&#1088;&#1086;&#1080;&#1079;&#1074;.&#1083;&#1077;&#1089;&#1086;&#1074;\2018\&#1040;&#1085;&#1072;&#1083;&#1080;&#1090;&#1080;&#1082;&#1072;\13_&#1057;&#1086;&#1074;&#1077;&#1097;&#1072;&#1085;&#1080;&#1077;%20&#1086;%20&#1087;&#1086;&#1076;&#1075;&#1086;&#1090;&#1086;&#1074;&#1082;&#1080;%20&#1082;%20&#1083;&#1077;&#1089;&#1086;&#1082;&#1091;&#1083;&#1100;&#1090;&#1091;&#1088;&#1085;&#1086;&#1084;&#1091;%20&#1089;&#1077;&#1079;&#1086;&#1085;&#1091;%202018%20&#1075;\&#1058;&#1072;&#1073;&#1083;&#1080;&#1094;&#1099;%20&#1076;&#1083;&#1103;%20&#1089;&#1083;&#1072;&#1081;&#1076;&#1086;&#1074;\&#1074;&#1086;&#1089;&#1087;&#1088;&#1086;&#1080;&#1079;&#1074;&#1086;&#1076;&#1089;&#1090;&#1074;&#1086;\&#1044;&#1080;&#1072;&#1075;&#1088;&#1072;&#1084;&#1084;&#1072;%20&#1074;%20Microsoft%20Office%20PowerPoint.xlsx" TargetMode="External"/><Relationship Id="rId1" Type="http://schemas.openxmlformats.org/officeDocument/2006/relationships/themeOverride" Target="../theme/themeOverride6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\\dlh.local\dfs\_&#1044;&#1086;&#1082;&#1091;&#1084;&#1077;&#1085;&#1090;&#1099;\03_&#1054;&#1090;&#1076;&#1077;&#1083;%20&#1050;&#1048;&#1055;&#1055;%20&#1089;&#1056;&#1060;%20&#1087;&#1086;%20&#1074;&#1086;&#1089;&#1087;&#1088;&#1086;&#1080;&#1079;&#1074;.&#1083;&#1077;&#1089;&#1086;&#1074;\2018\&#1040;&#1085;&#1072;&#1083;&#1080;&#1090;&#1080;&#1082;&#1072;\13_&#1057;&#1086;&#1074;&#1077;&#1097;&#1072;&#1085;&#1080;&#1077;%20&#1086;%20&#1087;&#1086;&#1076;&#1075;&#1086;&#1090;&#1086;&#1074;&#1082;&#1080;%20&#1082;%20&#1083;&#1077;&#1089;&#1086;&#1082;&#1091;&#1083;&#1100;&#1090;&#1091;&#1088;&#1085;&#1086;&#1084;&#1091;%20&#1089;&#1077;&#1079;&#1086;&#1085;&#1091;%202018%20&#1075;\&#1058;&#1072;&#1073;&#1083;&#1080;&#1094;&#1099;%20&#1076;&#1083;&#1103;%20&#1089;&#1083;&#1072;&#1081;&#1076;&#1086;&#1074;\&#1074;&#1086;&#1089;&#1087;&#1088;&#1086;&#1080;&#1079;&#1074;&#1086;&#1076;&#1089;&#1090;&#1074;&#1086;\&#1050;&#1088;&#1080;&#1090;&#1077;&#1088;&#1080;&#1080;%20(&#1083;&#1082;).xlsx" TargetMode="External"/><Relationship Id="rId1" Type="http://schemas.openxmlformats.org/officeDocument/2006/relationships/themeOverride" Target="../theme/themeOverride7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\\dlh.local\dfs\_&#1044;&#1086;&#1082;&#1091;&#1084;&#1077;&#1085;&#1090;&#1099;\03_&#1054;&#1090;&#1076;&#1077;&#1083;%20&#1050;&#1048;&#1055;&#1055;%20&#1089;&#1056;&#1060;%20&#1087;&#1086;%20&#1074;&#1086;&#1089;&#1087;&#1088;&#1086;&#1080;&#1079;&#1074;.&#1083;&#1077;&#1089;&#1086;&#1074;\2018\&#1040;&#1085;&#1072;&#1083;&#1080;&#1090;&#1080;&#1082;&#1072;\13_&#1057;&#1086;&#1074;&#1077;&#1097;&#1072;&#1085;&#1080;&#1077;%20&#1086;%20&#1087;&#1086;&#1076;&#1075;&#1086;&#1090;&#1086;&#1074;&#1082;&#1080;%20&#1082;%20&#1083;&#1077;&#1089;&#1086;&#1082;&#1091;&#1083;&#1100;&#1090;&#1091;&#1088;&#1085;&#1086;&#1084;&#1091;%20&#1089;&#1077;&#1079;&#1086;&#1085;&#1091;%202018%20&#1075;\&#1058;&#1072;&#1073;&#1083;&#1080;&#1094;&#1099;%20&#1076;&#1083;&#1103;%20&#1089;&#1083;&#1072;&#1081;&#1076;&#1086;&#1074;\&#1074;&#1086;&#1089;&#1087;&#1088;&#1086;&#1080;&#1079;&#1074;&#1086;&#1076;&#1089;&#1090;&#1074;&#1086;\S%20&#1074;&#1099;&#1073;&#1099;&#1090;&#1080;&#1103;%20&#1080;%20&#1074;&#1086;&#1089;&#1089;&#1090;&#1072;&#1085;&#1086;&#1074;&#1083;&#1077;&#1085;&#1080;&#1103;.xlsx" TargetMode="External"/><Relationship Id="rId1" Type="http://schemas.openxmlformats.org/officeDocument/2006/relationships/themeOverride" Target="../theme/themeOverride8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kmancev.PPP\Desktop\&#1055;&#1072;&#1087;&#1082;&#1072;%20&#1076;&#1086;&#1082;&#1091;&#1084;&#1077;&#1085;&#1090;&#1089;\&#1044;&#1086;&#1082;&#1091;&#1084;&#1077;&#1085;&#1090;&#1072;&#1094;&#1080;&#1103;\&#1069;&#1082;&#1086;&#1083;&#1086;&#1075;&#1080;&#1103;\&#1054;&#1095;&#1080;&#1089;&#1090;&#1085;&#1099;&#1077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kmancev.PPP\Desktop\&#1055;&#1072;&#1087;&#1082;&#1072;%20&#1076;&#1086;&#1082;&#1091;&#1084;&#1077;&#1085;&#1090;&#1089;\&#1044;&#1086;&#1082;&#1091;&#1084;&#1077;&#1085;&#1090;&#1072;&#1094;&#1080;&#1103;\&#1069;&#1082;&#1086;&#1083;&#1086;&#1075;&#1080;&#1103;\&#1054;&#1095;&#1080;&#1089;&#1090;&#1085;&#1099;&#1077;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kmancev.PPP\Desktop\&#1055;&#1072;&#1087;&#1082;&#1072;%20&#1076;&#1086;&#1082;&#1091;&#1084;&#1077;&#1085;&#1090;&#1089;\&#1044;&#1086;&#1082;&#1091;&#1084;&#1077;&#1085;&#1090;&#1072;&#1094;&#1080;&#1103;\&#1069;&#1082;&#1086;&#1083;&#1086;&#1075;&#1080;&#1103;\&#1044;&#1083;&#1103;%20&#1089;&#1083;&#1072;&#1081;&#1076;&#1086;&#1074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kmancev.PPP\Desktop\&#1055;&#1072;&#1087;&#1082;&#1072;%20&#1076;&#1086;&#1082;&#1091;&#1084;&#1077;&#1085;&#1090;&#1089;\&#1044;&#1086;&#1082;&#1091;&#1084;&#1077;&#1085;&#1090;&#1072;&#1094;&#1080;&#1103;\&#1069;&#1082;&#1086;&#1083;&#1086;&#1075;&#1080;&#1103;\&#1044;&#1083;&#1103;%20&#1089;&#1083;&#1072;&#1081;&#1076;&#1086;&#1074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kmancev.PPP\Desktop\&#1055;&#1072;&#1087;&#1082;&#1072;%20&#1076;&#1086;&#1082;&#1091;&#1084;&#1077;&#1085;&#1090;&#1089;\&#1044;&#1086;&#1082;&#1091;&#1084;&#1077;&#1085;&#1090;&#1072;&#1094;&#1080;&#1103;\&#1069;&#1082;&#1086;&#1083;&#1086;&#1075;&#1080;&#1103;\&#1044;&#1083;&#1103;%20&#1089;&#1083;&#1072;&#1081;&#1076;&#1086;&#1074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kmancev.PPP\Desktop\&#1055;&#1072;&#1087;&#1082;&#1072;%20&#1076;&#1086;&#1082;&#1091;&#1084;&#1077;&#1085;&#1090;&#1089;\&#1044;&#1086;&#1082;&#1091;&#1084;&#1077;&#1085;&#1090;&#1072;&#1094;&#1080;&#1103;\&#1069;&#1082;&#1086;&#1083;&#1086;&#1075;&#1080;&#1103;\&#1044;&#1083;&#1103;%20&#1089;&#1083;&#1072;&#1081;&#1076;&#1086;&#1074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tokmancev.PPP\Desktop\&#1055;&#1072;&#1087;&#1082;&#1072;%20&#1076;&#1086;&#1082;&#1091;&#1084;&#1077;&#1085;&#1090;&#1089;\&#1044;&#1086;&#1082;&#1091;&#1084;&#1077;&#1085;&#1090;&#1072;&#1094;&#1080;&#1103;\&#1069;&#1082;&#1086;&#1083;&#1086;&#1075;&#1080;&#1103;\&#1044;&#1083;&#1103;%20&#1089;&#1083;&#1072;&#1081;&#1076;&#1086;&#1074;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&#1044;&#1080;&#1072;&#1075;&#1088;&#1072;&#1084;&#1084;&#1072;%20&#1074;%20Microsoft%20Office%20PowerPoint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3.9737599589694618E-2"/>
          <c:y val="4.3875939274071983E-2"/>
          <c:w val="0.96026240041030553"/>
          <c:h val="0.62938646734656611"/>
        </c:manualLayout>
      </c:layout>
      <c:barChart>
        <c:barDir val="col"/>
        <c:grouping val="clustered"/>
        <c:ser>
          <c:idx val="0"/>
          <c:order val="0"/>
          <c:tx>
            <c:strRef>
              <c:f>'качество воды'!$B$16</c:f>
              <c:strCache>
                <c:ptCount val="1"/>
                <c:pt idx="0">
                  <c:v>% населения, обеспеченного недоброкачественной питьевой водой</c:v>
                </c:pt>
              </c:strCache>
            </c:strRef>
          </c:tx>
          <c:spPr>
            <a:solidFill>
              <a:srgbClr val="FF0000"/>
            </a:solidFill>
          </c:spPr>
          <c:dLbls>
            <c:txPr>
              <a:bodyPr/>
              <a:lstStyle/>
              <a:p>
                <a:pPr>
                  <a:defRPr sz="14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'качество воды'!$A$17:$A$23</c:f>
              <c:strCache>
                <c:ptCount val="7"/>
                <c:pt idx="0">
                  <c:v>Курганская 
область</c:v>
                </c:pt>
                <c:pt idx="1">
                  <c:v>Свердловская 
область</c:v>
                </c:pt>
                <c:pt idx="2">
                  <c:v>Тюменская область</c:v>
                </c:pt>
                <c:pt idx="3">
                  <c:v>ХМАО - Югра</c:v>
                </c:pt>
                <c:pt idx="4">
                  <c:v>ЯНАО</c:v>
                </c:pt>
                <c:pt idx="5">
                  <c:v>Челябинская 
область</c:v>
                </c:pt>
                <c:pt idx="6">
                  <c:v>Российская Федерация</c:v>
                </c:pt>
              </c:strCache>
            </c:strRef>
          </c:cat>
          <c:val>
            <c:numRef>
              <c:f>'качество воды'!$B$17:$B$23</c:f>
              <c:numCache>
                <c:formatCode>0.0</c:formatCode>
                <c:ptCount val="7"/>
                <c:pt idx="0">
                  <c:v>26.97</c:v>
                </c:pt>
                <c:pt idx="1">
                  <c:v>1.7400000000000018</c:v>
                </c:pt>
                <c:pt idx="2">
                  <c:v>5</c:v>
                </c:pt>
                <c:pt idx="3">
                  <c:v>12.83</c:v>
                </c:pt>
                <c:pt idx="4">
                  <c:v>11.62</c:v>
                </c:pt>
                <c:pt idx="5">
                  <c:v>1.8800000000000001</c:v>
                </c:pt>
                <c:pt idx="6">
                  <c:v>5.17</c:v>
                </c:pt>
              </c:numCache>
            </c:numRef>
          </c:val>
        </c:ser>
        <c:ser>
          <c:idx val="1"/>
          <c:order val="1"/>
          <c:tx>
            <c:strRef>
              <c:f>'качество воды'!$C$16</c:f>
              <c:strCache>
                <c:ptCount val="1"/>
                <c:pt idx="0">
                  <c:v>% населения, обеспеченного условно доброкачественной питьевой водой</c:v>
                </c:pt>
              </c:strCache>
            </c:strRef>
          </c:tx>
          <c:spPr>
            <a:solidFill>
              <a:srgbClr val="FFFF00"/>
            </a:solidFill>
          </c:spPr>
          <c:dLbls>
            <c:txPr>
              <a:bodyPr/>
              <a:lstStyle/>
              <a:p>
                <a:pPr>
                  <a:defRPr sz="14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'качество воды'!$A$17:$A$23</c:f>
              <c:strCache>
                <c:ptCount val="7"/>
                <c:pt idx="0">
                  <c:v>Курганская 
область</c:v>
                </c:pt>
                <c:pt idx="1">
                  <c:v>Свердловская 
область</c:v>
                </c:pt>
                <c:pt idx="2">
                  <c:v>Тюменская область</c:v>
                </c:pt>
                <c:pt idx="3">
                  <c:v>ХМАО - Югра</c:v>
                </c:pt>
                <c:pt idx="4">
                  <c:v>ЯНАО</c:v>
                </c:pt>
                <c:pt idx="5">
                  <c:v>Челябинская 
область</c:v>
                </c:pt>
                <c:pt idx="6">
                  <c:v>Российская Федерация</c:v>
                </c:pt>
              </c:strCache>
            </c:strRef>
          </c:cat>
          <c:val>
            <c:numRef>
              <c:f>'качество воды'!$C$17:$C$23</c:f>
              <c:numCache>
                <c:formatCode>0.0</c:formatCode>
                <c:ptCount val="7"/>
                <c:pt idx="0">
                  <c:v>20.72</c:v>
                </c:pt>
                <c:pt idx="1">
                  <c:v>30.17</c:v>
                </c:pt>
                <c:pt idx="2">
                  <c:v>26.979999999999986</c:v>
                </c:pt>
                <c:pt idx="3">
                  <c:v>21.439999999999987</c:v>
                </c:pt>
                <c:pt idx="4">
                  <c:v>34.6</c:v>
                </c:pt>
                <c:pt idx="5">
                  <c:v>59.37</c:v>
                </c:pt>
                <c:pt idx="6">
                  <c:v>23.47</c:v>
                </c:pt>
              </c:numCache>
            </c:numRef>
          </c:val>
        </c:ser>
        <c:ser>
          <c:idx val="2"/>
          <c:order val="2"/>
          <c:tx>
            <c:strRef>
              <c:f>'качество воды'!$D$16</c:f>
              <c:strCache>
                <c:ptCount val="1"/>
                <c:pt idx="0">
                  <c:v>% населения, обеспеченного доброкачественной питьевой водой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sz="14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</c:dLbls>
          <c:cat>
            <c:strRef>
              <c:f>'качество воды'!$A$17:$A$23</c:f>
              <c:strCache>
                <c:ptCount val="7"/>
                <c:pt idx="0">
                  <c:v>Курганская 
область</c:v>
                </c:pt>
                <c:pt idx="1">
                  <c:v>Свердловская 
область</c:v>
                </c:pt>
                <c:pt idx="2">
                  <c:v>Тюменская область</c:v>
                </c:pt>
                <c:pt idx="3">
                  <c:v>ХМАО - Югра</c:v>
                </c:pt>
                <c:pt idx="4">
                  <c:v>ЯНАО</c:v>
                </c:pt>
                <c:pt idx="5">
                  <c:v>Челябинская 
область</c:v>
                </c:pt>
                <c:pt idx="6">
                  <c:v>Российская Федерация</c:v>
                </c:pt>
              </c:strCache>
            </c:strRef>
          </c:cat>
          <c:val>
            <c:numRef>
              <c:f>'качество воды'!$D$17:$D$23</c:f>
              <c:numCache>
                <c:formatCode>0.0</c:formatCode>
                <c:ptCount val="7"/>
                <c:pt idx="0">
                  <c:v>52.309999999999995</c:v>
                </c:pt>
                <c:pt idx="1">
                  <c:v>68.09</c:v>
                </c:pt>
                <c:pt idx="2">
                  <c:v>68.02</c:v>
                </c:pt>
                <c:pt idx="3">
                  <c:v>65.73</c:v>
                </c:pt>
                <c:pt idx="4">
                  <c:v>53.78</c:v>
                </c:pt>
                <c:pt idx="5">
                  <c:v>38.75</c:v>
                </c:pt>
                <c:pt idx="6">
                  <c:v>71.36</c:v>
                </c:pt>
              </c:numCache>
            </c:numRef>
          </c:val>
        </c:ser>
        <c:axId val="67353216"/>
        <c:axId val="68944256"/>
      </c:barChart>
      <c:catAx>
        <c:axId val="67353216"/>
        <c:scaling>
          <c:orientation val="minMax"/>
        </c:scaling>
        <c:axPos val="b"/>
        <c:tickLblPos val="nextTo"/>
        <c:txPr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68944256"/>
        <c:crosses val="autoZero"/>
        <c:auto val="1"/>
        <c:lblAlgn val="ctr"/>
        <c:lblOffset val="100"/>
      </c:catAx>
      <c:valAx>
        <c:axId val="68944256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 sz="1200" b="1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673532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5.5872703412073626E-4"/>
          <c:y val="0.79438091317873905"/>
          <c:w val="0.9994412729658807"/>
          <c:h val="0.16982153359728294"/>
        </c:manualLayout>
      </c:layout>
      <c:txPr>
        <a:bodyPr/>
        <a:lstStyle/>
        <a:p>
          <a:pPr>
            <a:defRPr sz="1400" b="1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2"/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31770469947783936"/>
          <c:y val="0.1877329724305179"/>
        </c:manualLayout>
      </c:layout>
      <c:txPr>
        <a:bodyPr/>
        <a:lstStyle/>
        <a:p>
          <a:pPr>
            <a:defRPr sz="100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plotArea>
      <c:layout/>
      <c:doughnutChart>
        <c:varyColors val="1"/>
        <c:ser>
          <c:idx val="0"/>
          <c:order val="0"/>
          <c:tx>
            <c:strRef>
              <c:f>'[Диаграмма в Microsoft Office PowerPoint]Вырубки+восст.'!$A$8</c:f>
              <c:strCache>
                <c:ptCount val="1"/>
                <c:pt idx="0">
                  <c:v>Тюменская область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'[Диаграмма в Microsoft Office PowerPoint]Вырубки+восст.'!$B$5:$C$5</c:f>
              <c:strCache>
                <c:ptCount val="2"/>
                <c:pt idx="0">
                  <c:v>Площадь сплошных рубок, тыс. га</c:v>
                </c:pt>
                <c:pt idx="1">
                  <c:v>Площадь  лесовосстановления факт, тыс.га</c:v>
                </c:pt>
              </c:strCache>
            </c:strRef>
          </c:cat>
          <c:val>
            <c:numRef>
              <c:f>'[Диаграмма в Microsoft Office PowerPoint]Вырубки+восст.'!$B$8:$C$8</c:f>
              <c:numCache>
                <c:formatCode>0.0</c:formatCode>
                <c:ptCount val="2"/>
                <c:pt idx="0">
                  <c:v>4.9744000000000002</c:v>
                </c:pt>
                <c:pt idx="1">
                  <c:v>7.2193000000000014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9C2-49A1-B482-08B8ECA9E396}"/>
            </c:ext>
          </c:extLst>
        </c:ser>
        <c:firstSliceAng val="0"/>
        <c:holeSize val="50"/>
      </c:doughnutChart>
    </c:plotArea>
    <c:plotVisOnly val="1"/>
    <c:dispBlanksAs val="zero"/>
  </c:chart>
  <c:spPr>
    <a:noFill/>
  </c:spPr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2"/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15584219274781647"/>
          <c:y val="0.80193519331039764"/>
        </c:manualLayout>
      </c:layout>
      <c:txPr>
        <a:bodyPr/>
        <a:lstStyle/>
        <a:p>
          <a:pPr>
            <a:defRPr sz="100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plotArea>
      <c:layout>
        <c:manualLayout>
          <c:layoutTarget val="inner"/>
          <c:xMode val="edge"/>
          <c:yMode val="edge"/>
          <c:x val="0.37979273670447117"/>
          <c:y val="0.31844204810576632"/>
          <c:w val="0.26754826386811731"/>
          <c:h val="0.43476592878569048"/>
        </c:manualLayout>
      </c:layout>
      <c:doughnutChart>
        <c:varyColors val="1"/>
        <c:ser>
          <c:idx val="0"/>
          <c:order val="0"/>
          <c:tx>
            <c:strRef>
              <c:f>'Вырубки+восст.'!$A$6</c:f>
              <c:strCache>
                <c:ptCount val="1"/>
                <c:pt idx="0">
                  <c:v>Курганская область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FFFF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'Вырубки+восст.'!$B$5:$C$5</c:f>
              <c:strCache>
                <c:ptCount val="2"/>
                <c:pt idx="0">
                  <c:v>Площадь сплошных рубок, тыс. га</c:v>
                </c:pt>
                <c:pt idx="1">
                  <c:v>Площадь  лесовосстановления факт, тыс.га</c:v>
                </c:pt>
              </c:strCache>
            </c:strRef>
          </c:cat>
          <c:val>
            <c:numRef>
              <c:f>'Вырубки+восст.'!$B$6:$C$6</c:f>
              <c:numCache>
                <c:formatCode>0.0</c:formatCode>
                <c:ptCount val="2"/>
                <c:pt idx="0">
                  <c:v>3.9467999999999988</c:v>
                </c:pt>
                <c:pt idx="1">
                  <c:v>4.2736000000000134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952-4883-9B56-ECB1920A4ED5}"/>
            </c:ext>
          </c:extLst>
        </c:ser>
        <c:firstSliceAng val="0"/>
        <c:holeSize val="50"/>
      </c:doughnutChart>
    </c:plotArea>
    <c:plotVisOnly val="1"/>
    <c:dispBlanksAs val="zero"/>
  </c:chart>
  <c:spPr>
    <a:noFill/>
  </c:spPr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2"/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1.985245869761583E-4"/>
          <c:y val="0.18723723514654464"/>
        </c:manualLayout>
      </c:layout>
      <c:txPr>
        <a:bodyPr/>
        <a:lstStyle/>
        <a:p>
          <a:pPr>
            <a:defRPr sz="100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plotArea>
      <c:layout/>
      <c:doughnutChart>
        <c:varyColors val="1"/>
        <c:ser>
          <c:idx val="0"/>
          <c:order val="0"/>
          <c:tx>
            <c:strRef>
              <c:f>'Вырубки+восст.'!$A$7</c:f>
              <c:strCache>
                <c:ptCount val="1"/>
                <c:pt idx="0">
                  <c:v>Свердловская область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FFFF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'Вырубки+восст.'!$B$5:$C$5</c:f>
              <c:strCache>
                <c:ptCount val="2"/>
                <c:pt idx="0">
                  <c:v>Площадь сплошных рубок, тыс. га</c:v>
                </c:pt>
                <c:pt idx="1">
                  <c:v>Площадь  лесовосстановления факт, тыс.га</c:v>
                </c:pt>
              </c:strCache>
            </c:strRef>
          </c:cat>
          <c:val>
            <c:numRef>
              <c:f>'Вырубки+восст.'!$B$7:$C$7</c:f>
              <c:numCache>
                <c:formatCode>0.0</c:formatCode>
                <c:ptCount val="2"/>
                <c:pt idx="0">
                  <c:v>24.130600000000001</c:v>
                </c:pt>
                <c:pt idx="1">
                  <c:v>25.517900000000186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BF87-4EA9-9DA7-BFD8498EF800}"/>
            </c:ext>
          </c:extLst>
        </c:ser>
        <c:firstSliceAng val="0"/>
        <c:holeSize val="50"/>
      </c:doughnutChart>
    </c:plotArea>
    <c:plotVisOnly val="1"/>
    <c:dispBlanksAs val="zero"/>
  </c:chart>
  <c:spPr>
    <a:noFill/>
  </c:spPr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2"/>
  <c:clrMapOvr bg1="lt1" tx1="dk1" bg2="lt2" tx2="dk2" accent1="accent1" accent2="accent2" accent3="accent3" accent4="accent4" accent5="accent5" accent6="accent6" hlink="hlink" folHlink="folHlink"/>
  <c:chart>
    <c:title>
      <c:layout>
        <c:manualLayout>
          <c:xMode val="edge"/>
          <c:yMode val="edge"/>
          <c:x val="0.21313246339632508"/>
          <c:y val="0.18555919132321524"/>
        </c:manualLayout>
      </c:layout>
      <c:txPr>
        <a:bodyPr/>
        <a:lstStyle/>
        <a:p>
          <a:pPr>
            <a:defRPr sz="1000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title>
    <c:plotArea>
      <c:layout/>
      <c:doughnutChart>
        <c:varyColors val="1"/>
        <c:ser>
          <c:idx val="0"/>
          <c:order val="0"/>
          <c:tx>
            <c:strRef>
              <c:f>'Вырубки+восст.'!$A$10</c:f>
              <c:strCache>
                <c:ptCount val="1"/>
                <c:pt idx="0">
                  <c:v>ХМАО-Югра 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rgbClr val="FFFF00"/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'Вырубки+восст.'!$B$5:$C$5</c:f>
              <c:strCache>
                <c:ptCount val="2"/>
                <c:pt idx="0">
                  <c:v>Площадь сплошных рубок, тыс. га</c:v>
                </c:pt>
                <c:pt idx="1">
                  <c:v>Площадь  лесовосстановления факт, тыс.га</c:v>
                </c:pt>
              </c:strCache>
            </c:strRef>
          </c:cat>
          <c:val>
            <c:numRef>
              <c:f>'Вырубки+восст.'!$B$10:$C$10</c:f>
              <c:numCache>
                <c:formatCode>0.0</c:formatCode>
                <c:ptCount val="2"/>
                <c:pt idx="0">
                  <c:v>15.137700000000001</c:v>
                </c:pt>
                <c:pt idx="1">
                  <c:v>20.452199999999806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B19-4EF3-B92E-15A5EC50B026}"/>
            </c:ext>
          </c:extLst>
        </c:ser>
        <c:firstSliceAng val="0"/>
        <c:holeSize val="50"/>
      </c:doughnutChart>
    </c:plotArea>
    <c:plotVisOnly val="1"/>
    <c:dispBlanksAs val="zero"/>
  </c:chart>
  <c:spPr>
    <a:noFill/>
  </c:spPr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b="0"/>
            </a:pPr>
            <a:r>
              <a:rPr lang="ru-RU" sz="1100" b="1" dirty="0" smtClean="0">
                <a:latin typeface="Times New Roman" pitchFamily="18" charset="0"/>
                <a:cs typeface="Times New Roman" pitchFamily="18" charset="0"/>
              </a:rPr>
              <a:t>ЯНАО</a:t>
            </a:r>
            <a:endParaRPr lang="ru-RU" sz="1100" b="1" dirty="0">
              <a:latin typeface="Times New Roman" pitchFamily="18" charset="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58278558618203358"/>
          <c:y val="0.53645659741510199"/>
        </c:manualLayout>
      </c:layout>
    </c:title>
    <c:plotArea>
      <c:layout>
        <c:manualLayout>
          <c:layoutTarget val="inner"/>
          <c:xMode val="edge"/>
          <c:yMode val="edge"/>
          <c:x val="0.64106723402615162"/>
          <c:y val="0.53748426100803559"/>
          <c:w val="0.11437759750050376"/>
          <c:h val="0.44997215332563151"/>
        </c:manualLayout>
      </c:layout>
      <c:doughnutChart>
        <c:varyColors val="1"/>
        <c:ser>
          <c:idx val="0"/>
          <c:order val="0"/>
          <c:tx>
            <c:strRef>
              <c:f>'Вырубки+восст.'!$A$11</c:f>
              <c:strCache>
                <c:ptCount val="1"/>
                <c:pt idx="0">
                  <c:v>ЯНАО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'Вырубки+восст.'!$B$5:$C$5</c:f>
              <c:strCache>
                <c:ptCount val="2"/>
                <c:pt idx="0">
                  <c:v>Площадь сплошных рубок, тыс. га</c:v>
                </c:pt>
                <c:pt idx="1">
                  <c:v>Площадь  лесовосстановления факт, тыс.га</c:v>
                </c:pt>
              </c:strCache>
            </c:strRef>
          </c:cat>
          <c:val>
            <c:numRef>
              <c:f>'Вырубки+восст.'!$B$11:$C$11</c:f>
              <c:numCache>
                <c:formatCode>General</c:formatCode>
                <c:ptCount val="2"/>
                <c:pt idx="0" formatCode="0.0">
                  <c:v>0.60860000000000614</c:v>
                </c:pt>
                <c:pt idx="1">
                  <c:v>0.5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BCA-4CCB-ACB7-F6A6B4712638}"/>
            </c:ext>
          </c:extLst>
        </c:ser>
        <c:firstSliceAng val="0"/>
        <c:holeSize val="50"/>
      </c:doughnutChart>
    </c:plotArea>
    <c:legend>
      <c:legendPos val="b"/>
      <c:layout>
        <c:manualLayout>
          <c:xMode val="edge"/>
          <c:yMode val="edge"/>
          <c:x val="3.046713630458307E-5"/>
          <c:y val="0.7195959708180576"/>
          <c:w val="0.43252337041916067"/>
          <c:h val="0.27466219031218758"/>
        </c:manualLayout>
      </c:layout>
      <c:txPr>
        <a:bodyPr/>
        <a:lstStyle/>
        <a:p>
          <a:pPr>
            <a:defRPr b="1"/>
          </a:pPr>
          <a:endParaRPr lang="ru-RU"/>
        </a:p>
      </c:txPr>
    </c:legend>
    <c:plotVisOnly val="1"/>
    <c:dispBlanksAs val="zero"/>
  </c:chart>
  <c:spPr>
    <a:noFill/>
  </c:spPr>
  <c:txPr>
    <a:bodyPr/>
    <a:lstStyle/>
    <a:p>
      <a:pPr>
        <a:defRPr>
          <a:solidFill>
            <a:schemeClr val="tx1"/>
          </a:solidFill>
          <a:latin typeface="Arial" pitchFamily="34" charset="0"/>
          <a:cs typeface="Arial" pitchFamily="34" charset="0"/>
        </a:defRPr>
      </a:pPr>
      <a:endParaRPr lang="ru-RU"/>
    </a:p>
  </c:txPr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2947708459519487E-2"/>
          <c:y val="9.8101627337467565E-2"/>
          <c:w val="0.56400103053684303"/>
          <c:h val="0.68042645467376062"/>
        </c:manualLayout>
      </c:layout>
      <c:barChart>
        <c:barDir val="col"/>
        <c:grouping val="clustered"/>
        <c:ser>
          <c:idx val="2"/>
          <c:order val="0"/>
          <c:tx>
            <c:strRef>
              <c:f>'в)'!$B$3</c:f>
              <c:strCache>
                <c:ptCount val="1"/>
                <c:pt idx="0">
                  <c:v>Площадь искусственного лесовосстановления в 2017 г, га</c:v>
                </c:pt>
              </c:strCache>
            </c:strRef>
          </c:tx>
          <c:spPr>
            <a:solidFill>
              <a:srgbClr val="0070C0"/>
            </a:solidFill>
            <a:scene3d>
              <a:camera prst="orthographicFront"/>
              <a:lightRig rig="threePt" dir="t"/>
            </a:scene3d>
            <a:sp3d>
              <a:bevelT w="63500" h="38100"/>
            </a:sp3d>
          </c:spPr>
          <c:dLbls>
            <c:dLbl>
              <c:idx val="0"/>
              <c:layout>
                <c:manualLayout>
                  <c:x val="-1.1111111111111125E-2"/>
                  <c:y val="1.8779342723004692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DEF-4EB5-86F3-4729B2810836}"/>
                </c:ext>
              </c:extLst>
            </c:dLbl>
            <c:dLbl>
              <c:idx val="2"/>
              <c:layout>
                <c:manualLayout>
                  <c:x val="-2.5000218722660103E-2"/>
                  <c:y val="2.347417840375618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DEF-4EB5-86F3-4729B2810836}"/>
                </c:ext>
              </c:extLst>
            </c:dLbl>
            <c:dLbl>
              <c:idx val="3"/>
              <c:layout>
                <c:manualLayout>
                  <c:x val="-2.7777777777778307E-2"/>
                  <c:y val="5.1642822816162066E-2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DEF-4EB5-86F3-4729B28108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'в)'!$A$4:$A$9</c:f>
              <c:strCache>
                <c:ptCount val="6"/>
                <c:pt idx="0">
                  <c:v>Курганская область</c:v>
                </c:pt>
                <c:pt idx="1">
                  <c:v>Свердловская область</c:v>
                </c:pt>
                <c:pt idx="2">
                  <c:v>Тюменская область</c:v>
                </c:pt>
                <c:pt idx="3">
                  <c:v>Челябинская область</c:v>
                </c:pt>
                <c:pt idx="4">
                  <c:v>ХМАО</c:v>
                </c:pt>
                <c:pt idx="5">
                  <c:v>ЯНАО</c:v>
                </c:pt>
              </c:strCache>
            </c:strRef>
          </c:cat>
          <c:val>
            <c:numRef>
              <c:f>'в)'!$B$4:$B$9</c:f>
              <c:numCache>
                <c:formatCode>General</c:formatCode>
                <c:ptCount val="6"/>
                <c:pt idx="0">
                  <c:v>2419.1</c:v>
                </c:pt>
                <c:pt idx="1">
                  <c:v>5293</c:v>
                </c:pt>
                <c:pt idx="2">
                  <c:v>3298</c:v>
                </c:pt>
                <c:pt idx="3">
                  <c:v>2264.1</c:v>
                </c:pt>
                <c:pt idx="4">
                  <c:v>2387.5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8DEF-4EB5-86F3-4729B2810836}"/>
            </c:ext>
          </c:extLst>
        </c:ser>
        <c:ser>
          <c:idx val="1"/>
          <c:order val="1"/>
          <c:tx>
            <c:strRef>
              <c:f>'в)'!$C$3</c:f>
              <c:strCache>
                <c:ptCount val="1"/>
                <c:pt idx="0">
                  <c:v>Площадь выбытия лесов в результате сплошных рубок в 2017 г, га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 w="63500" h="38100"/>
            </a:sp3d>
          </c:spPr>
          <c:dLbls>
            <c:dLbl>
              <c:idx val="5"/>
              <c:layout>
                <c:manualLayout>
                  <c:x val="1.6666666666666701E-2"/>
                  <c:y val="0"/>
                </c:manualLayout>
              </c:layout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DEF-4EB5-86F3-4729B281083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'в)'!$A$4:$A$9</c:f>
              <c:strCache>
                <c:ptCount val="6"/>
                <c:pt idx="0">
                  <c:v>Курганская область</c:v>
                </c:pt>
                <c:pt idx="1">
                  <c:v>Свердловская область</c:v>
                </c:pt>
                <c:pt idx="2">
                  <c:v>Тюменская область</c:v>
                </c:pt>
                <c:pt idx="3">
                  <c:v>Челябинская область</c:v>
                </c:pt>
                <c:pt idx="4">
                  <c:v>ХМАО</c:v>
                </c:pt>
                <c:pt idx="5">
                  <c:v>ЯНАО</c:v>
                </c:pt>
              </c:strCache>
            </c:strRef>
          </c:cat>
          <c:val>
            <c:numRef>
              <c:f>'в)'!$C$4:$C$9</c:f>
              <c:numCache>
                <c:formatCode>#,##0.0</c:formatCode>
                <c:ptCount val="6"/>
                <c:pt idx="0">
                  <c:v>3946.8</c:v>
                </c:pt>
                <c:pt idx="1">
                  <c:v>24130.6</c:v>
                </c:pt>
                <c:pt idx="2">
                  <c:v>4974.4000000000005</c:v>
                </c:pt>
                <c:pt idx="3">
                  <c:v>2477.6999999999998</c:v>
                </c:pt>
                <c:pt idx="4">
                  <c:v>15137.7</c:v>
                </c:pt>
                <c:pt idx="5">
                  <c:v>608.6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8DEF-4EB5-86F3-4729B2810836}"/>
            </c:ext>
          </c:extLst>
        </c:ser>
        <c:axId val="82351232"/>
        <c:axId val="82352768"/>
      </c:barChart>
      <c:catAx>
        <c:axId val="8235123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8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82352768"/>
        <c:crosses val="autoZero"/>
        <c:auto val="1"/>
        <c:lblAlgn val="ctr"/>
        <c:lblOffset val="100"/>
      </c:catAx>
      <c:valAx>
        <c:axId val="82352768"/>
        <c:scaling>
          <c:orientation val="minMax"/>
          <c:max val="2500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82351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4480251715326664"/>
          <c:y val="0.23122657203060867"/>
          <c:w val="0.35313676832842567"/>
          <c:h val="0.40634207310299214"/>
        </c:manualLayout>
      </c:layout>
      <c:txPr>
        <a:bodyPr/>
        <a:lstStyle/>
        <a:p>
          <a:pPr>
            <a:defRPr sz="12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externalData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6.2175153902267605E-2"/>
          <c:y val="4.3745358993328015E-2"/>
          <c:w val="0.50895133420822403"/>
          <c:h val="0.75819942120041095"/>
        </c:manualLayout>
      </c:layout>
      <c:barChart>
        <c:barDir val="col"/>
        <c:grouping val="clustered"/>
        <c:ser>
          <c:idx val="0"/>
          <c:order val="0"/>
          <c:tx>
            <c:strRef>
              <c:f>Лист1!$I$2</c:f>
              <c:strCache>
                <c:ptCount val="1"/>
                <c:pt idx="0">
                  <c:v>Площадь выбытия лесных насаждений в результате сплошных рубок  лесных насаждений в 2011-2017 гг, тыс. га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</c:spPr>
          <c:dLbls>
            <c:dLbl>
              <c:idx val="0"/>
              <c:layout>
                <c:manualLayout>
                  <c:x val="-7.7294482574704901E-3"/>
                  <c:y val="1.1267605633803083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5DA-4D02-A366-AC4CDE8302CD}"/>
                </c:ext>
              </c:extLst>
            </c:dLbl>
            <c:dLbl>
              <c:idx val="1"/>
              <c:layout>
                <c:manualLayout>
                  <c:x val="-2.3416340436054651E-2"/>
                  <c:y val="2.7837106433586254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5DA-4D02-A366-AC4CDE8302CD}"/>
                </c:ext>
              </c:extLst>
            </c:dLbl>
            <c:dLbl>
              <c:idx val="2"/>
              <c:layout>
                <c:manualLayout>
                  <c:x val="-7.7294482574704901E-3"/>
                  <c:y val="1.1267605633803083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5DA-4D02-A366-AC4CDE8302CD}"/>
                </c:ext>
              </c:extLst>
            </c:dLbl>
            <c:dLbl>
              <c:idx val="3"/>
              <c:layout>
                <c:manualLayout>
                  <c:x val="-9.3195021578841072E-3"/>
                  <c:y val="-1.0692810378199955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5DA-4D02-A366-AC4CDE8302CD}"/>
                </c:ext>
              </c:extLst>
            </c:dLbl>
            <c:dLbl>
              <c:idx val="4"/>
              <c:layout>
                <c:manualLayout>
                  <c:x val="-5.7971014492753624E-3"/>
                  <c:y val="7.5117370892020304E-3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5DA-4D02-A366-AC4CDE8302CD}"/>
                </c:ext>
              </c:extLst>
            </c:dLbl>
            <c:dLbl>
              <c:idx val="5"/>
              <c:layout>
                <c:manualLayout>
                  <c:x val="-7.7294685990339689E-3"/>
                  <c:y val="0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5DA-4D02-A366-AC4CDE8302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Лист1!$A$3:$A$8</c:f>
              <c:strCache>
                <c:ptCount val="6"/>
                <c:pt idx="0">
                  <c:v>Курганская
область</c:v>
                </c:pt>
                <c:pt idx="1">
                  <c:v>Свердловская
область</c:v>
                </c:pt>
                <c:pt idx="2">
                  <c:v>Тюменская
область</c:v>
                </c:pt>
                <c:pt idx="3">
                  <c:v>Челябинская
область</c:v>
                </c:pt>
                <c:pt idx="4">
                  <c:v>ХМАО-Югра</c:v>
                </c:pt>
                <c:pt idx="5">
                  <c:v>ЯНАО</c:v>
                </c:pt>
              </c:strCache>
            </c:strRef>
          </c:cat>
          <c:val>
            <c:numRef>
              <c:f>Лист1!$I$3:$I$8</c:f>
              <c:numCache>
                <c:formatCode>0.0</c:formatCode>
                <c:ptCount val="6"/>
                <c:pt idx="0">
                  <c:v>36.042800000000007</c:v>
                </c:pt>
                <c:pt idx="1">
                  <c:v>171.17559999999995</c:v>
                </c:pt>
                <c:pt idx="2">
                  <c:v>51.483400000000003</c:v>
                </c:pt>
                <c:pt idx="3">
                  <c:v>24.646699999999989</c:v>
                </c:pt>
                <c:pt idx="4">
                  <c:v>109.37269999999998</c:v>
                </c:pt>
                <c:pt idx="5">
                  <c:v>3.2956000000000003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95DA-4D02-A366-AC4CDE8302CD}"/>
            </c:ext>
          </c:extLst>
        </c:ser>
        <c:ser>
          <c:idx val="1"/>
          <c:order val="1"/>
          <c:tx>
            <c:strRef>
              <c:f>Лист1!$X$2</c:f>
              <c:strCache>
                <c:ptCount val="1"/>
                <c:pt idx="0">
                  <c:v>Площадь лесовосстановления
в 2011-2017 гг, тыс. га</c:v>
                </c:pt>
              </c:strCache>
            </c:strRef>
          </c:tx>
          <c:spPr>
            <a:solidFill>
              <a:srgbClr val="B7CE88"/>
            </a:solidFill>
          </c:spPr>
          <c:dLbls>
            <c:dLbl>
              <c:idx val="0"/>
              <c:layout>
                <c:manualLayout>
                  <c:x val="1.5986553116692843E-2"/>
                  <c:y val="7.5118168524395713E-3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5DA-4D02-A366-AC4CDE8302CD}"/>
                </c:ext>
              </c:extLst>
            </c:dLbl>
            <c:dLbl>
              <c:idx val="1"/>
              <c:layout>
                <c:manualLayout>
                  <c:x val="2.8472452441935182E-2"/>
                  <c:y val="3.7559364774722207E-3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5DA-4D02-A366-AC4CDE8302CD}"/>
                </c:ext>
              </c:extLst>
            </c:dLbl>
            <c:dLbl>
              <c:idx val="2"/>
              <c:layout>
                <c:manualLayout>
                  <c:x val="1.728448103552636E-2"/>
                  <c:y val="1.126754047885568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5DA-4D02-A366-AC4CDE8302CD}"/>
                </c:ext>
              </c:extLst>
            </c:dLbl>
            <c:dLbl>
              <c:idx val="3"/>
              <c:layout>
                <c:manualLayout>
                  <c:x val="7.3603906159461982E-3"/>
                  <c:y val="7.5116040013835754E-3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95DA-4D02-A366-AC4CDE8302CD}"/>
                </c:ext>
              </c:extLst>
            </c:dLbl>
            <c:dLbl>
              <c:idx val="4"/>
              <c:layout>
                <c:manualLayout>
                  <c:x val="2.6309721909841273E-2"/>
                  <c:y val="1.126754047885568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5DA-4D02-A366-AC4CDE8302CD}"/>
                </c:ext>
              </c:extLst>
            </c:dLbl>
            <c:dLbl>
              <c:idx val="5"/>
              <c:layout>
                <c:manualLayout>
                  <c:x val="3.8647342995170005E-3"/>
                  <c:y val="0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95DA-4D02-A366-AC4CDE8302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Лист1!$A$3:$A$8</c:f>
              <c:strCache>
                <c:ptCount val="6"/>
                <c:pt idx="0">
                  <c:v>Курганская
область</c:v>
                </c:pt>
                <c:pt idx="1">
                  <c:v>Свердловская
область</c:v>
                </c:pt>
                <c:pt idx="2">
                  <c:v>Тюменская
область</c:v>
                </c:pt>
                <c:pt idx="3">
                  <c:v>Челябинская
область</c:v>
                </c:pt>
                <c:pt idx="4">
                  <c:v>ХМАО-Югра</c:v>
                </c:pt>
                <c:pt idx="5">
                  <c:v>ЯНАО</c:v>
                </c:pt>
              </c:strCache>
            </c:strRef>
          </c:cat>
          <c:val>
            <c:numRef>
              <c:f>Лист1!$X$3:$X$8</c:f>
              <c:numCache>
                <c:formatCode>0.0</c:formatCode>
                <c:ptCount val="6"/>
                <c:pt idx="0">
                  <c:v>23.113000000000035</c:v>
                </c:pt>
                <c:pt idx="1">
                  <c:v>147.94999999999999</c:v>
                </c:pt>
                <c:pt idx="2">
                  <c:v>44.719000000000001</c:v>
                </c:pt>
                <c:pt idx="3">
                  <c:v>18.577000000000005</c:v>
                </c:pt>
                <c:pt idx="4">
                  <c:v>103.62299999999998</c:v>
                </c:pt>
                <c:pt idx="5">
                  <c:v>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95DA-4D02-A366-AC4CDE8302CD}"/>
            </c:ext>
          </c:extLst>
        </c:ser>
        <c:ser>
          <c:idx val="2"/>
          <c:order val="2"/>
          <c:tx>
            <c:strRef>
              <c:f>Лист1!$Y$2</c:f>
              <c:strCache>
                <c:ptCount val="1"/>
                <c:pt idx="0">
                  <c:v>в т.ч. площадь 
искусственного лесовосстановления
в 2011-2017 гг, тыс. га</c:v>
                </c:pt>
              </c:strCache>
            </c:strRef>
          </c:tx>
          <c:spPr>
            <a:solidFill>
              <a:schemeClr val="accent3">
                <a:lumMod val="50000"/>
              </a:schemeClr>
            </a:solidFill>
          </c:spPr>
          <c:dLbls>
            <c:dLbl>
              <c:idx val="0"/>
              <c:layout>
                <c:manualLayout>
                  <c:x val="2.9294339376744982E-2"/>
                  <c:y val="2.0899825250141075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95DA-4D02-A366-AC4CDE8302CD}"/>
                </c:ext>
              </c:extLst>
            </c:dLbl>
            <c:dLbl>
              <c:idx val="1"/>
              <c:layout>
                <c:manualLayout>
                  <c:x val="5.3475935828877002E-3"/>
                  <c:y val="-2.957376806772521E-7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5DA-4D02-A366-AC4CDE8302CD}"/>
                </c:ext>
              </c:extLst>
            </c:dLbl>
            <c:dLbl>
              <c:idx val="2"/>
              <c:layout>
                <c:manualLayout>
                  <c:x val="5.3475087008753508E-3"/>
                  <c:y val="3.1593014859805715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95DA-4D02-A366-AC4CDE8302CD}"/>
                </c:ext>
              </c:extLst>
            </c:dLbl>
            <c:dLbl>
              <c:idx val="3"/>
              <c:layout>
                <c:manualLayout>
                  <c:x val="3.1770253087120524E-2"/>
                  <c:y val="1.126754047885568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95DA-4D02-A366-AC4CDE8302CD}"/>
                </c:ext>
              </c:extLst>
            </c:dLbl>
            <c:dLbl>
              <c:idx val="4"/>
              <c:layout>
                <c:manualLayout>
                  <c:x val="1.7825311942959061E-3"/>
                  <c:y val="1.1267605633803083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95DA-4D02-A366-AC4CDE8302CD}"/>
                </c:ext>
              </c:extLst>
            </c:dLbl>
            <c:dLbl>
              <c:idx val="5"/>
              <c:layout>
                <c:manualLayout>
                  <c:x val="1.5914498340025045E-2"/>
                  <c:y val="1.4448718804419719E-2"/>
                </c:manualLayout>
              </c:layout>
              <c:dLblPos val="outEnd"/>
              <c:showVal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95DA-4D02-A366-AC4CDE8302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Лист1!$A$3:$A$8</c:f>
              <c:strCache>
                <c:ptCount val="6"/>
                <c:pt idx="0">
                  <c:v>Курганская
область</c:v>
                </c:pt>
                <c:pt idx="1">
                  <c:v>Свердловская
область</c:v>
                </c:pt>
                <c:pt idx="2">
                  <c:v>Тюменская
область</c:v>
                </c:pt>
                <c:pt idx="3">
                  <c:v>Челябинская
область</c:v>
                </c:pt>
                <c:pt idx="4">
                  <c:v>ХМАО-Югра</c:v>
                </c:pt>
                <c:pt idx="5">
                  <c:v>ЯНАО</c:v>
                </c:pt>
              </c:strCache>
            </c:strRef>
          </c:cat>
          <c:val>
            <c:numRef>
              <c:f>Лист1!$Y$3:$Y$8</c:f>
              <c:numCache>
                <c:formatCode>0.0</c:formatCode>
                <c:ptCount val="6"/>
                <c:pt idx="0">
                  <c:v>15.356000000000074</c:v>
                </c:pt>
                <c:pt idx="1">
                  <c:v>34.67</c:v>
                </c:pt>
                <c:pt idx="2">
                  <c:v>21.401999999999987</c:v>
                </c:pt>
                <c:pt idx="3">
                  <c:v>14.564</c:v>
                </c:pt>
                <c:pt idx="4">
                  <c:v>11.368000000000002</c:v>
                </c:pt>
                <c:pt idx="5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95DA-4D02-A366-AC4CDE8302CD}"/>
            </c:ext>
          </c:extLst>
        </c:ser>
        <c:dLbls>
          <c:showVal val="1"/>
        </c:dLbls>
        <c:axId val="83072512"/>
        <c:axId val="83074048"/>
      </c:barChart>
      <c:catAx>
        <c:axId val="83072512"/>
        <c:scaling>
          <c:orientation val="minMax"/>
        </c:scaling>
        <c:axPos val="b"/>
        <c:numFmt formatCode="General" sourceLinked="0"/>
        <c:tickLblPos val="nextTo"/>
        <c:txPr>
          <a:bodyPr/>
          <a:lstStyle/>
          <a:p>
            <a:pPr>
              <a:defRPr sz="800">
                <a:latin typeface="Arial" pitchFamily="34" charset="0"/>
                <a:cs typeface="Arial" pitchFamily="34" charset="0"/>
              </a:defRPr>
            </a:pPr>
            <a:endParaRPr lang="ru-RU"/>
          </a:p>
        </c:txPr>
        <c:crossAx val="83074048"/>
        <c:crosses val="autoZero"/>
        <c:auto val="1"/>
        <c:lblAlgn val="ctr"/>
        <c:lblOffset val="100"/>
      </c:catAx>
      <c:valAx>
        <c:axId val="83074048"/>
        <c:scaling>
          <c:orientation val="minMax"/>
        </c:scaling>
        <c:axPos val="l"/>
        <c:majorGridlines/>
        <c:numFmt formatCode="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8307251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8152340332458463"/>
          <c:y val="0.10755643397713609"/>
          <c:w val="0.405271872265967"/>
          <c:h val="0.89007498849294009"/>
        </c:manualLayout>
      </c:layout>
      <c:txPr>
        <a:bodyPr/>
        <a:lstStyle/>
        <a:p>
          <a:pPr>
            <a:defRPr sz="1200">
              <a:latin typeface="Arial" pitchFamily="34" charset="0"/>
              <a:cs typeface="Arial" pitchFamily="34" charset="0"/>
            </a:defRPr>
          </a:pPr>
          <a:endParaRPr lang="ru-RU"/>
        </a:p>
      </c:txPr>
    </c:legend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4.1677055993000846E-2"/>
          <c:y val="3.0119416912235839E-2"/>
          <c:w val="0.95832294400699858"/>
          <c:h val="0.6565291220481044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санитарно-технических сооружений</c:v>
                </c:pt>
              </c:strCache>
            </c:strRef>
          </c:tx>
          <c:spPr>
            <a:solidFill>
              <a:srgbClr val="FFC000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Курганская
область</c:v>
                </c:pt>
                <c:pt idx="1">
                  <c:v>Свердловская
область</c:v>
                </c:pt>
                <c:pt idx="2">
                  <c:v>Тюменская 
область</c:v>
                </c:pt>
                <c:pt idx="3">
                  <c:v>ХМАО - Югра</c:v>
                </c:pt>
                <c:pt idx="4">
                  <c:v>ЯНАО</c:v>
                </c:pt>
                <c:pt idx="5">
                  <c:v>Челябинская
область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26</c:v>
                </c:pt>
                <c:pt idx="1">
                  <c:v>327</c:v>
                </c:pt>
                <c:pt idx="2">
                  <c:v>64</c:v>
                </c:pt>
                <c:pt idx="3">
                  <c:v>128</c:v>
                </c:pt>
                <c:pt idx="4">
                  <c:v>53</c:v>
                </c:pt>
                <c:pt idx="5">
                  <c:v>199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санитарно-очистных сооружений, работающих в пределах норм</c:v>
                </c:pt>
              </c:strCache>
            </c:strRef>
          </c:tx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Лист1!$A$2:$A$7</c:f>
              <c:strCache>
                <c:ptCount val="6"/>
                <c:pt idx="0">
                  <c:v>Курганская
область</c:v>
                </c:pt>
                <c:pt idx="1">
                  <c:v>Свердловская
область</c:v>
                </c:pt>
                <c:pt idx="2">
                  <c:v>Тюменская 
область</c:v>
                </c:pt>
                <c:pt idx="3">
                  <c:v>ХМАО - Югра</c:v>
                </c:pt>
                <c:pt idx="4">
                  <c:v>ЯНАО</c:v>
                </c:pt>
                <c:pt idx="5">
                  <c:v>Челябинская
область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1</c:v>
                </c:pt>
                <c:pt idx="1">
                  <c:v>87</c:v>
                </c:pt>
                <c:pt idx="2">
                  <c:v>34</c:v>
                </c:pt>
                <c:pt idx="3">
                  <c:v>57</c:v>
                </c:pt>
                <c:pt idx="4">
                  <c:v>42</c:v>
                </c:pt>
                <c:pt idx="5">
                  <c:v>0</c:v>
                </c:pt>
              </c:numCache>
            </c:numRef>
          </c:val>
        </c:ser>
        <c:axId val="68978944"/>
        <c:axId val="69001216"/>
      </c:barChart>
      <c:catAx>
        <c:axId val="68978944"/>
        <c:scaling>
          <c:orientation val="minMax"/>
        </c:scaling>
        <c:axPos val="b"/>
        <c:tickLblPos val="nextTo"/>
        <c:crossAx val="69001216"/>
        <c:crosses val="autoZero"/>
        <c:auto val="1"/>
        <c:lblAlgn val="ctr"/>
        <c:lblOffset val="100"/>
      </c:catAx>
      <c:valAx>
        <c:axId val="69001216"/>
        <c:scaling>
          <c:orientation val="minMax"/>
        </c:scaling>
        <c:axPos val="l"/>
        <c:majorGridlines/>
        <c:numFmt formatCode="General" sourceLinked="1"/>
        <c:tickLblPos val="nextTo"/>
        <c:crossAx val="689789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225721784776911E-3"/>
          <c:y val="0.83424791147608068"/>
          <c:w val="0.99238538932633258"/>
          <c:h val="0.11460901676597236"/>
        </c:manualLayout>
      </c:layout>
      <c:txPr>
        <a:bodyPr/>
        <a:lstStyle/>
        <a:p>
          <a:pPr>
            <a:defRPr sz="1400"/>
          </a:pPr>
          <a:endParaRPr lang="ru-RU"/>
        </a:p>
      </c:txPr>
    </c:legend>
    <c:plotVisOnly val="1"/>
  </c:chart>
  <c:txPr>
    <a:bodyPr/>
    <a:lstStyle/>
    <a:p>
      <a:pPr>
        <a:defRPr sz="1200" b="1">
          <a:latin typeface="Arial" pitchFamily="34" charset="0"/>
          <a:cs typeface="Arial" pitchFamily="34" charset="0"/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5814851268591432E-2"/>
          <c:y val="3.6119227236538147E-2"/>
          <c:w val="0.92890737095363052"/>
          <c:h val="0.79894095315649671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00B050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Лист1!$A$12:$A$18</c:f>
              <c:strCache>
                <c:ptCount val="7"/>
                <c:pt idx="0">
                  <c:v>Курганская
область</c:v>
                </c:pt>
                <c:pt idx="1">
                  <c:v>Свердловская
область</c:v>
                </c:pt>
                <c:pt idx="2">
                  <c:v>Тюменская 
область</c:v>
                </c:pt>
                <c:pt idx="3">
                  <c:v>ХМАО - Югра</c:v>
                </c:pt>
                <c:pt idx="4">
                  <c:v>ЯНАО</c:v>
                </c:pt>
                <c:pt idx="5">
                  <c:v>Челябинская
область</c:v>
                </c:pt>
                <c:pt idx="6">
                  <c:v>УФО</c:v>
                </c:pt>
              </c:strCache>
            </c:strRef>
          </c:cat>
          <c:val>
            <c:numRef>
              <c:f>Лист1!$B$12:$B$18</c:f>
              <c:numCache>
                <c:formatCode>0.0</c:formatCode>
                <c:ptCount val="7"/>
                <c:pt idx="0">
                  <c:v>3.8461538461538463</c:v>
                </c:pt>
                <c:pt idx="1">
                  <c:v>26.605504587155924</c:v>
                </c:pt>
                <c:pt idx="2">
                  <c:v>53.125000000000064</c:v>
                </c:pt>
                <c:pt idx="3">
                  <c:v>44.53125</c:v>
                </c:pt>
                <c:pt idx="4">
                  <c:v>79.245283018867923</c:v>
                </c:pt>
                <c:pt idx="5">
                  <c:v>0</c:v>
                </c:pt>
                <c:pt idx="6">
                  <c:v>36.956521739130395</c:v>
                </c:pt>
              </c:numCache>
            </c:numRef>
          </c:val>
        </c:ser>
        <c:axId val="70324608"/>
        <c:axId val="70326144"/>
      </c:barChart>
      <c:catAx>
        <c:axId val="70324608"/>
        <c:scaling>
          <c:orientation val="minMax"/>
        </c:scaling>
        <c:axPos val="b"/>
        <c:tickLblPos val="nextTo"/>
        <c:crossAx val="70326144"/>
        <c:crosses val="autoZero"/>
        <c:auto val="1"/>
        <c:lblAlgn val="ctr"/>
        <c:lblOffset val="100"/>
      </c:catAx>
      <c:valAx>
        <c:axId val="70326144"/>
        <c:scaling>
          <c:orientation val="minMax"/>
        </c:scaling>
        <c:axPos val="l"/>
        <c:majorGridlines/>
        <c:numFmt formatCode="0.0" sourceLinked="1"/>
        <c:tickLblPos val="nextTo"/>
        <c:crossAx val="70324608"/>
        <c:crosses val="autoZero"/>
        <c:crossBetween val="between"/>
      </c:valAx>
    </c:plotArea>
    <c:plotVisOnly val="1"/>
  </c:chart>
  <c:txPr>
    <a:bodyPr/>
    <a:lstStyle/>
    <a:p>
      <a:pPr>
        <a:defRPr sz="1200" b="1">
          <a:latin typeface="Arial" pitchFamily="34" charset="0"/>
          <a:cs typeface="Arial" pitchFamily="34" charset="0"/>
        </a:defRPr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0277777777777693E-2"/>
          <c:y val="0.12583302996603937"/>
          <c:w val="0.80694444444444569"/>
          <c:h val="0.7838004857201275"/>
        </c:manualLayout>
      </c:layout>
      <c:pie3DChart>
        <c:varyColors val="1"/>
      </c:pie3DChart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9.0277777777777693E-2"/>
          <c:y val="0.12329970527659642"/>
          <c:w val="0.81111111111111112"/>
          <c:h val="0.78633381040957195"/>
        </c:manualLayout>
      </c:layout>
      <c:pie3DChart>
        <c:varyColors val="1"/>
        <c:ser>
          <c:idx val="0"/>
          <c:order val="0"/>
          <c:tx>
            <c:strRef>
              <c:f>'Угольные котельные'!$B$11</c:f>
              <c:strCache>
                <c:ptCount val="1"/>
                <c:pt idx="0">
                  <c:v>Количество угольных котельных</c:v>
                </c:pt>
              </c:strCache>
            </c:strRef>
          </c:tx>
          <c:explosion val="25"/>
          <c:dPt>
            <c:idx val="0"/>
            <c:spPr>
              <a:solidFill>
                <a:schemeClr val="accent6"/>
              </a:solidFill>
            </c:spPr>
          </c:dPt>
          <c:dPt>
            <c:idx val="1"/>
            <c:spPr>
              <a:solidFill>
                <a:schemeClr val="accent5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Pt>
            <c:idx val="5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5.0076552930883745E-4"/>
                  <c:y val="7.108070234930956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Курганская область</a:t>
                    </a:r>
                  </a:p>
                  <a:p>
                    <a:r>
                      <a:rPr lang="ru-RU" dirty="0" smtClean="0"/>
                      <a:t>378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1.7597222222222222E-2"/>
                  <c:y val="-7.5655447894797209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Свердловская </a:t>
                    </a:r>
                    <a:r>
                      <a:rPr lang="ru-RU" dirty="0" smtClean="0"/>
                      <a:t>область</a:t>
                    </a:r>
                    <a:endParaRPr lang="en-US" dirty="0" smtClean="0"/>
                  </a:p>
                  <a:p>
                    <a:r>
                      <a:rPr lang="ru-RU" dirty="0" smtClean="0"/>
                      <a:t>79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-2.3686351706036744E-2"/>
                  <c:y val="-4.8502795134819802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Тюменская </a:t>
                    </a:r>
                    <a:r>
                      <a:rPr lang="ru-RU" dirty="0" smtClean="0"/>
                      <a:t>область</a:t>
                    </a:r>
                    <a:endParaRPr lang="en-US" dirty="0" smtClean="0"/>
                  </a:p>
                  <a:p>
                    <a:r>
                      <a:rPr lang="ru-RU" dirty="0" smtClean="0"/>
                      <a:t>23</a:t>
                    </a:r>
                    <a:endParaRPr lang="ru-RU" dirty="0"/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4.3099081364829393E-2"/>
                  <c:y val="-7.2905892972018839E-3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Челябинская </a:t>
                    </a:r>
                    <a:r>
                      <a:rPr lang="ru-RU" smtClean="0"/>
                      <a:t>область</a:t>
                    </a:r>
                  </a:p>
                  <a:p>
                    <a:r>
                      <a:rPr lang="ru-RU" smtClean="0"/>
                      <a:t>34</a:t>
                    </a:r>
                    <a:endParaRPr lang="ru-RU"/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0.12803505030621173"/>
                  <c:y val="-4.209368314491334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ЯНАО</a:t>
                    </a:r>
                  </a:p>
                  <a:p>
                    <a:r>
                      <a:rPr lang="ru-RU" dirty="0" smtClean="0"/>
                      <a:t>13</a:t>
                    </a:r>
                    <a:endParaRPr lang="ru-RU" dirty="0"/>
                  </a:p>
                </c:rich>
              </c:tx>
              <c:showVal val="1"/>
              <c:showCatName val="1"/>
            </c:dLbl>
            <c:showVal val="1"/>
            <c:showCatName val="1"/>
            <c:showLeaderLines val="1"/>
          </c:dLbls>
          <c:cat>
            <c:strRef>
              <c:f>'Угольные котельные'!$A$12:$A$16</c:f>
              <c:strCache>
                <c:ptCount val="5"/>
                <c:pt idx="0">
                  <c:v>Кургнаская область</c:v>
                </c:pt>
                <c:pt idx="1">
                  <c:v>Свердловская область</c:v>
                </c:pt>
                <c:pt idx="2">
                  <c:v>Тюменская область</c:v>
                </c:pt>
                <c:pt idx="3">
                  <c:v>Челябинская область</c:v>
                </c:pt>
                <c:pt idx="4">
                  <c:v>ЯНАО</c:v>
                </c:pt>
              </c:strCache>
            </c:strRef>
          </c:cat>
          <c:val>
            <c:numRef>
              <c:f>'Угольные котельные'!$B$12:$B$16</c:f>
              <c:numCache>
                <c:formatCode>General</c:formatCode>
                <c:ptCount val="5"/>
                <c:pt idx="0">
                  <c:v>378</c:v>
                </c:pt>
                <c:pt idx="1">
                  <c:v>79</c:v>
                </c:pt>
                <c:pt idx="2">
                  <c:v>23</c:v>
                </c:pt>
                <c:pt idx="3">
                  <c:v>34</c:v>
                </c:pt>
                <c:pt idx="4">
                  <c:v>13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400" b="1">
          <a:solidFill>
            <a:schemeClr val="tx1"/>
          </a:solidFill>
          <a:latin typeface="Arial" pitchFamily="34" charset="0"/>
          <a:cs typeface="Arial" pitchFamily="34" charset="0"/>
        </a:defRPr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'Угольные котельные'!$B$1</c:f>
              <c:strCache>
                <c:ptCount val="1"/>
                <c:pt idx="0">
                  <c:v>Общий объем выбросов  за год, тонн</c:v>
                </c:pt>
              </c:strCache>
            </c:strRef>
          </c:tx>
          <c:spPr>
            <a:solidFill>
              <a:schemeClr val="accent6"/>
            </a:solidFill>
          </c:spPr>
          <c:explosion val="25"/>
          <c:dPt>
            <c:idx val="0"/>
            <c:spPr>
              <a:solidFill>
                <a:srgbClr val="7030A0"/>
              </a:solidFill>
            </c:spPr>
          </c:dPt>
          <c:dPt>
            <c:idx val="1"/>
            <c:spPr>
              <a:solidFill>
                <a:schemeClr val="accent5"/>
              </a:solidFill>
            </c:spPr>
          </c:dPt>
          <c:dPt>
            <c:idx val="2"/>
            <c:spPr>
              <a:solidFill>
                <a:srgbClr val="00B050"/>
              </a:solidFill>
            </c:spPr>
          </c:dPt>
          <c:dPt>
            <c:idx val="3"/>
            <c:spPr>
              <a:solidFill>
                <a:srgbClr val="FF0000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mtClean="0"/>
                      <a:t>Курганская область</a:t>
                    </a:r>
                  </a:p>
                  <a:p>
                    <a:r>
                      <a:rPr lang="ru-RU" smtClean="0"/>
                      <a:t>15 </a:t>
                    </a:r>
                    <a:r>
                      <a:rPr lang="ru-RU"/>
                      <a:t>426   </a:t>
                    </a:r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1.632529527559055E-2"/>
                  <c:y val="-0.13365274539277969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Свердловская </a:t>
                    </a:r>
                    <a:r>
                      <a:rPr lang="ru-RU" smtClean="0"/>
                      <a:t>область</a:t>
                    </a:r>
                  </a:p>
                  <a:p>
                    <a:r>
                      <a:rPr lang="ru-RU" smtClean="0"/>
                      <a:t>311 </a:t>
                    </a:r>
                    <a:r>
                      <a:rPr lang="ru-RU"/>
                      <a:t>628   </a:t>
                    </a:r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0.13112740594925618"/>
                  <c:y val="-8.6499843206587212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Тюменская </a:t>
                    </a:r>
                    <a:r>
                      <a:rPr lang="ru-RU" smtClean="0"/>
                      <a:t>область</a:t>
                    </a:r>
                  </a:p>
                  <a:p>
                    <a:r>
                      <a:rPr lang="ru-RU" smtClean="0"/>
                      <a:t>646   </a:t>
                    </a:r>
                    <a:endParaRPr lang="ru-RU"/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7.1027449693788283E-3"/>
                  <c:y val="0.29288366372315039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Челябинская </a:t>
                    </a:r>
                    <a:r>
                      <a:rPr lang="ru-RU" smtClean="0"/>
                      <a:t>область</a:t>
                    </a:r>
                    <a:endParaRPr lang="en-US" smtClean="0"/>
                  </a:p>
                  <a:p>
                    <a:r>
                      <a:rPr lang="ru-RU" smtClean="0"/>
                      <a:t>435 </a:t>
                    </a:r>
                    <a:r>
                      <a:rPr lang="ru-RU"/>
                      <a:t>210   </a:t>
                    </a:r>
                  </a:p>
                </c:rich>
              </c:tx>
              <c:showVal val="1"/>
              <c:showCatName val="1"/>
            </c:dLbl>
            <c:dLbl>
              <c:idx val="4"/>
              <c:delete val="1"/>
            </c:dLbl>
            <c:dLbl>
              <c:idx val="5"/>
              <c:layout>
                <c:manualLayout>
                  <c:x val="-0.21406304680664948"/>
                  <c:y val="-4.23129312650501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ЯНАО</a:t>
                    </a:r>
                    <a:endParaRPr lang="en-US" dirty="0" smtClean="0"/>
                  </a:p>
                  <a:p>
                    <a:r>
                      <a:rPr lang="ru-RU" dirty="0" smtClean="0"/>
                      <a:t>1 </a:t>
                    </a:r>
                    <a:r>
                      <a:rPr lang="ru-RU" dirty="0"/>
                      <a:t>735   </a:t>
                    </a:r>
                  </a:p>
                </c:rich>
              </c:tx>
              <c:showVal val="1"/>
              <c:showCatName val="1"/>
            </c:dLbl>
            <c:showVal val="1"/>
            <c:showCatName val="1"/>
            <c:showLeaderLines val="1"/>
          </c:dLbls>
          <c:cat>
            <c:strRef>
              <c:f>'Угольные котельные'!$A$2:$A$7</c:f>
              <c:strCache>
                <c:ptCount val="6"/>
                <c:pt idx="0">
                  <c:v>Кургнаская область</c:v>
                </c:pt>
                <c:pt idx="1">
                  <c:v>Свердловская область</c:v>
                </c:pt>
                <c:pt idx="2">
                  <c:v>Тюменская область</c:v>
                </c:pt>
                <c:pt idx="3">
                  <c:v>Челябинская область</c:v>
                </c:pt>
                <c:pt idx="4">
                  <c:v>ХМАО - Югра</c:v>
                </c:pt>
                <c:pt idx="5">
                  <c:v>ЯНАО</c:v>
                </c:pt>
              </c:strCache>
            </c:strRef>
          </c:cat>
          <c:val>
            <c:numRef>
              <c:f>'Угольные котельные'!$B$2:$B$7</c:f>
              <c:numCache>
                <c:formatCode>_-* #,##0\ _₽_-;\-* #,##0\ _₽_-;_-* "-"??\ _₽_-;_-@_-</c:formatCode>
                <c:ptCount val="6"/>
                <c:pt idx="0">
                  <c:v>15425.7</c:v>
                </c:pt>
                <c:pt idx="1">
                  <c:v>311627.5</c:v>
                </c:pt>
                <c:pt idx="2">
                  <c:v>646</c:v>
                </c:pt>
                <c:pt idx="3">
                  <c:v>435210.4</c:v>
                </c:pt>
                <c:pt idx="4">
                  <c:v>0</c:v>
                </c:pt>
                <c:pt idx="5">
                  <c:v>1735</c:v>
                </c:pt>
              </c:numCache>
            </c:numRef>
          </c:val>
        </c:ser>
      </c:pie3DChart>
    </c:plotArea>
    <c:plotVisOnly val="1"/>
  </c:chart>
  <c:txPr>
    <a:bodyPr/>
    <a:lstStyle/>
    <a:p>
      <a:pPr>
        <a:defRPr sz="1400" b="1">
          <a:solidFill>
            <a:schemeClr val="tx1"/>
          </a:solidFill>
          <a:latin typeface="Arial" pitchFamily="34" charset="0"/>
          <a:cs typeface="Arial" pitchFamily="34" charset="0"/>
        </a:defRPr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'Доля выброса угля от общего об'!$B$1</c:f>
              <c:strCache>
                <c:ptCount val="1"/>
                <c:pt idx="0">
                  <c:v>Доля</c:v>
                </c:pt>
              </c:strCache>
            </c:strRef>
          </c:tx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'Доля выброса угля от общего об'!$A$2:$A$6</c:f>
              <c:strCache>
                <c:ptCount val="5"/>
                <c:pt idx="0">
                  <c:v>Курганская 
область</c:v>
                </c:pt>
                <c:pt idx="1">
                  <c:v>Свердловская 
область</c:v>
                </c:pt>
                <c:pt idx="2">
                  <c:v>Тюменская 
область</c:v>
                </c:pt>
                <c:pt idx="3">
                  <c:v>Челябинская 
область</c:v>
                </c:pt>
                <c:pt idx="4">
                  <c:v>ЯНАО</c:v>
                </c:pt>
              </c:strCache>
            </c:strRef>
          </c:cat>
          <c:val>
            <c:numRef>
              <c:f>'Доля выброса угля от общего об'!$B$2:$B$6</c:f>
              <c:numCache>
                <c:formatCode>General</c:formatCode>
                <c:ptCount val="5"/>
                <c:pt idx="0">
                  <c:v>35</c:v>
                </c:pt>
                <c:pt idx="1">
                  <c:v>33.809999999999995</c:v>
                </c:pt>
                <c:pt idx="2">
                  <c:v>0.51</c:v>
                </c:pt>
                <c:pt idx="3">
                  <c:v>12.41</c:v>
                </c:pt>
                <c:pt idx="4">
                  <c:v>0.22</c:v>
                </c:pt>
              </c:numCache>
            </c:numRef>
          </c:val>
        </c:ser>
        <c:axId val="75729152"/>
        <c:axId val="75751424"/>
      </c:barChart>
      <c:catAx>
        <c:axId val="75729152"/>
        <c:scaling>
          <c:orientation val="minMax"/>
        </c:scaling>
        <c:axPos val="b"/>
        <c:tickLblPos val="nextTo"/>
        <c:crossAx val="75751424"/>
        <c:crosses val="autoZero"/>
        <c:auto val="1"/>
        <c:lblAlgn val="ctr"/>
        <c:lblOffset val="100"/>
      </c:catAx>
      <c:valAx>
        <c:axId val="75751424"/>
        <c:scaling>
          <c:orientation val="minMax"/>
        </c:scaling>
        <c:axPos val="l"/>
        <c:majorGridlines/>
        <c:numFmt formatCode="General" sourceLinked="1"/>
        <c:tickLblPos val="nextTo"/>
        <c:crossAx val="75729152"/>
        <c:crosses val="autoZero"/>
        <c:crossBetween val="between"/>
      </c:valAx>
    </c:plotArea>
    <c:plotVisOnly val="1"/>
  </c:chart>
  <c:txPr>
    <a:bodyPr/>
    <a:lstStyle/>
    <a:p>
      <a:pPr>
        <a:defRPr sz="1200" b="1">
          <a:latin typeface="Arial" pitchFamily="34" charset="0"/>
          <a:cs typeface="Arial" pitchFamily="34" charset="0"/>
        </a:defRPr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spPr>
            <a:solidFill>
              <a:srgbClr val="C00000"/>
            </a:solidFill>
          </c:spPr>
          <c:dLbls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Val val="1"/>
          </c:dLbls>
          <c:cat>
            <c:strRef>
              <c:f>'Утилизация ТКО'!$B$3:$H$3</c:f>
              <c:strCache>
                <c:ptCount val="7"/>
                <c:pt idx="0">
                  <c:v>Курганская
область</c:v>
                </c:pt>
                <c:pt idx="1">
                  <c:v>Свердловская
область</c:v>
                </c:pt>
                <c:pt idx="2">
                  <c:v>Тюменская
область</c:v>
                </c:pt>
                <c:pt idx="3">
                  <c:v>ХМАО - Югра</c:v>
                </c:pt>
                <c:pt idx="4">
                  <c:v>ЯНАО</c:v>
                </c:pt>
                <c:pt idx="5">
                  <c:v>Челябинская
область</c:v>
                </c:pt>
                <c:pt idx="6">
                  <c:v>УФО</c:v>
                </c:pt>
              </c:strCache>
            </c:strRef>
          </c:cat>
          <c:val>
            <c:numRef>
              <c:f>'Утилизация ТКО'!$B$4:$H$4</c:f>
              <c:numCache>
                <c:formatCode>General</c:formatCode>
                <c:ptCount val="7"/>
                <c:pt idx="0">
                  <c:v>0</c:v>
                </c:pt>
                <c:pt idx="1">
                  <c:v>11</c:v>
                </c:pt>
                <c:pt idx="2">
                  <c:v>0.5</c:v>
                </c:pt>
                <c:pt idx="3">
                  <c:v>0.1</c:v>
                </c:pt>
                <c:pt idx="4">
                  <c:v>2.2999999999999998</c:v>
                </c:pt>
                <c:pt idx="5">
                  <c:v>1.7</c:v>
                </c:pt>
                <c:pt idx="6">
                  <c:v>5.8</c:v>
                </c:pt>
              </c:numCache>
            </c:numRef>
          </c:val>
        </c:ser>
        <c:axId val="77108736"/>
        <c:axId val="77110272"/>
      </c:barChart>
      <c:catAx>
        <c:axId val="77108736"/>
        <c:scaling>
          <c:orientation val="minMax"/>
        </c:scaling>
        <c:axPos val="b"/>
        <c:tickLblPos val="nextTo"/>
        <c:crossAx val="77110272"/>
        <c:crosses val="autoZero"/>
        <c:auto val="1"/>
        <c:lblAlgn val="ctr"/>
        <c:lblOffset val="100"/>
      </c:catAx>
      <c:valAx>
        <c:axId val="77110272"/>
        <c:scaling>
          <c:orientation val="minMax"/>
        </c:scaling>
        <c:axPos val="l"/>
        <c:majorGridlines/>
        <c:numFmt formatCode="General" sourceLinked="1"/>
        <c:tickLblPos val="nextTo"/>
        <c:crossAx val="77108736"/>
        <c:crosses val="autoZero"/>
        <c:crossBetween val="between"/>
      </c:valAx>
    </c:plotArea>
    <c:plotVisOnly val="1"/>
  </c:chart>
  <c:txPr>
    <a:bodyPr/>
    <a:lstStyle/>
    <a:p>
      <a:pPr>
        <a:defRPr sz="1200" b="1">
          <a:latin typeface="Arial" pitchFamily="34" charset="0"/>
          <a:cs typeface="Arial" pitchFamily="34" charset="0"/>
        </a:defRPr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42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10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defRPr>
            </a:pPr>
            <a:r>
              <a:rPr lang="ru-RU" sz="1000" dirty="0">
                <a:latin typeface="Times New Roman" pitchFamily="18" charset="0"/>
                <a:cs typeface="Times New Roman" pitchFamily="18" charset="0"/>
              </a:rPr>
              <a:t>Челябинская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область</a:t>
            </a:r>
          </a:p>
        </c:rich>
      </c:tx>
      <c:layout>
        <c:manualLayout>
          <c:xMode val="edge"/>
          <c:yMode val="edge"/>
          <c:x val="5.3492987958604155E-3"/>
          <c:y val="0.20009167719715551"/>
        </c:manualLayout>
      </c:layout>
    </c:title>
    <c:plotArea>
      <c:layout/>
      <c:doughnutChart>
        <c:varyColors val="1"/>
        <c:ser>
          <c:idx val="0"/>
          <c:order val="0"/>
          <c:tx>
            <c:strRef>
              <c:f>'[Диаграмма в Microsoft Office PowerPoint]Вырубки+восст.'!$A$9</c:f>
              <c:strCache>
                <c:ptCount val="1"/>
                <c:pt idx="0">
                  <c:v>Челябинская область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'[Диаграмма в Microsoft Office PowerPoint]Вырубки+восст.'!$B$5:$C$5</c:f>
              <c:strCache>
                <c:ptCount val="2"/>
                <c:pt idx="0">
                  <c:v>Площадь сплошных рубок, тыс. га</c:v>
                </c:pt>
                <c:pt idx="1">
                  <c:v>Площадь  лесовосстановления факт, тыс.га</c:v>
                </c:pt>
              </c:strCache>
            </c:strRef>
          </c:cat>
          <c:val>
            <c:numRef>
              <c:f>'[Диаграмма в Microsoft Office PowerPoint]Вырубки+восст.'!$B$9:$C$9</c:f>
              <c:numCache>
                <c:formatCode>0.0</c:formatCode>
                <c:ptCount val="2"/>
                <c:pt idx="0">
                  <c:v>2.4777</c:v>
                </c:pt>
                <c:pt idx="1">
                  <c:v>3.9177999999999997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316-4499-BA34-15BDA15C4D23}"/>
            </c:ext>
          </c:extLst>
        </c:ser>
        <c:firstSliceAng val="0"/>
        <c:holeSize val="50"/>
      </c:doughnutChart>
    </c:plotArea>
    <c:plotVisOnly val="1"/>
    <c:dispBlanksAs val="zero"/>
  </c:chart>
  <c:spPr>
    <a:noFill/>
  </c:sp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979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1" tIns="46142" rIns="92281" bIns="46142" numCol="1" anchor="t" anchorCtr="0" compatLnSpc="1">
            <a:prstTxWarp prst="textNoShape">
              <a:avLst/>
            </a:prstTxWarp>
          </a:bodyPr>
          <a:lstStyle>
            <a:lvl1pPr defTabSz="901700" eaLnBrk="0" hangingPunct="0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323" y="0"/>
            <a:ext cx="288979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1" tIns="46142" rIns="92281" bIns="46142" numCol="1" anchor="t" anchorCtr="0" compatLnSpc="1">
            <a:prstTxWarp prst="textNoShape">
              <a:avLst/>
            </a:prstTxWarp>
          </a:bodyPr>
          <a:lstStyle>
            <a:lvl1pPr algn="r" defTabSz="901700" eaLnBrk="0" hangingPunct="0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1BA8F5CB-1C2A-4CB5-A18E-7F29E4D52886}" type="datetimeFigureOut">
              <a:rPr lang="ru-RU"/>
              <a:pPr>
                <a:defRPr/>
              </a:pPr>
              <a:t>31.10.2018</a:t>
            </a:fld>
            <a:endParaRPr lang="ru-RU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259"/>
            <a:ext cx="288979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1" tIns="46142" rIns="92281" bIns="46142" numCol="1" anchor="b" anchorCtr="0" compatLnSpc="1">
            <a:prstTxWarp prst="textNoShape">
              <a:avLst/>
            </a:prstTxWarp>
          </a:bodyPr>
          <a:lstStyle>
            <a:lvl1pPr defTabSz="901700" eaLnBrk="0" hangingPunct="0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323" y="9431259"/>
            <a:ext cx="288979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1" tIns="46142" rIns="92281" bIns="46142" numCol="1" anchor="b" anchorCtr="0" compatLnSpc="1">
            <a:prstTxWarp prst="textNoShape">
              <a:avLst/>
            </a:prstTxWarp>
          </a:bodyPr>
          <a:lstStyle>
            <a:lvl1pPr algn="r" defTabSz="901700" eaLnBrk="0" hangingPunct="0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6100E487-3B80-4240-8029-09CD8F7A3B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88979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1" tIns="46142" rIns="92281" bIns="46142" numCol="1" anchor="t" anchorCtr="0" compatLnSpc="1">
            <a:prstTxWarp prst="textNoShape">
              <a:avLst/>
            </a:prstTxWarp>
          </a:bodyPr>
          <a:lstStyle>
            <a:lvl1pPr defTabSz="901700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323" y="0"/>
            <a:ext cx="288979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1" tIns="46142" rIns="92281" bIns="46142" numCol="1" anchor="t" anchorCtr="0" compatLnSpc="1">
            <a:prstTxWarp prst="textNoShape">
              <a:avLst/>
            </a:prstTxWarp>
          </a:bodyPr>
          <a:lstStyle>
            <a:lvl1pPr algn="r" defTabSz="901700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6" y="4717218"/>
            <a:ext cx="5337163" cy="4467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1" tIns="46142" rIns="92281" bIns="461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259"/>
            <a:ext cx="288979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1" tIns="46142" rIns="92281" bIns="46142" numCol="1" anchor="b" anchorCtr="0" compatLnSpc="1">
            <a:prstTxWarp prst="textNoShape">
              <a:avLst/>
            </a:prstTxWarp>
          </a:bodyPr>
          <a:lstStyle>
            <a:lvl1pPr defTabSz="901700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323" y="9431259"/>
            <a:ext cx="2889795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1" tIns="46142" rIns="92281" bIns="46142" numCol="1" anchor="b" anchorCtr="0" compatLnSpc="1">
            <a:prstTxWarp prst="textNoShape">
              <a:avLst/>
            </a:prstTxWarp>
          </a:bodyPr>
          <a:lstStyle>
            <a:lvl1pPr algn="r" defTabSz="901700">
              <a:defRPr b="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7D8F2156-6C20-47DB-8D66-D05BE3A25C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>
            <a:spLocks noChangeArrowheads="1"/>
          </p:cNvSpPr>
          <p:nvPr userDrawn="1"/>
        </p:nvSpPr>
        <p:spPr bwMode="auto">
          <a:xfrm>
            <a:off x="1189038" y="260350"/>
            <a:ext cx="7632700" cy="395288"/>
          </a:xfrm>
          <a:prstGeom prst="rect">
            <a:avLst/>
          </a:prstGeom>
          <a:solidFill>
            <a:srgbClr val="86000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spcBef>
                <a:spcPct val="20000"/>
              </a:spcBef>
              <a:defRPr/>
            </a:pPr>
            <a:r>
              <a:rPr lang="ru-RU" sz="22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Уральский федеральный округ</a:t>
            </a:r>
            <a:endParaRPr lang="ru-RU" sz="2200" i="1">
              <a:solidFill>
                <a:srgbClr val="860000"/>
              </a:solidFill>
              <a:latin typeface="Arial" charset="0"/>
            </a:endParaRPr>
          </a:p>
        </p:txBody>
      </p:sp>
      <p:sp>
        <p:nvSpPr>
          <p:cNvPr id="5" name="Line 12"/>
          <p:cNvSpPr>
            <a:spLocks noChangeShapeType="1"/>
          </p:cNvSpPr>
          <p:nvPr userDrawn="1"/>
        </p:nvSpPr>
        <p:spPr bwMode="auto">
          <a:xfrm>
            <a:off x="1116013" y="260350"/>
            <a:ext cx="76327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Line 13"/>
          <p:cNvSpPr>
            <a:spLocks noChangeShapeType="1"/>
          </p:cNvSpPr>
          <p:nvPr userDrawn="1"/>
        </p:nvSpPr>
        <p:spPr bwMode="auto">
          <a:xfrm>
            <a:off x="1116013" y="260350"/>
            <a:ext cx="0" cy="3952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Line 14"/>
          <p:cNvSpPr>
            <a:spLocks noChangeShapeType="1"/>
          </p:cNvSpPr>
          <p:nvPr userDrawn="1"/>
        </p:nvSpPr>
        <p:spPr bwMode="auto">
          <a:xfrm>
            <a:off x="250825" y="6021388"/>
            <a:ext cx="8497888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8" name="Picture 15" descr="Image000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260350"/>
            <a:ext cx="10414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mtClean="0"/>
            </a:lvl1pPr>
          </a:lstStyle>
          <a:p>
            <a:r>
              <a:rPr lang="ru-RU" smtClean="0"/>
              <a:t>Образец подзаголовка</a:t>
            </a:r>
          </a:p>
        </p:txBody>
      </p:sp>
      <p:sp>
        <p:nvSpPr>
          <p:cNvPr id="573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>
            <a:lvl1pPr>
              <a:defRPr sz="4800" smtClean="0"/>
            </a:lvl1pPr>
          </a:lstStyle>
          <a:p>
            <a:r>
              <a:rPr lang="ru-RU" smtClean="0"/>
              <a:t>Образец заголовка</a:t>
            </a:r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b="0"/>
              <a:t> </a:t>
            </a:r>
            <a:fld id="{BA652EED-CE0D-44CB-8D1E-6542AC7DC1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b="0"/>
              <a:t> </a:t>
            </a:r>
            <a:fld id="{B984128B-C675-41B2-9E74-1F022000099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b="0"/>
              <a:t> </a:t>
            </a:r>
            <a:fld id="{A4578C59-CC7F-46CE-BDF7-1459A1E5C3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8888" y="620713"/>
            <a:ext cx="7427912" cy="796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b="0"/>
              <a:t> </a:t>
            </a:r>
            <a:fld id="{7F21407F-C3BE-476F-8B9D-53D90D2169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b="0"/>
              <a:t> </a:t>
            </a:r>
            <a:fld id="{C683F687-2D40-4538-9A59-F380DF2838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b="0"/>
              <a:t> </a:t>
            </a:r>
            <a:fld id="{F7CA6969-EFE6-4700-8A3F-809FA647CAE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b="0"/>
              <a:t> </a:t>
            </a:r>
            <a:fld id="{8C032306-5308-40B7-BB6E-258EA3EB8D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b="0"/>
              <a:t> </a:t>
            </a:r>
            <a:fld id="{656E119B-582A-4BCC-B4E2-1157D31424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b="0"/>
              <a:t> </a:t>
            </a:r>
            <a:fld id="{D0ED8198-96CB-4E4B-AE58-B207915139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b="0"/>
              <a:t> </a:t>
            </a:r>
            <a:fld id="{A3B667EC-0060-4B8E-BE75-5CB344465D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b="0"/>
              <a:t> </a:t>
            </a:r>
            <a:fld id="{AC19D758-94C0-42AA-BE47-EABEDC0D0B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Слайд</a:t>
            </a:r>
            <a:r>
              <a:rPr lang="ru-RU" b="0"/>
              <a:t> </a:t>
            </a:r>
            <a:fld id="{6ABA4B79-D6A3-4E57-9220-CEADBE6445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CCFF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189038" y="260350"/>
            <a:ext cx="7632700" cy="395288"/>
          </a:xfrm>
          <a:prstGeom prst="rect">
            <a:avLst/>
          </a:prstGeom>
          <a:solidFill>
            <a:srgbClr val="86000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spcBef>
                <a:spcPct val="20000"/>
              </a:spcBef>
              <a:defRPr/>
            </a:pPr>
            <a:r>
              <a:rPr lang="ru-RU" sz="22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Уральский федеральный округ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1116013" y="260350"/>
            <a:ext cx="7632700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1116013" y="260350"/>
            <a:ext cx="0" cy="395288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029" name="Picture 11" descr="Image0002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260350"/>
            <a:ext cx="1041400" cy="1223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1258888" y="620713"/>
            <a:ext cx="7427912" cy="79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1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64" name="Rectangle 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b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65" name="Rectangle 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21513" y="260350"/>
            <a:ext cx="1763712" cy="395288"/>
          </a:xfrm>
          <a:prstGeom prst="rect">
            <a:avLst/>
          </a:prstGeom>
          <a:solidFill>
            <a:srgbClr val="860000"/>
          </a:solidFill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20000"/>
              </a:spcBef>
              <a:defRPr sz="2000" b="1" i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r>
              <a:rPr lang="ru-RU"/>
              <a:t>Слайд </a:t>
            </a:r>
            <a:fld id="{96607726-8989-4120-A01E-C5EBCA7B3B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835" r:id="rId1"/>
    <p:sldLayoutId id="2147485836" r:id="rId2"/>
    <p:sldLayoutId id="2147485837" r:id="rId3"/>
    <p:sldLayoutId id="2147485838" r:id="rId4"/>
    <p:sldLayoutId id="2147485839" r:id="rId5"/>
    <p:sldLayoutId id="2147485840" r:id="rId6"/>
    <p:sldLayoutId id="2147485841" r:id="rId7"/>
    <p:sldLayoutId id="2147485842" r:id="rId8"/>
    <p:sldLayoutId id="2147485843" r:id="rId9"/>
    <p:sldLayoutId id="2147485844" r:id="rId10"/>
    <p:sldLayoutId id="2147485845" r:id="rId11"/>
    <p:sldLayoutId id="2147485846" r:id="rId12"/>
    <p:sldLayoutId id="2147485847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image" Target="../media/image6.png"/><Relationship Id="rId7" Type="http://schemas.openxmlformats.org/officeDocument/2006/relationships/chart" Target="../charts/chart1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image" Target="../media/image7.png"/><Relationship Id="rId9" Type="http://schemas.openxmlformats.org/officeDocument/2006/relationships/chart" Target="../charts/char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lum bright="57000" contrast="5000"/>
          </a:blip>
          <a:srcRect/>
          <a:stretch>
            <a:fillRect/>
          </a:stretch>
        </p:blipFill>
        <p:spPr bwMode="auto">
          <a:xfrm>
            <a:off x="1735510" y="1844824"/>
            <a:ext cx="4668550" cy="46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971600" y="836712"/>
            <a:ext cx="7344815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Информация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 экологической обстановке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субъектах Российской Федерации,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находящихся в пределах </a:t>
            </a: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Уральского федерального округа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286000" y="5805488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г.Екатеринбург </a:t>
            </a:r>
            <a:endParaRPr lang="ru-RU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2018 год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5" name="Picture 10" descr="rf_eagl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89859" y="3969060"/>
            <a:ext cx="1123950" cy="11890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kmancev.PPP\Desktop\Папка документс\Документация\Экология\фото ЭКО8.jpg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</a:t>
            </a:r>
            <a:r>
              <a:rPr lang="ru-RU" b="0" smtClean="0"/>
              <a:t> </a:t>
            </a:r>
            <a:fld id="{C683F687-2D40-4538-9A59-F380DF283818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827584" y="660400"/>
            <a:ext cx="8316416" cy="1040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hangingPunct="0"/>
            <a:r>
              <a:rPr lang="ru-RU" sz="2000" b="1" kern="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Информация о доле выбросов угольных </a:t>
            </a:r>
          </a:p>
          <a:p>
            <a:pPr lvl="0" algn="ctr" eaLnBrk="0" hangingPunct="0"/>
            <a:r>
              <a:rPr lang="ru-RU" sz="2000" b="1" kern="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котельных от </a:t>
            </a:r>
            <a:r>
              <a:rPr lang="ru-RU" sz="2000" b="1" kern="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суммарного объема выбросов </a:t>
            </a:r>
            <a:endParaRPr lang="ru-RU" sz="2000" b="1" kern="0" dirty="0" smtClean="0">
              <a:solidFill>
                <a:schemeClr val="tx1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lvl="0" algn="ctr" eaLnBrk="0" hangingPunct="0"/>
            <a:r>
              <a:rPr lang="ru-RU" sz="2000" b="1" kern="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загрязняющих </a:t>
            </a:r>
            <a:r>
              <a:rPr lang="ru-RU" sz="2000" b="1" kern="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веществ </a:t>
            </a:r>
            <a:r>
              <a:rPr lang="ru-RU" sz="2000" b="1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2000" b="1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субъекте </a:t>
            </a:r>
            <a:r>
              <a:rPr lang="ru-RU" sz="2000" b="1" kern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РФ, </a:t>
            </a:r>
            <a:r>
              <a:rPr lang="en-US" sz="2000" b="1" kern="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%</a:t>
            </a:r>
            <a:endParaRPr lang="ru-RU" sz="2000" b="1" kern="0" dirty="0" smtClean="0">
              <a:solidFill>
                <a:schemeClr val="tx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0" y="1880828"/>
          <a:ext cx="9144000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kmancev.PPP\Desktop\Папка документс\Документация\Экология\фото ЭКО8.jpg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749771"/>
            <a:ext cx="7772400" cy="915033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Информация о доле утилизированных и обезвреженных твердых коммунальных отходов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 общего объема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образованных твердых коммунальных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отходов</a:t>
            </a:r>
            <a:b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субъекте РФ в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2017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году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% </a:t>
            </a:r>
            <a:r>
              <a:rPr lang="ru-RU" sz="2200" b="1" u="sng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200" b="1" u="sng" dirty="0" smtClean="0">
                <a:latin typeface="Arial" pitchFamily="34" charset="0"/>
                <a:cs typeface="Arial" pitchFamily="34" charset="0"/>
              </a:rPr>
            </a:br>
            <a:endParaRPr lang="ru-RU" sz="2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</a:t>
            </a:r>
            <a:r>
              <a:rPr lang="ru-RU" b="0" smtClean="0"/>
              <a:t> </a:t>
            </a:r>
            <a:fld id="{C683F687-2D40-4538-9A59-F380DF283818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0" y="3032956"/>
          <a:ext cx="9144000" cy="3636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kmancev.PPP\Desktop\Папка документс\Документация\Экология\фото ЭКО8.jpg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>
                <a:latin typeface="Arial" pitchFamily="34" charset="0"/>
                <a:cs typeface="Arial" pitchFamily="34" charset="0"/>
              </a:rPr>
              <a:t>Слайд</a:t>
            </a:r>
            <a:r>
              <a:rPr lang="ru-RU" b="0" smtClean="0">
                <a:latin typeface="Arial" pitchFamily="34" charset="0"/>
                <a:cs typeface="Arial" pitchFamily="34" charset="0"/>
              </a:rPr>
              <a:t> </a:t>
            </a:r>
            <a:fld id="{C683F687-2D40-4538-9A59-F380DF283818}" type="slidenum">
              <a:rPr lang="ru-RU" smtClean="0">
                <a:latin typeface="Arial" pitchFamily="34" charset="0"/>
                <a:cs typeface="Arial" pitchFamily="34" charset="0"/>
              </a:rPr>
              <a:pPr>
                <a:defRPr/>
              </a:pPr>
              <a:t>11</a:t>
            </a:fld>
            <a:endParaRPr lang="ru-RU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/>
          <p:nvPr/>
        </p:nvSpPr>
        <p:spPr>
          <a:xfrm>
            <a:off x="250825" y="52388"/>
            <a:ext cx="8424863" cy="400050"/>
          </a:xfrm>
          <a:prstGeom prst="rect">
            <a:avLst/>
          </a:prstGeom>
          <a:noFill/>
          <a:ln>
            <a:noFill/>
            <a:prstDash val="solid"/>
          </a:ln>
        </p:spPr>
        <p:txBody>
          <a:bodyPr anchor="ctr" anchorCtr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ru-RU" sz="2000" kern="0" dirty="0">
              <a:solidFill>
                <a:srgbClr val="146A1E"/>
              </a:solidFill>
              <a:effectLst>
                <a:outerShdw dist="38096" dir="2700000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7050" y="257175"/>
            <a:ext cx="7358063" cy="830263"/>
          </a:xfrm>
          <a:prstGeom prst="rect">
            <a:avLst/>
          </a:prstGeom>
        </p:spPr>
        <p:txBody>
          <a:bodyPr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746125"/>
            <a:ext cx="4230688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30200" dist="50800" dir="5400000" sx="108000" sy="108000" algn="ctr" rotWithShape="0">
              <a:schemeClr val="bg1"/>
            </a:outerShdw>
          </a:effectLst>
        </p:spPr>
      </p:pic>
      <p:cxnSp>
        <p:nvCxnSpPr>
          <p:cNvPr id="13" name="Прямая соединительная линия 12"/>
          <p:cNvCxnSpPr/>
          <p:nvPr/>
        </p:nvCxnSpPr>
        <p:spPr>
          <a:xfrm>
            <a:off x="20637" y="2657475"/>
            <a:ext cx="1362075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0637" y="2054225"/>
            <a:ext cx="1350963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Рисунок 14"/>
          <p:cNvPicPr>
            <a:picLocks noChangeAspect="1"/>
          </p:cNvPicPr>
          <p:nvPr/>
        </p:nvPicPr>
        <p:blipFill>
          <a:blip r:embed="rId4" cstate="print">
            <a:extLst/>
          </a:blip>
          <a:stretch>
            <a:fillRect/>
          </a:stretch>
        </p:blipFill>
        <p:spPr>
          <a:xfrm rot="16200000">
            <a:off x="-1118830" y="2697483"/>
            <a:ext cx="2739312" cy="307897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  <p:sp>
        <p:nvSpPr>
          <p:cNvPr id="16" name="TextBox 21"/>
          <p:cNvSpPr txBox="1"/>
          <p:nvPr/>
        </p:nvSpPr>
        <p:spPr>
          <a:xfrm rot="16200000">
            <a:off x="677169" y="2489993"/>
            <a:ext cx="307777" cy="909637"/>
          </a:xfrm>
          <a:prstGeom prst="rect">
            <a:avLst/>
          </a:prstGeom>
          <a:noFill/>
          <a:ln>
            <a:noFill/>
          </a:ln>
        </p:spPr>
        <p:txBody>
          <a:bodyPr vert="vert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800" b="1" dirty="0">
                <a:latin typeface="Arial" pitchFamily="34" charset="0"/>
                <a:cs typeface="Arial" pitchFamily="34" charset="0"/>
              </a:rPr>
              <a:t>многолесные</a:t>
            </a:r>
          </a:p>
        </p:txBody>
      </p:sp>
      <p:sp>
        <p:nvSpPr>
          <p:cNvPr id="17" name="TextBox 22"/>
          <p:cNvSpPr txBox="1"/>
          <p:nvPr/>
        </p:nvSpPr>
        <p:spPr>
          <a:xfrm rot="16200000">
            <a:off x="677962" y="1894854"/>
            <a:ext cx="307777" cy="908050"/>
          </a:xfrm>
          <a:prstGeom prst="rect">
            <a:avLst/>
          </a:prstGeom>
          <a:noFill/>
          <a:ln>
            <a:noFill/>
          </a:ln>
        </p:spPr>
        <p:txBody>
          <a:bodyPr vert="vert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800" b="1" dirty="0">
                <a:latin typeface="Arial" pitchFamily="34" charset="0"/>
                <a:cs typeface="Arial" pitchFamily="34" charset="0"/>
              </a:rPr>
              <a:t>среднелесные</a:t>
            </a:r>
          </a:p>
        </p:txBody>
      </p:sp>
      <p:sp>
        <p:nvSpPr>
          <p:cNvPr id="18" name="TextBox 19"/>
          <p:cNvSpPr txBox="1">
            <a:spLocks noChangeArrowheads="1"/>
          </p:cNvSpPr>
          <p:nvPr/>
        </p:nvSpPr>
        <p:spPr bwMode="auto">
          <a:xfrm>
            <a:off x="684213" y="4094163"/>
            <a:ext cx="37465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800" b="1">
                <a:latin typeface="Arial" pitchFamily="34" charset="0"/>
                <a:cs typeface="Arial" pitchFamily="34" charset="0"/>
              </a:rPr>
              <a:t>100</a:t>
            </a:r>
          </a:p>
        </p:txBody>
      </p:sp>
      <p:sp>
        <p:nvSpPr>
          <p:cNvPr id="19" name="TextBox 23"/>
          <p:cNvSpPr txBox="1">
            <a:spLocks noChangeArrowheads="1"/>
          </p:cNvSpPr>
          <p:nvPr/>
        </p:nvSpPr>
        <p:spPr bwMode="auto">
          <a:xfrm>
            <a:off x="684213" y="1268413"/>
            <a:ext cx="16192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800" b="1">
                <a:latin typeface="Arial" pitchFamily="34" charset="0"/>
                <a:cs typeface="Arial" pitchFamily="34" charset="0"/>
              </a:rPr>
              <a:t>0</a:t>
            </a:r>
          </a:p>
        </p:txBody>
      </p:sp>
      <p:sp>
        <p:nvSpPr>
          <p:cNvPr id="23" name="TextBox 20"/>
          <p:cNvSpPr txBox="1"/>
          <p:nvPr/>
        </p:nvSpPr>
        <p:spPr>
          <a:xfrm rot="16200000">
            <a:off x="692249" y="1411288"/>
            <a:ext cx="307777" cy="936625"/>
          </a:xfrm>
          <a:prstGeom prst="rect">
            <a:avLst/>
          </a:prstGeom>
          <a:noFill/>
          <a:ln>
            <a:noFill/>
          </a:ln>
        </p:spPr>
        <p:txBody>
          <a:bodyPr vert="vert"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800" b="1" dirty="0">
                <a:latin typeface="Arial" pitchFamily="34" charset="0"/>
                <a:cs typeface="Arial" pitchFamily="34" charset="0"/>
              </a:rPr>
              <a:t>малолесные</a:t>
            </a:r>
          </a:p>
        </p:txBody>
      </p:sp>
      <p:graphicFrame>
        <p:nvGraphicFramePr>
          <p:cNvPr id="24" name="Таблица 23"/>
          <p:cNvGraphicFramePr>
            <a:graphicFrameLocks noGrp="1"/>
          </p:cNvGraphicFramePr>
          <p:nvPr/>
        </p:nvGraphicFramePr>
        <p:xfrm>
          <a:off x="179388" y="5084763"/>
          <a:ext cx="8784977" cy="1677651"/>
        </p:xfrm>
        <a:graphic>
          <a:graphicData uri="http://schemas.openxmlformats.org/drawingml/2006/table">
            <a:tbl>
              <a:tblPr/>
              <a:tblGrid>
                <a:gridCol w="1406334">
                  <a:extLst>
                    <a:ext uri="{9D8B030D-6E8A-4147-A177-3AD203B41FA5}"/>
                  </a:extLst>
                </a:gridCol>
                <a:gridCol w="803620">
                  <a:extLst>
                    <a:ext uri="{9D8B030D-6E8A-4147-A177-3AD203B41FA5}"/>
                  </a:extLst>
                </a:gridCol>
                <a:gridCol w="803620">
                  <a:extLst>
                    <a:ext uri="{9D8B030D-6E8A-4147-A177-3AD203B41FA5}"/>
                  </a:extLst>
                </a:gridCol>
                <a:gridCol w="1104977">
                  <a:extLst>
                    <a:ext uri="{9D8B030D-6E8A-4147-A177-3AD203B41FA5}"/>
                  </a:extLst>
                </a:gridCol>
                <a:gridCol w="1004524">
                  <a:extLst>
                    <a:ext uri="{9D8B030D-6E8A-4147-A177-3AD203B41FA5}"/>
                  </a:extLst>
                </a:gridCol>
                <a:gridCol w="992721">
                  <a:extLst>
                    <a:ext uri="{9D8B030D-6E8A-4147-A177-3AD203B41FA5}"/>
                  </a:extLst>
                </a:gridCol>
                <a:gridCol w="918110">
                  <a:extLst>
                    <a:ext uri="{9D8B030D-6E8A-4147-A177-3AD203B41FA5}"/>
                  </a:extLst>
                </a:gridCol>
                <a:gridCol w="834375">
                  <a:extLst>
                    <a:ext uri="{9D8B030D-6E8A-4147-A177-3AD203B41FA5}"/>
                  </a:extLst>
                </a:gridCol>
                <a:gridCol w="916696">
                  <a:extLst>
                    <a:ext uri="{9D8B030D-6E8A-4147-A177-3AD203B41FA5}"/>
                  </a:extLst>
                </a:gridCol>
              </a:tblGrid>
              <a:tr h="27832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Субъект РФ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Лесовосстановление, га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Искусственное </a:t>
                      </a:r>
                      <a:r>
                        <a:rPr lang="ru-RU" sz="9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лесовосстановление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га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Площадь рубок, </a:t>
                      </a:r>
                    </a:p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га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 том </a:t>
                      </a:r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числе сплошные, </a:t>
                      </a:r>
                    </a:p>
                    <a:p>
                      <a:pPr algn="ctr" rtl="0" fontAlgn="ctr"/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га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2977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План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Факт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% </a:t>
                      </a:r>
                      <a:endParaRPr lang="ru-RU" sz="800" b="1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выполнения  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План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Факт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% выполнения 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800" b="0" i="0" u="none" strike="noStrike" kern="1200" dirty="0" smtClean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7398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Курганская область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4850,0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4273,6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2610,0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2419,1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19 947,5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3 946,8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64068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Свердловская область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238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55</a:t>
                      </a:r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25517,9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107</a:t>
                      </a:r>
                      <a:endParaRPr lang="ru-RU" sz="900" b="1" i="0" u="none" strike="noStrike" baseline="0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5120,0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5293,0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65 340,3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24 130,6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6600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Тюменская область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8408,0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7219,3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3412,0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3290,0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16 309,6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4 974,4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37750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Челябинская область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3725,0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3917,8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2190,0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2264,1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21 227,1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2 477,7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52101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ХМАО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20706,2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20452,2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2387,5</a:t>
                      </a:r>
                      <a:endParaRPr lang="ru-RU" sz="8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2387,5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20 004,1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15 137,7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64384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ЯНАО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500,0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-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903,2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608,6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  <a:tr h="143296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по УФО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62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040,2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61</a:t>
                      </a:r>
                      <a:r>
                        <a:rPr lang="ru-RU" sz="800" b="1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880,8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15719,5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15661,7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99,6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143 731,8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51 275,8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25" name="Диаграмма 24"/>
          <p:cNvGraphicFramePr>
            <a:graphicFrameLocks/>
          </p:cNvGraphicFramePr>
          <p:nvPr/>
        </p:nvGraphicFramePr>
        <p:xfrm>
          <a:off x="2915816" y="3645024"/>
          <a:ext cx="1872208" cy="1058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6" name="Диаграмма 25"/>
          <p:cNvGraphicFramePr>
            <a:graphicFrameLocks/>
          </p:cNvGraphicFramePr>
          <p:nvPr/>
        </p:nvGraphicFramePr>
        <p:xfrm>
          <a:off x="4139952" y="3429000"/>
          <a:ext cx="1800200" cy="1145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7" name="Диаграмма 26"/>
          <p:cNvGraphicFramePr/>
          <p:nvPr/>
        </p:nvGraphicFramePr>
        <p:xfrm>
          <a:off x="3491881" y="3789040"/>
          <a:ext cx="1872208" cy="1152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28" name="Диаграмма 27"/>
          <p:cNvGraphicFramePr>
            <a:graphicFrameLocks/>
          </p:cNvGraphicFramePr>
          <p:nvPr/>
        </p:nvGraphicFramePr>
        <p:xfrm>
          <a:off x="3275856" y="2852936"/>
          <a:ext cx="2211313" cy="1220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29" name="Диаграмма 28"/>
          <p:cNvGraphicFramePr>
            <a:graphicFrameLocks/>
          </p:cNvGraphicFramePr>
          <p:nvPr/>
        </p:nvGraphicFramePr>
        <p:xfrm>
          <a:off x="4211960" y="2348880"/>
          <a:ext cx="2376264" cy="1505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30" name="Диаграмма 29"/>
          <p:cNvGraphicFramePr>
            <a:graphicFrameLocks/>
          </p:cNvGraphicFramePr>
          <p:nvPr/>
        </p:nvGraphicFramePr>
        <p:xfrm>
          <a:off x="1382712" y="1412776"/>
          <a:ext cx="7365752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82899" y="692696"/>
            <a:ext cx="5781389" cy="482985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Отношение площади </a:t>
            </a:r>
            <a:r>
              <a:rPr lang="ru-RU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лесовосстановления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 площади выбытия лесов в результате сплошных рубок 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kmancev.PPP\Desktop\Папка документс\Документация\Экология\фото ЭКО8.jpg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124" y="1484784"/>
            <a:ext cx="9144000" cy="5373216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23628" y="749771"/>
            <a:ext cx="7772400" cy="482985"/>
          </a:xfrm>
        </p:spPr>
        <p:txBody>
          <a:bodyPr/>
          <a:lstStyle/>
          <a:p>
            <a:pPr algn="ctr"/>
            <a:r>
              <a:rPr lang="ru-RU" alt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Отношение площади искусственного </a:t>
            </a:r>
            <a:r>
              <a:rPr lang="ru-RU" altLang="ru-RU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лесовосстановления</a:t>
            </a:r>
            <a:r>
              <a:rPr lang="ru-RU" alt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к площади выбытия лесов в результате сплошных рубок 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</a:t>
            </a:r>
            <a:r>
              <a:rPr lang="ru-RU" b="0" smtClean="0"/>
              <a:t> </a:t>
            </a:r>
            <a:fld id="{C683F687-2D40-4538-9A59-F380DF283818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79512" y="3533796"/>
          <a:ext cx="8856986" cy="1391637"/>
        </p:xfrm>
        <a:graphic>
          <a:graphicData uri="http://schemas.openxmlformats.org/drawingml/2006/table">
            <a:tbl>
              <a:tblPr/>
              <a:tblGrid>
                <a:gridCol w="2375907">
                  <a:extLst>
                    <a:ext uri="{9D8B030D-6E8A-4147-A177-3AD203B41FA5}"/>
                  </a:extLst>
                </a:gridCol>
                <a:gridCol w="750089">
                  <a:extLst>
                    <a:ext uri="{9D8B030D-6E8A-4147-A177-3AD203B41FA5}"/>
                  </a:extLst>
                </a:gridCol>
                <a:gridCol w="834443">
                  <a:extLst>
                    <a:ext uri="{9D8B030D-6E8A-4147-A177-3AD203B41FA5}"/>
                  </a:extLst>
                </a:gridCol>
                <a:gridCol w="936104">
                  <a:extLst>
                    <a:ext uri="{9D8B030D-6E8A-4147-A177-3AD203B41FA5}"/>
                  </a:extLst>
                </a:gridCol>
                <a:gridCol w="864096">
                  <a:extLst>
                    <a:ext uri="{9D8B030D-6E8A-4147-A177-3AD203B41FA5}"/>
                  </a:extLst>
                </a:gridCol>
                <a:gridCol w="936104">
                  <a:extLst>
                    <a:ext uri="{9D8B030D-6E8A-4147-A177-3AD203B41FA5}"/>
                  </a:extLst>
                </a:gridCol>
                <a:gridCol w="1080120">
                  <a:extLst>
                    <a:ext uri="{9D8B030D-6E8A-4147-A177-3AD203B41FA5}"/>
                  </a:extLst>
                </a:gridCol>
                <a:gridCol w="1080123">
                  <a:extLst>
                    <a:ext uri="{9D8B030D-6E8A-4147-A177-3AD203B41FA5}"/>
                  </a:extLst>
                </a:gridCol>
              </a:tblGrid>
              <a:tr h="53126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Наименование показателя</a:t>
                      </a: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Курганская область</a:t>
                      </a: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Свердловская область</a:t>
                      </a: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Тюменская область</a:t>
                      </a: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Челябинская область</a:t>
                      </a: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Ханты-Мансийский автономный округ</a:t>
                      </a: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Ямало-Ненецкий автономный округ</a:t>
                      </a: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332078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Соотношение площади искусственного лесовосстановления и площади сплошных рубок лесных насаждений, %</a:t>
                      </a: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53,9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22,2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56,9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66,4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16,2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1919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61,3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21,9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66,3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91,4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15,8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  <a:tr h="1371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место </a:t>
                      </a:r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рейтинге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2017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</a:p>
                  </a:txBody>
                  <a:tcPr marL="6679" marR="6679" marT="66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179512" y="1664804"/>
          <a:ext cx="8568952" cy="1676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Диаграмма 9"/>
          <p:cNvGraphicFramePr/>
          <p:nvPr/>
        </p:nvGraphicFramePr>
        <p:xfrm>
          <a:off x="124" y="4833156"/>
          <a:ext cx="9144000" cy="20248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kmancev.PPP\Desktop\Папка документс\Документация\Экология\фото ЭКО8.jpg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749771"/>
            <a:ext cx="7772400" cy="482985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Карта экологической напряженности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</a:t>
            </a:r>
            <a:r>
              <a:rPr lang="ru-RU" b="0" smtClean="0"/>
              <a:t> </a:t>
            </a:r>
            <a:fld id="{C683F687-2D40-4538-9A59-F380DF283818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pic>
        <p:nvPicPr>
          <p:cNvPr id="9" name="Picture 4" descr="C:\Users\OlasukAV\Desktop\карты схемы\карты схемы\напряженность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84784"/>
            <a:ext cx="9144000" cy="4934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1" name="Группа 12"/>
          <p:cNvGrpSpPr>
            <a:grpSpLocks/>
          </p:cNvGrpSpPr>
          <p:nvPr/>
        </p:nvGrpSpPr>
        <p:grpSpPr bwMode="auto">
          <a:xfrm>
            <a:off x="323528" y="6561348"/>
            <a:ext cx="5256212" cy="144463"/>
            <a:chOff x="827584" y="5877272"/>
            <a:chExt cx="5256584" cy="144016"/>
          </a:xfrm>
        </p:grpSpPr>
        <p:sp>
          <p:nvSpPr>
            <p:cNvPr id="13" name="Скругленный прямоугольник 12"/>
            <p:cNvSpPr/>
            <p:nvPr/>
          </p:nvSpPr>
          <p:spPr>
            <a:xfrm>
              <a:off x="827584" y="5877272"/>
              <a:ext cx="144472" cy="144016"/>
            </a:xfrm>
            <a:prstGeom prst="roundRect">
              <a:avLst/>
            </a:prstGeom>
            <a:solidFill>
              <a:srgbClr val="965A0A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4" name="Скругленный прямоугольник 13"/>
            <p:cNvSpPr/>
            <p:nvPr/>
          </p:nvSpPr>
          <p:spPr>
            <a:xfrm>
              <a:off x="3564628" y="5877272"/>
              <a:ext cx="142885" cy="144016"/>
            </a:xfrm>
            <a:prstGeom prst="roundRect">
              <a:avLst/>
            </a:prstGeom>
            <a:solidFill>
              <a:srgbClr val="D0810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5939696" y="5877272"/>
              <a:ext cx="144472" cy="144016"/>
            </a:xfrm>
            <a:prstGeom prst="roundRect">
              <a:avLst/>
            </a:prstGeom>
            <a:solidFill>
              <a:srgbClr val="F3F32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1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9437" y="6492875"/>
            <a:ext cx="1584325" cy="365125"/>
          </a:xfrm>
        </p:spPr>
        <p:txBody>
          <a:bodyPr rtlCol="0">
            <a:normAutofit fontScale="70000" lnSpcReduction="2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latin typeface="Arial" pitchFamily="34" charset="0"/>
                <a:cs typeface="Arial" pitchFamily="34" charset="0"/>
              </a:rPr>
              <a:t>высокая</a:t>
            </a:r>
          </a:p>
        </p:txBody>
      </p:sp>
      <p:sp>
        <p:nvSpPr>
          <p:cNvPr id="17" name="Подзаголовок 2"/>
          <p:cNvSpPr txBox="1">
            <a:spLocks/>
          </p:cNvSpPr>
          <p:nvPr/>
        </p:nvSpPr>
        <p:spPr>
          <a:xfrm>
            <a:off x="3348037" y="6492875"/>
            <a:ext cx="1584325" cy="365125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средняя</a:t>
            </a:r>
          </a:p>
        </p:txBody>
      </p:sp>
      <p:sp>
        <p:nvSpPr>
          <p:cNvPr id="18" name="Подзаголовок 2"/>
          <p:cNvSpPr txBox="1">
            <a:spLocks/>
          </p:cNvSpPr>
          <p:nvPr/>
        </p:nvSpPr>
        <p:spPr>
          <a:xfrm>
            <a:off x="5724525" y="6492875"/>
            <a:ext cx="1584325" cy="365125"/>
          </a:xfrm>
          <a:prstGeom prst="rect">
            <a:avLst/>
          </a:prstGeom>
        </p:spPr>
        <p:txBody>
          <a:bodyPr>
            <a:normAutofit fontScale="70000" lnSpcReduction="20000"/>
          </a:bodyPr>
          <a:lstStyle/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низкая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99792" y="4658943"/>
            <a:ext cx="648072" cy="246221"/>
          </a:xfrm>
          <a:prstGeom prst="rect">
            <a:avLst/>
          </a:prstGeom>
          <a:noFill/>
          <a:effectLst>
            <a:softEdge rad="635000"/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Тюменская область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303748" y="4838963"/>
            <a:ext cx="576610" cy="246221"/>
          </a:xfrm>
          <a:prstGeom prst="rect">
            <a:avLst/>
          </a:prstGeom>
          <a:noFill/>
          <a:effectLst>
            <a:softEdge rad="635000"/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Курганская</a:t>
            </a:r>
          </a:p>
          <a:p>
            <a:pPr algn="ctr">
              <a:defRPr/>
            </a:pPr>
            <a:r>
              <a:rPr lang="ru-RU" sz="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область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015716" y="4658943"/>
            <a:ext cx="612068" cy="246221"/>
          </a:xfrm>
          <a:prstGeom prst="rect">
            <a:avLst/>
          </a:prstGeom>
          <a:noFill/>
          <a:effectLst>
            <a:softEdge rad="635000"/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Челябинская </a:t>
            </a:r>
          </a:p>
          <a:p>
            <a:pPr algn="ctr">
              <a:defRPr/>
            </a:pPr>
            <a:r>
              <a:rPr lang="ru-RU" sz="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область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987824" y="4149660"/>
            <a:ext cx="648072" cy="400110"/>
          </a:xfrm>
          <a:prstGeom prst="rect">
            <a:avLst/>
          </a:prstGeom>
          <a:noFill/>
          <a:effectLst>
            <a:softEdge rad="635000"/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Ханты-Мансийский автономный округ - </a:t>
            </a:r>
            <a:r>
              <a:rPr lang="ru-RU" sz="5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Югра</a:t>
            </a:r>
            <a:endParaRPr lang="ru-RU" sz="5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491880" y="3861628"/>
            <a:ext cx="648072" cy="400110"/>
          </a:xfrm>
          <a:prstGeom prst="rect">
            <a:avLst/>
          </a:prstGeom>
          <a:noFill/>
          <a:effectLst>
            <a:softEdge rad="635000"/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Ямало-Ненецкий автономный округ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163762" y="4293096"/>
            <a:ext cx="752054" cy="246221"/>
          </a:xfrm>
          <a:prstGeom prst="rect">
            <a:avLst/>
          </a:prstGeom>
          <a:noFill/>
          <a:effectLst>
            <a:softEdge rad="635000"/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Свердловская</a:t>
            </a:r>
          </a:p>
          <a:p>
            <a:pPr algn="ctr">
              <a:defRPr/>
            </a:pPr>
            <a:r>
              <a:rPr lang="ru-RU" sz="5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область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kmancev.PPP\Desktop\Папка документс\Документация\Экология\фото ЭКО8.jpg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749771"/>
            <a:ext cx="7772400" cy="482985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Уровень обеспокоенности населения </a:t>
            </a:r>
            <a:b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экологической обстановкой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</a:t>
            </a:r>
            <a:r>
              <a:rPr lang="ru-RU" b="0" smtClean="0"/>
              <a:t> </a:t>
            </a:r>
            <a:fld id="{C683F687-2D40-4538-9A59-F380DF283818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20" name="Содержимое 2"/>
          <p:cNvSpPr txBox="1">
            <a:spLocks/>
          </p:cNvSpPr>
          <p:nvPr/>
        </p:nvSpPr>
        <p:spPr bwMode="auto">
          <a:xfrm>
            <a:off x="107504" y="1628775"/>
            <a:ext cx="892899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В разрезе федеральных округов в Уральском федеральном округе наиболее высокий уровень обеспокоенности состоянием окружающей среды: в большей степени население беспокоит качество водных ресурсов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(47,2%) 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и загрязненность атмосферного воздуха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(44,5%)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0" y="2781300"/>
          <a:ext cx="9144000" cy="3265396"/>
        </p:xfrm>
        <a:graphic>
          <a:graphicData uri="http://schemas.openxmlformats.org/drawingml/2006/table">
            <a:tbl>
              <a:tblPr/>
              <a:tblGrid>
                <a:gridCol w="4639094"/>
                <a:gridCol w="632604"/>
                <a:gridCol w="651774"/>
                <a:gridCol w="670942"/>
                <a:gridCol w="479246"/>
                <a:gridCol w="613435"/>
                <a:gridCol w="824301"/>
                <a:gridCol w="632604"/>
              </a:tblGrid>
              <a:tr h="1727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Регион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качество водных ресурсов</a:t>
                      </a:r>
                    </a:p>
                  </a:txBody>
                  <a:tcPr marL="9317" marR="9317" marT="93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загрязненность атмосферного воздуха</a:t>
                      </a:r>
                    </a:p>
                  </a:txBody>
                  <a:tcPr marL="9317" marR="9317" marT="93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накопление отходов</a:t>
                      </a:r>
                    </a:p>
                  </a:txBody>
                  <a:tcPr marL="9317" marR="9317" marT="93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состояние лесов</a:t>
                      </a:r>
                    </a:p>
                  </a:txBody>
                  <a:tcPr marL="9317" marR="9317" marT="93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радиационная обстановка</a:t>
                      </a:r>
                    </a:p>
                  </a:txBody>
                  <a:tcPr marL="9317" marR="9317" marT="93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состояние животного и растительного мира</a:t>
                      </a:r>
                    </a:p>
                  </a:txBody>
                  <a:tcPr marL="9317" marR="9317" marT="93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состояние почв</a:t>
                      </a:r>
                    </a:p>
                  </a:txBody>
                  <a:tcPr marL="9317" marR="9317" marT="9317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</a:tr>
              <a:tr h="1852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Курганская область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5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Свердловская область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5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Тюменская область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5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0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Ханты-Мансийский автономный </a:t>
                      </a:r>
                      <a:r>
                        <a:rPr lang="ru-RU" sz="1200" b="1" i="0" u="none" strike="noStrike" dirty="0" err="1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округ-Югра</a:t>
                      </a:r>
                      <a:endParaRPr lang="ru-RU" sz="1200" b="1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5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Челябинская область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5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Ямало-Ненецкий автономный округ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5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Уральский федеральный округ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5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1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28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Российская Федерация</a:t>
                      </a:r>
                    </a:p>
                  </a:txBody>
                  <a:tcPr marL="9317" marR="9317" marT="93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5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5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979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</a:p>
                  </a:txBody>
                  <a:tcPr marL="9317" marR="9317" marT="93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TextBox 6"/>
          <p:cNvSpPr txBox="1">
            <a:spLocks noChangeArrowheads="1"/>
          </p:cNvSpPr>
          <p:nvPr/>
        </p:nvSpPr>
        <p:spPr bwMode="auto">
          <a:xfrm>
            <a:off x="471487" y="6273316"/>
            <a:ext cx="83137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где: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- наиболее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беспокоит;</a:t>
            </a:r>
            <a:r>
              <a:rPr lang="en-US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7- </a:t>
            </a:r>
            <a:r>
              <a:rPr lang="ru-RU" sz="1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беспокоит в меньшей степени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kmancev.PPP\Desktop\Папка документс\Документация\Экология\фото ЭКО8.jpg"/>
          <p:cNvPicPr>
            <a:picLocks noChangeAspect="1" noChangeArrowheads="1"/>
          </p:cNvPicPr>
          <p:nvPr/>
        </p:nvPicPr>
        <p:blipFill>
          <a:blip r:embed="rId2">
            <a:lum bright="35000"/>
          </a:blip>
          <a:srcRect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0" y="660401"/>
            <a:ext cx="7772400" cy="824384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Информация по обеспечению населения доброкачественной, условно доброкачественной и недоброкачественной питьевой водой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</a:rPr>
              <a:t>Слайд</a:t>
            </a:r>
            <a:r>
              <a:rPr lang="ru-RU" b="0" dirty="0" smtClean="0">
                <a:solidFill>
                  <a:srgbClr val="FFFF00"/>
                </a:solidFill>
              </a:rPr>
              <a:t> </a:t>
            </a:r>
            <a:fld id="{C683F687-2D40-4538-9A59-F380DF283818}" type="slidenum">
              <a:rPr lang="ru-RU" smtClean="0">
                <a:solidFill>
                  <a:srgbClr val="FFFF00"/>
                </a:solidFill>
              </a:rPr>
              <a:pPr>
                <a:defRPr/>
              </a:pPr>
              <a:t>3</a:t>
            </a:fld>
            <a:endParaRPr lang="ru-RU" dirty="0">
              <a:solidFill>
                <a:srgbClr val="FFFF00"/>
              </a:solidFill>
            </a:endParaRPr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1736812"/>
          <a:ext cx="9144000" cy="5121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CC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kmancev.PPP\Desktop\Папка документс\Документация\Экология\фото ЭКО8.jpg"/>
          <p:cNvPicPr>
            <a:picLocks noChangeAspect="1" noChangeArrowheads="1"/>
          </p:cNvPicPr>
          <p:nvPr/>
        </p:nvPicPr>
        <p:blipFill>
          <a:blip r:embed="rId2">
            <a:lum bright="35000"/>
          </a:blip>
          <a:srcRect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59632" y="660401"/>
            <a:ext cx="7992380" cy="824384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Информация  о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створах,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 которых отмечена вода, соответствующая 5 классу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качества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«экстремально грязная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»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2017 г.</a:t>
            </a:r>
            <a:endParaRPr lang="ru-RU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</a:rPr>
              <a:t>Слайд</a:t>
            </a:r>
            <a:r>
              <a:rPr lang="ru-RU" b="0" dirty="0" smtClean="0">
                <a:solidFill>
                  <a:srgbClr val="FFFF00"/>
                </a:solidFill>
              </a:rPr>
              <a:t> </a:t>
            </a:r>
            <a:fld id="{C683F687-2D40-4538-9A59-F380DF283818}" type="slidenum">
              <a:rPr lang="ru-RU" smtClean="0">
                <a:solidFill>
                  <a:srgbClr val="FFFF00"/>
                </a:solidFill>
              </a:rPr>
              <a:pPr>
                <a:defRPr/>
              </a:pPr>
              <a:t>4</a:t>
            </a:fld>
            <a:endParaRPr lang="ru-RU" dirty="0">
              <a:solidFill>
                <a:srgbClr val="FFFF00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0" y="1808820"/>
          <a:ext cx="9144001" cy="4893661"/>
        </p:xfrm>
        <a:graphic>
          <a:graphicData uri="http://schemas.openxmlformats.org/drawingml/2006/table">
            <a:tbl>
              <a:tblPr/>
              <a:tblGrid>
                <a:gridCol w="1565180"/>
                <a:gridCol w="1209845"/>
                <a:gridCol w="2877095"/>
                <a:gridCol w="3491881"/>
              </a:tblGrid>
              <a:tr h="3615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Регион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Река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Створ</a:t>
                      </a: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Перечень показателей загрязнения</a:t>
                      </a: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Свердловская область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р.Исеть 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</a:t>
                      </a: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черте </a:t>
                      </a: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деревни</a:t>
                      </a:r>
                      <a:r>
                        <a:rPr lang="ru-RU" sz="14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Большой </a:t>
                      </a: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Исток</a:t>
                      </a: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Азот аммония, азот нитритов, фосфаты, марганец, </a:t>
                      </a: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БПК</a:t>
                      </a:r>
                      <a:r>
                        <a:rPr lang="ru-RU" sz="1400" b="1" baseline="-25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</a:t>
                      </a: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дефицит кислорода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3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Свердловская область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р.Исеть 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ниже г. </a:t>
                      </a: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Екатеринбурга,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ниже г.Арамиля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Азот аммония, азот нитритов, фосфаты,  марганец, БПК</a:t>
                      </a:r>
                      <a:r>
                        <a:rPr lang="ru-RU" sz="1400" b="1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r>
                        <a:rPr lang="ru-RU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, </a:t>
                      </a: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3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Свердловская область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р.Нейва 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выше </a:t>
                      </a: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г.Невьянска,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выше </a:t>
                      </a: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впадения </a:t>
                      </a:r>
                      <a:r>
                        <a:rPr lang="ru-RU" sz="1400" b="1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р.Шайтанка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Азот аммония, медь, цинк, марганец, БПК</a:t>
                      </a:r>
                      <a:r>
                        <a:rPr lang="ru-RU" sz="1400" b="1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Свердловская область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р.Пышма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выше </a:t>
                      </a: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г.Березовского,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</a:t>
                      </a: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черте </a:t>
                      </a: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деревни Пышма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Дефицит кислорода, азот аммония, цинк, никель, марганец, БПК</a:t>
                      </a:r>
                      <a:r>
                        <a:rPr lang="ru-RU" sz="1400" b="1" baseline="-2500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1400" b="1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23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Свердловская область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р.Пышма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ниже </a:t>
                      </a: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г.Березовского,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выше </a:t>
                      </a:r>
                      <a:r>
                        <a:rPr lang="ru-RU" sz="1400" b="1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пос.Старопышминска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Азот аммония, азот нитритов, фосфаты, марганец, БПК</a:t>
                      </a:r>
                      <a:r>
                        <a:rPr lang="ru-RU" sz="1400" b="1" baseline="-250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Курганская область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озеро </a:t>
                      </a:r>
                      <a:r>
                        <a:rPr lang="ru-RU" sz="1400" b="1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Бутырино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черте </a:t>
                      </a: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села </a:t>
                      </a:r>
                      <a:r>
                        <a:rPr lang="ru-RU" sz="1400" b="1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Бутырино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Хлориды, сульфаты, азот нитритов, цинк, марганец, </a:t>
                      </a: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2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Челябинская </a:t>
                      </a: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область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озеро </a:t>
                      </a:r>
                      <a:r>
                        <a:rPr lang="ru-RU" sz="1400" b="1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Шелюгино</a:t>
                      </a: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в черте </a:t>
                      </a: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г.Челябинска</a:t>
                      </a:r>
                      <a:endParaRPr lang="ru-RU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Дефицит кислорода, азот аммония,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цинк, </a:t>
                      </a:r>
                      <a:r>
                        <a:rPr lang="ru-RU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марганец, БПК</a:t>
                      </a:r>
                      <a:r>
                        <a:rPr lang="ru-RU" sz="1400" b="1" baseline="-2500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5</a:t>
                      </a:r>
                      <a:endParaRPr lang="ru-RU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9559" marR="3955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kmancev.PPP\Desktop\Папка документс\Документация\Экология\фото ЭКО8.jpg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749771"/>
            <a:ext cx="8168444" cy="1470025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Информация</a:t>
            </a:r>
            <a:r>
              <a:rPr lang="en-US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 санитарно-технических </a:t>
            </a:r>
            <a:b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сооружениях, предназначенных </a:t>
            </a:r>
            <a:b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для очистки хозяйственно-бытовых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</a:t>
            </a:r>
            <a:b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дождевых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сточных </a:t>
            </a:r>
            <a:r>
              <a:rPr lang="ru-RU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вод</a:t>
            </a:r>
            <a:endParaRPr lang="ru-RU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</a:t>
            </a:r>
            <a:r>
              <a:rPr lang="ru-RU" b="0" smtClean="0"/>
              <a:t> </a:t>
            </a:r>
            <a:fld id="{C683F687-2D40-4538-9A59-F380DF283818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0" y="2219796"/>
          <a:ext cx="9144000" cy="4638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kmancev.PPP\Desktop\Папка документс\Документация\Экология\фото ЭКО8.jpg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8092" y="749771"/>
            <a:ext cx="8496436" cy="1239069"/>
          </a:xfrm>
        </p:spPr>
        <p:txBody>
          <a:bodyPr/>
          <a:lstStyle/>
          <a:p>
            <a:pPr algn="ctr"/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Информация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 доле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санитарно-технических сооружений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, предназначенных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для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очистки хозяйственно-бытовых и дождевых сточных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вод, работающих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в пределах нормы, </a:t>
            </a: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%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</a:t>
            </a:r>
            <a:r>
              <a:rPr lang="ru-RU" b="0" smtClean="0"/>
              <a:t> </a:t>
            </a:r>
            <a:fld id="{C683F687-2D40-4538-9A59-F380DF283818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2672916"/>
          <a:ext cx="9144000" cy="4185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kmancev.PPP\Desktop\Папка документс\Документация\Экология\фото ЭКО8.jpg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0" y="1844824"/>
            <a:ext cx="9144000" cy="501317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</a:t>
            </a:r>
            <a:r>
              <a:rPr lang="ru-RU" b="0" smtClean="0"/>
              <a:t> </a:t>
            </a:r>
            <a:fld id="{C683F687-2D40-4538-9A59-F380DF283818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827584" y="660400"/>
            <a:ext cx="8316416" cy="1040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hangingPunct="0"/>
            <a:endParaRPr lang="ru-RU" sz="2000" b="1" kern="0" dirty="0" smtClean="0">
              <a:solidFill>
                <a:schemeClr val="tx1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lvl="0" algn="ctr" eaLnBrk="0" hangingPunct="0"/>
            <a:r>
              <a:rPr lang="ru-RU" sz="2000" b="1" kern="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Информация </a:t>
            </a:r>
            <a:r>
              <a:rPr lang="ru-RU" sz="2000" b="1" kern="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о количестве угольных </a:t>
            </a:r>
            <a:r>
              <a:rPr lang="ru-RU" sz="2000" b="1" kern="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котельных</a:t>
            </a:r>
            <a:endParaRPr lang="ru-RU" sz="2000" b="1" kern="0" dirty="0">
              <a:solidFill>
                <a:schemeClr val="tx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0" y="1844823"/>
          <a:ext cx="9144000" cy="501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-508" y="1844824"/>
          <a:ext cx="9144000" cy="5013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tokmancev.PPP\Desktop\Папка документс\Документация\Экология\фото ЭКО8.jpg"/>
          <p:cNvPicPr>
            <a:picLocks noChangeAspect="1" noChangeArrowheads="1"/>
          </p:cNvPicPr>
          <p:nvPr/>
        </p:nvPicPr>
        <p:blipFill>
          <a:blip r:embed="rId2">
            <a:lum bright="24000"/>
          </a:blip>
          <a:srcRect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  <a:effectLst>
            <a:outerShdw blurRad="50800" dist="50800" dir="5400000" algn="ctr" rotWithShape="0">
              <a:schemeClr val="bg1">
                <a:alpha val="0"/>
              </a:schemeClr>
            </a:outerShdw>
          </a:effec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Слайд</a:t>
            </a:r>
            <a:r>
              <a:rPr lang="ru-RU" b="0" smtClean="0"/>
              <a:t> </a:t>
            </a:r>
            <a:fld id="{C683F687-2D40-4538-9A59-F380DF283818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auto">
          <a:xfrm>
            <a:off x="827584" y="660400"/>
            <a:ext cx="8316416" cy="10404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eaLnBrk="0" hangingPunct="0"/>
            <a:endParaRPr lang="ru-RU" sz="2000" b="1" kern="0" dirty="0" smtClean="0">
              <a:solidFill>
                <a:schemeClr val="tx1"/>
              </a:solidFill>
              <a:latin typeface="Arial" pitchFamily="34" charset="0"/>
              <a:ea typeface="+mj-ea"/>
              <a:cs typeface="Arial" pitchFamily="34" charset="0"/>
            </a:endParaRPr>
          </a:p>
          <a:p>
            <a:pPr lvl="0" algn="ctr" eaLnBrk="0" hangingPunct="0"/>
            <a:r>
              <a:rPr lang="ru-RU" sz="2000" b="1" kern="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Информация </a:t>
            </a:r>
            <a:r>
              <a:rPr lang="ru-RU" sz="2000" b="1" kern="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об объеме </a:t>
            </a:r>
          </a:p>
          <a:p>
            <a:pPr lvl="0" algn="ctr" eaLnBrk="0" hangingPunct="0"/>
            <a:r>
              <a:rPr lang="ru-RU" sz="2000" b="1" kern="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выбросов угольных котельных, </a:t>
            </a:r>
            <a:r>
              <a:rPr lang="ru-RU" sz="2000" b="1" kern="0" dirty="0" smtClean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rPr>
              <a:t>тонн/год</a:t>
            </a:r>
            <a:endParaRPr lang="ru-RU" sz="2000" b="1" kern="0" dirty="0">
              <a:solidFill>
                <a:schemeClr val="tx1"/>
              </a:solidFill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0" y="2348880"/>
          <a:ext cx="9144000" cy="4509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Оформление по умолчанию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2_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33551</TotalTime>
  <Words>708</Words>
  <Application>Microsoft Office PowerPoint</Application>
  <PresentationFormat>Экран (4:3)</PresentationFormat>
  <Paragraphs>320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2_Оформление по умолчанию</vt:lpstr>
      <vt:lpstr>Слайд 0</vt:lpstr>
      <vt:lpstr>Карта экологической напряженности</vt:lpstr>
      <vt:lpstr>Уровень обеспокоенности населения  экологической обстановкой </vt:lpstr>
      <vt:lpstr>Информация по обеспечению населения доброкачественной, условно доброкачественной и недоброкачественной питьевой водой</vt:lpstr>
      <vt:lpstr>Информация  о створах, в которых отмечена вода, соответствующая 5 классу качества – «экстремально грязная», 2017 г.</vt:lpstr>
      <vt:lpstr>Информация о санитарно-технических  сооружениях, предназначенных  для очистки хозяйственно-бытовых и дождевых сточных вод</vt:lpstr>
      <vt:lpstr>Информация о доле санитарно-технических сооружений, предназначенных для очистки хозяйственно-бытовых и дождевых сточных вод, работающих в пределах нормы, %</vt:lpstr>
      <vt:lpstr>Слайд 7</vt:lpstr>
      <vt:lpstr>Слайд 8</vt:lpstr>
      <vt:lpstr>Слайд 9</vt:lpstr>
      <vt:lpstr>Информация о доле утилизированных и обезвреженных твердых коммунальных отходов от общего объема образованных твердых коммунальных отходов в субъекте РФ в 2017 году,  %  </vt:lpstr>
      <vt:lpstr>Отношение площади лесовосстановления к площади выбытия лесов в результате сплошных рубок </vt:lpstr>
      <vt:lpstr>Отношение площади искусственного лесовосстановления к площади выбытия лесов в результате сплошных рубок </vt:lpstr>
    </vt:vector>
  </TitlesOfParts>
  <Company>Mf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0</dc:title>
  <dc:creator>Симоненко Елена Валерьевна</dc:creator>
  <cp:lastModifiedBy>Kuzmina</cp:lastModifiedBy>
  <cp:revision>2929</cp:revision>
  <dcterms:created xsi:type="dcterms:W3CDTF">2009-03-05T06:35:55Z</dcterms:created>
  <dcterms:modified xsi:type="dcterms:W3CDTF">2018-10-31T10:49:05Z</dcterms:modified>
</cp:coreProperties>
</file>