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302" r:id="rId3"/>
    <p:sldId id="300" r:id="rId4"/>
    <p:sldId id="275" r:id="rId5"/>
    <p:sldId id="309" r:id="rId6"/>
    <p:sldId id="280" r:id="rId7"/>
    <p:sldId id="283" r:id="rId8"/>
    <p:sldId id="308" r:id="rId9"/>
    <p:sldId id="284" r:id="rId10"/>
    <p:sldId id="285" r:id="rId11"/>
    <p:sldId id="286" r:id="rId12"/>
    <p:sldId id="310" r:id="rId13"/>
    <p:sldId id="281" r:id="rId14"/>
    <p:sldId id="312" r:id="rId15"/>
    <p:sldId id="316" r:id="rId16"/>
    <p:sldId id="290" r:id="rId17"/>
    <p:sldId id="293" r:id="rId18"/>
    <p:sldId id="313" r:id="rId19"/>
    <p:sldId id="314" r:id="rId20"/>
    <p:sldId id="296" r:id="rId21"/>
    <p:sldId id="297" r:id="rId22"/>
    <p:sldId id="299" r:id="rId23"/>
    <p:sldId id="325" r:id="rId24"/>
    <p:sldId id="323" r:id="rId25"/>
    <p:sldId id="324" r:id="rId26"/>
    <p:sldId id="327" r:id="rId27"/>
    <p:sldId id="274" r:id="rId28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CC3399"/>
    <a:srgbClr val="000099"/>
    <a:srgbClr val="FF33CC"/>
    <a:srgbClr val="FF3399"/>
    <a:srgbClr val="FF00FF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501" autoAdjust="0"/>
  </p:normalViewPr>
  <p:slideViewPr>
    <p:cSldViewPr>
      <p:cViewPr varScale="1">
        <p:scale>
          <a:sx n="84" d="100"/>
          <a:sy n="84" d="100"/>
        </p:scale>
        <p:origin x="-96" y="-3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1200"/>
              <a:t>млрд. руб.</a:t>
            </a:r>
          </a:p>
        </c:rich>
      </c:tx>
      <c:layout>
        <c:manualLayout>
          <c:xMode val="edge"/>
          <c:yMode val="edge"/>
          <c:x val="0.8765439044187836"/>
          <c:y val="2.3401970925047363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 (план)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1.7000000000000002</c:v>
                </c:pt>
                <c:pt idx="1">
                  <c:v>1.7000000000000002</c:v>
                </c:pt>
                <c:pt idx="2">
                  <c:v>1.8</c:v>
                </c:pt>
                <c:pt idx="3">
                  <c:v>1.5</c:v>
                </c:pt>
                <c:pt idx="4">
                  <c:v>1.1000000000000001</c:v>
                </c:pt>
                <c:pt idx="5">
                  <c:v>1.2</c:v>
                </c:pt>
                <c:pt idx="6">
                  <c:v>1.5</c:v>
                </c:pt>
              </c:numCache>
            </c:numRef>
          </c:val>
        </c:ser>
        <c:dLbls>
          <c:showVal val="1"/>
        </c:dLbls>
        <c:gapWidth val="219"/>
        <c:overlap val="-27"/>
        <c:axId val="83822464"/>
        <c:axId val="84037632"/>
      </c:barChart>
      <c:catAx>
        <c:axId val="838224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84037632"/>
        <c:crosses val="autoZero"/>
        <c:auto val="1"/>
        <c:lblAlgn val="ctr"/>
        <c:lblOffset val="100"/>
      </c:catAx>
      <c:valAx>
        <c:axId val="840376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838224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200">
          <a:latin typeface="Arial Narrow" panose="020B0606020202030204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1400" dirty="0" smtClean="0">
                <a:solidFill>
                  <a:schemeClr val="tx1"/>
                </a:solidFill>
              </a:rPr>
              <a:t>ТЫС.ТОНН</a:t>
            </a:r>
            <a:endParaRPr lang="ru-RU" sz="1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8765439044187836"/>
          <c:y val="2.3401970925047359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3399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17.2</c:v>
                </c:pt>
                <c:pt idx="1">
                  <c:v>18.3</c:v>
                </c:pt>
                <c:pt idx="2">
                  <c:v>19.600000000000001</c:v>
                </c:pt>
                <c:pt idx="3">
                  <c:v>21.1</c:v>
                </c:pt>
                <c:pt idx="4">
                  <c:v>17.7</c:v>
                </c:pt>
                <c:pt idx="5">
                  <c:v>12.9</c:v>
                </c:pt>
                <c:pt idx="6">
                  <c:v>14.1</c:v>
                </c:pt>
              </c:numCache>
            </c:numRef>
          </c:val>
        </c:ser>
        <c:dLbls>
          <c:showVal val="1"/>
        </c:dLbls>
        <c:gapWidth val="109"/>
        <c:overlap val="-27"/>
        <c:axId val="91060480"/>
        <c:axId val="91074560"/>
      </c:barChart>
      <c:lineChart>
        <c:grouping val="standard"/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73</c:v>
                </c:pt>
                <c:pt idx="1">
                  <c:v>85</c:v>
                </c:pt>
                <c:pt idx="2">
                  <c:v>84</c:v>
                </c:pt>
                <c:pt idx="3">
                  <c:v>131</c:v>
                </c:pt>
                <c:pt idx="4">
                  <c:v>151</c:v>
                </c:pt>
                <c:pt idx="5">
                  <c:v>154</c:v>
                </c:pt>
                <c:pt idx="6">
                  <c:v>147</c:v>
                </c:pt>
              </c:numCache>
            </c:numRef>
          </c:val>
        </c:ser>
        <c:dLbls/>
        <c:marker val="1"/>
        <c:axId val="91077632"/>
        <c:axId val="91076096"/>
      </c:lineChart>
      <c:catAx>
        <c:axId val="910604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91074560"/>
        <c:crosses val="autoZero"/>
        <c:auto val="1"/>
        <c:lblAlgn val="ctr"/>
        <c:lblOffset val="100"/>
      </c:catAx>
      <c:valAx>
        <c:axId val="910745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399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91060480"/>
        <c:crosses val="autoZero"/>
        <c:crossBetween val="between"/>
        <c:majorUnit val="5"/>
      </c:valAx>
      <c:valAx>
        <c:axId val="91076096"/>
        <c:scaling>
          <c:orientation val="minMax"/>
        </c:scaling>
        <c:axPos val="r"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C00000"/>
                </a:solidFill>
              </a:defRPr>
            </a:pPr>
            <a:endParaRPr lang="ru-RU"/>
          </a:p>
        </c:txPr>
        <c:crossAx val="91077632"/>
        <c:crosses val="max"/>
        <c:crossBetween val="between"/>
        <c:majorUnit val="50"/>
      </c:valAx>
      <c:catAx>
        <c:axId val="91077632"/>
        <c:scaling>
          <c:orientation val="minMax"/>
        </c:scaling>
        <c:delete val="1"/>
        <c:axPos val="b"/>
        <c:numFmt formatCode="General" sourceLinked="1"/>
        <c:tickLblPos val="none"/>
        <c:crossAx val="91076096"/>
        <c:crosses val="autoZero"/>
        <c:auto val="1"/>
        <c:lblAlgn val="ctr"/>
        <c:lblOffset val="100"/>
      </c:cat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200">
          <a:latin typeface="Arial Narrow" panose="020B0606020202030204" pitchFamily="34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3399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1400" dirty="0" smtClean="0">
                <a:solidFill>
                  <a:srgbClr val="003399"/>
                </a:solidFill>
              </a:rPr>
              <a:t>ТЫС.М</a:t>
            </a:r>
            <a:r>
              <a:rPr lang="ru-RU" sz="1400" baseline="30000" dirty="0" smtClean="0">
                <a:solidFill>
                  <a:srgbClr val="003399"/>
                </a:solidFill>
              </a:rPr>
              <a:t>3</a:t>
            </a:r>
            <a:endParaRPr lang="ru-RU" sz="1400" baseline="30000" dirty="0">
              <a:solidFill>
                <a:srgbClr val="003399"/>
              </a:solidFill>
            </a:endParaRPr>
          </a:p>
        </c:rich>
      </c:tx>
      <c:layout>
        <c:manualLayout>
          <c:xMode val="edge"/>
          <c:yMode val="edge"/>
          <c:x val="1.7699182849415119E-2"/>
          <c:y val="3.1202627900063149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410.9</c:v>
                </c:pt>
                <c:pt idx="1">
                  <c:v>359.1</c:v>
                </c:pt>
                <c:pt idx="2">
                  <c:v>382.7</c:v>
                </c:pt>
                <c:pt idx="3">
                  <c:v>432.6</c:v>
                </c:pt>
                <c:pt idx="4">
                  <c:v>359.9</c:v>
                </c:pt>
                <c:pt idx="5">
                  <c:v>320.60000000000002</c:v>
                </c:pt>
                <c:pt idx="6">
                  <c:v>251.6</c:v>
                </c:pt>
              </c:numCache>
            </c:numRef>
          </c:val>
        </c:ser>
        <c:dLbls>
          <c:showVal val="1"/>
        </c:dLbls>
        <c:gapWidth val="109"/>
        <c:overlap val="-27"/>
        <c:axId val="91953024"/>
        <c:axId val="91954560"/>
      </c:barChart>
      <c:lineChart>
        <c:grouping val="standard"/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marker>
            <c:symbol val="none"/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73</c:v>
                </c:pt>
                <c:pt idx="1">
                  <c:v>85</c:v>
                </c:pt>
                <c:pt idx="2">
                  <c:v>84</c:v>
                </c:pt>
                <c:pt idx="3">
                  <c:v>131</c:v>
                </c:pt>
                <c:pt idx="4">
                  <c:v>151</c:v>
                </c:pt>
                <c:pt idx="5">
                  <c:v>154</c:v>
                </c:pt>
                <c:pt idx="6">
                  <c:v>147</c:v>
                </c:pt>
              </c:numCache>
            </c:numRef>
          </c:val>
        </c:ser>
        <c:dLbls/>
        <c:marker val="1"/>
        <c:axId val="91970176"/>
        <c:axId val="91968640"/>
      </c:lineChart>
      <c:catAx>
        <c:axId val="919530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91954560"/>
        <c:crosses val="autoZero"/>
        <c:auto val="1"/>
        <c:lblAlgn val="ctr"/>
        <c:lblOffset val="100"/>
      </c:catAx>
      <c:valAx>
        <c:axId val="919545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399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91953024"/>
        <c:crosses val="autoZero"/>
        <c:crossBetween val="between"/>
        <c:majorUnit val="100"/>
      </c:valAx>
      <c:valAx>
        <c:axId val="91968640"/>
        <c:scaling>
          <c:orientation val="minMax"/>
        </c:scaling>
        <c:axPos val="r"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C00000"/>
                </a:solidFill>
              </a:defRPr>
            </a:pPr>
            <a:endParaRPr lang="ru-RU"/>
          </a:p>
        </c:txPr>
        <c:crossAx val="91970176"/>
        <c:crosses val="max"/>
        <c:crossBetween val="between"/>
        <c:majorUnit val="50"/>
      </c:valAx>
      <c:catAx>
        <c:axId val="91970176"/>
        <c:scaling>
          <c:orientation val="minMax"/>
        </c:scaling>
        <c:delete val="1"/>
        <c:axPos val="b"/>
        <c:numFmt formatCode="General" sourceLinked="1"/>
        <c:tickLblPos val="none"/>
        <c:crossAx val="91968640"/>
        <c:crosses val="autoZero"/>
        <c:auto val="1"/>
        <c:lblAlgn val="ctr"/>
        <c:lblOffset val="100"/>
      </c:cat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200">
          <a:latin typeface="Arial Narrow" panose="020B0606020202030204" pitchFamily="34" charset="0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274F8C-836A-4B7A-AA04-E8505F294275}" type="doc">
      <dgm:prSet loTypeId="urn:microsoft.com/office/officeart/2005/8/layout/arrow2" loCatId="process" qsTypeId="urn:microsoft.com/office/officeart/2005/8/quickstyle/simple1" qsCatId="simple" csTypeId="urn:microsoft.com/office/officeart/2005/8/colors/accent3_1" csCatId="accent3" phldr="1"/>
      <dgm:spPr/>
    </dgm:pt>
    <dgm:pt modelId="{3FDCA110-1C99-492E-8950-FF49BBE36370}">
      <dgm:prSet phldrT="[Текст]"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1901 особей</a:t>
          </a:r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F7E15E-7FD1-46AD-AAB3-91C2605780BE}" type="parTrans" cxnId="{C1BD956B-0253-472B-9B79-5B085CCA8C28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8152BC-651E-4AEC-8018-4608D4E18835}" type="sibTrans" cxnId="{C1BD956B-0253-472B-9B79-5B085CCA8C28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C66144-3C70-4CDA-9789-E68C95EDFA6D}">
      <dgm:prSet phldrT="[Текст]"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2893 особей</a:t>
          </a:r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1704D3-8C2D-4C24-9318-F870B0231F31}" type="parTrans" cxnId="{3C3D5F74-81CC-489B-A906-3AF63F8D6665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B008DB-E6C4-4A80-9211-96989B954BB4}" type="sibTrans" cxnId="{3C3D5F74-81CC-489B-A906-3AF63F8D6665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18A70F-C7A0-42C8-8A2E-97856F18879B}">
      <dgm:prSet phldrT="[Текст]"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2518 особей</a:t>
          </a:r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65DF00-263A-427C-B892-5F8468FEAE06}" type="parTrans" cxnId="{F77EFB09-DA45-47FA-84E7-FB97F7182B65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A0C9D8-A1AA-43C0-95C8-737C350A4456}" type="sibTrans" cxnId="{F77EFB09-DA45-47FA-84E7-FB97F7182B65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1D28BE-6A0D-405F-8746-3B83C0BD42B1}">
      <dgm:prSet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4001 особей</a:t>
          </a:r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033372-8793-40B9-9B60-863CDF8334BE}" type="parTrans" cxnId="{29573060-FD7C-4238-8F5B-1513792F3B64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93C0C5-ACC4-4A81-9651-0E078D7F8B45}" type="sibTrans" cxnId="{29573060-FD7C-4238-8F5B-1513792F3B64}">
      <dgm:prSet/>
      <dgm:spPr/>
      <dgm:t>
        <a:bodyPr/>
        <a:lstStyle/>
        <a:p>
          <a:endParaRPr lang="ru-RU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665B84-9756-4835-8D5A-A90063E51AC0}" type="pres">
      <dgm:prSet presAssocID="{69274F8C-836A-4B7A-AA04-E8505F294275}" presName="arrowDiagram" presStyleCnt="0">
        <dgm:presLayoutVars>
          <dgm:chMax val="5"/>
          <dgm:dir/>
          <dgm:resizeHandles val="exact"/>
        </dgm:presLayoutVars>
      </dgm:prSet>
      <dgm:spPr/>
    </dgm:pt>
    <dgm:pt modelId="{443650AE-C3D3-4538-949A-893DB45045B5}" type="pres">
      <dgm:prSet presAssocID="{69274F8C-836A-4B7A-AA04-E8505F294275}" presName="arrow" presStyleLbl="bgShp" presStyleIdx="0" presStyleCnt="1"/>
      <dgm:spPr>
        <a:solidFill>
          <a:schemeClr val="accent6">
            <a:lumMod val="60000"/>
            <a:lumOff val="40000"/>
          </a:schemeClr>
        </a:solidFill>
      </dgm:spPr>
    </dgm:pt>
    <dgm:pt modelId="{F7E5E6A5-FEC7-4C99-8E71-256DE740F27E}" type="pres">
      <dgm:prSet presAssocID="{69274F8C-836A-4B7A-AA04-E8505F294275}" presName="arrowDiagram4" presStyleCnt="0"/>
      <dgm:spPr/>
    </dgm:pt>
    <dgm:pt modelId="{1407B9FA-0C2F-4209-B6F1-68502C116CC0}" type="pres">
      <dgm:prSet presAssocID="{3FDCA110-1C99-492E-8950-FF49BBE36370}" presName="bullet4a" presStyleLbl="node1" presStyleIdx="0" presStyleCnt="4"/>
      <dgm:spPr>
        <a:ln>
          <a:solidFill>
            <a:schemeClr val="accent6">
              <a:lumMod val="50000"/>
            </a:schemeClr>
          </a:solidFill>
        </a:ln>
      </dgm:spPr>
    </dgm:pt>
    <dgm:pt modelId="{A8D8E295-3B14-4558-99D2-93A1AC0E41F0}" type="pres">
      <dgm:prSet presAssocID="{3FDCA110-1C99-492E-8950-FF49BBE36370}" presName="textBox4a" presStyleLbl="revTx" presStyleIdx="0" presStyleCnt="4" custScaleX="193273" custScaleY="77438" custLinFactNeighborX="56787" custLinFactNeighborY="10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47216-6C85-4EA3-90BB-EA0C7C76447D}" type="pres">
      <dgm:prSet presAssocID="{13C66144-3C70-4CDA-9789-E68C95EDFA6D}" presName="bullet4b" presStyleLbl="node1" presStyleIdx="1" presStyleCnt="4"/>
      <dgm:spPr>
        <a:ln>
          <a:solidFill>
            <a:schemeClr val="accent6">
              <a:lumMod val="50000"/>
            </a:schemeClr>
          </a:solidFill>
        </a:ln>
      </dgm:spPr>
    </dgm:pt>
    <dgm:pt modelId="{D788D43B-331D-49E8-A637-E4F24173285F}" type="pres">
      <dgm:prSet presAssocID="{13C66144-3C70-4CDA-9789-E68C95EDFA6D}" presName="textBox4b" presStyleLbl="revTx" presStyleIdx="1" presStyleCnt="4" custScaleX="191083" custScaleY="26007" custLinFactNeighborX="25128" custLinFactNeighborY="-20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42602-BACE-4C8D-82E6-62E5CFF95DA0}" type="pres">
      <dgm:prSet presAssocID="{FB18A70F-C7A0-42C8-8A2E-97856F18879B}" presName="bullet4c" presStyleLbl="node1" presStyleIdx="2" presStyleCnt="4"/>
      <dgm:spPr>
        <a:ln>
          <a:solidFill>
            <a:schemeClr val="accent6">
              <a:lumMod val="50000"/>
            </a:schemeClr>
          </a:solidFill>
        </a:ln>
      </dgm:spPr>
    </dgm:pt>
    <dgm:pt modelId="{FF24CCB6-33C8-452F-AF35-73358EE0A3C8}" type="pres">
      <dgm:prSet presAssocID="{FB18A70F-C7A0-42C8-8A2E-97856F18879B}" presName="textBox4c" presStyleLbl="revTx" presStyleIdx="2" presStyleCnt="4" custScaleX="182849" custScaleY="23171" custLinFactNeighborX="19497" custLinFactNeighborY="-242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3151D-A261-4C44-9A8C-529EEA3D22BA}" type="pres">
      <dgm:prSet presAssocID="{A51D28BE-6A0D-405F-8746-3B83C0BD42B1}" presName="bullet4d" presStyleLbl="node1" presStyleIdx="3" presStyleCnt="4"/>
      <dgm:spPr>
        <a:ln>
          <a:solidFill>
            <a:schemeClr val="accent6">
              <a:lumMod val="50000"/>
            </a:schemeClr>
          </a:solidFill>
        </a:ln>
      </dgm:spPr>
    </dgm:pt>
    <dgm:pt modelId="{ECACB24C-D2AC-434B-97BB-DEA3B7017B06}" type="pres">
      <dgm:prSet presAssocID="{A51D28BE-6A0D-405F-8746-3B83C0BD42B1}" presName="textBox4d" presStyleLbl="revTx" presStyleIdx="3" presStyleCnt="4" custScaleX="155633" custScaleY="16060" custLinFactNeighborX="31518" custLinFactNeighborY="-267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697CDB-E196-43A6-9C35-7D29B95BBF54}" type="presOf" srcId="{FB18A70F-C7A0-42C8-8A2E-97856F18879B}" destId="{FF24CCB6-33C8-452F-AF35-73358EE0A3C8}" srcOrd="0" destOrd="0" presId="urn:microsoft.com/office/officeart/2005/8/layout/arrow2"/>
    <dgm:cxn modelId="{E6B6D114-95E0-42C1-A27C-54818F889CB0}" type="presOf" srcId="{13C66144-3C70-4CDA-9789-E68C95EDFA6D}" destId="{D788D43B-331D-49E8-A637-E4F24173285F}" srcOrd="0" destOrd="0" presId="urn:microsoft.com/office/officeart/2005/8/layout/arrow2"/>
    <dgm:cxn modelId="{3FD66270-4096-4AAF-A9BA-D49E412701B0}" type="presOf" srcId="{3FDCA110-1C99-492E-8950-FF49BBE36370}" destId="{A8D8E295-3B14-4558-99D2-93A1AC0E41F0}" srcOrd="0" destOrd="0" presId="urn:microsoft.com/office/officeart/2005/8/layout/arrow2"/>
    <dgm:cxn modelId="{F77EFB09-DA45-47FA-84E7-FB97F7182B65}" srcId="{69274F8C-836A-4B7A-AA04-E8505F294275}" destId="{FB18A70F-C7A0-42C8-8A2E-97856F18879B}" srcOrd="2" destOrd="0" parTransId="{AC65DF00-263A-427C-B892-5F8468FEAE06}" sibTransId="{E5A0C9D8-A1AA-43C0-95C8-737C350A4456}"/>
    <dgm:cxn modelId="{C1BD956B-0253-472B-9B79-5B085CCA8C28}" srcId="{69274F8C-836A-4B7A-AA04-E8505F294275}" destId="{3FDCA110-1C99-492E-8950-FF49BBE36370}" srcOrd="0" destOrd="0" parTransId="{97F7E15E-7FD1-46AD-AAB3-91C2605780BE}" sibTransId="{308152BC-651E-4AEC-8018-4608D4E18835}"/>
    <dgm:cxn modelId="{29573060-FD7C-4238-8F5B-1513792F3B64}" srcId="{69274F8C-836A-4B7A-AA04-E8505F294275}" destId="{A51D28BE-6A0D-405F-8746-3B83C0BD42B1}" srcOrd="3" destOrd="0" parTransId="{F7033372-8793-40B9-9B60-863CDF8334BE}" sibTransId="{2E93C0C5-ACC4-4A81-9651-0E078D7F8B45}"/>
    <dgm:cxn modelId="{B9635C9D-3C97-4632-9C26-0B32E552455B}" type="presOf" srcId="{69274F8C-836A-4B7A-AA04-E8505F294275}" destId="{4D665B84-9756-4835-8D5A-A90063E51AC0}" srcOrd="0" destOrd="0" presId="urn:microsoft.com/office/officeart/2005/8/layout/arrow2"/>
    <dgm:cxn modelId="{3C3D5F74-81CC-489B-A906-3AF63F8D6665}" srcId="{69274F8C-836A-4B7A-AA04-E8505F294275}" destId="{13C66144-3C70-4CDA-9789-E68C95EDFA6D}" srcOrd="1" destOrd="0" parTransId="{3F1704D3-8C2D-4C24-9318-F870B0231F31}" sibTransId="{EFB008DB-E6C4-4A80-9211-96989B954BB4}"/>
    <dgm:cxn modelId="{82578B19-9DC8-4FF0-92D3-8B5987563A5F}" type="presOf" srcId="{A51D28BE-6A0D-405F-8746-3B83C0BD42B1}" destId="{ECACB24C-D2AC-434B-97BB-DEA3B7017B06}" srcOrd="0" destOrd="0" presId="urn:microsoft.com/office/officeart/2005/8/layout/arrow2"/>
    <dgm:cxn modelId="{EC365B3B-6595-4F53-B5EE-E57F52F12AB9}" type="presParOf" srcId="{4D665B84-9756-4835-8D5A-A90063E51AC0}" destId="{443650AE-C3D3-4538-949A-893DB45045B5}" srcOrd="0" destOrd="0" presId="urn:microsoft.com/office/officeart/2005/8/layout/arrow2"/>
    <dgm:cxn modelId="{8826DCA0-44B5-40C1-9FBF-7F65BBCA6E30}" type="presParOf" srcId="{4D665B84-9756-4835-8D5A-A90063E51AC0}" destId="{F7E5E6A5-FEC7-4C99-8E71-256DE740F27E}" srcOrd="1" destOrd="0" presId="urn:microsoft.com/office/officeart/2005/8/layout/arrow2"/>
    <dgm:cxn modelId="{38A342CA-792D-466A-AA29-99647DE40EB5}" type="presParOf" srcId="{F7E5E6A5-FEC7-4C99-8E71-256DE740F27E}" destId="{1407B9FA-0C2F-4209-B6F1-68502C116CC0}" srcOrd="0" destOrd="0" presId="urn:microsoft.com/office/officeart/2005/8/layout/arrow2"/>
    <dgm:cxn modelId="{CC63B17B-6B76-4F36-A0C0-4231F7C3893E}" type="presParOf" srcId="{F7E5E6A5-FEC7-4C99-8E71-256DE740F27E}" destId="{A8D8E295-3B14-4558-99D2-93A1AC0E41F0}" srcOrd="1" destOrd="0" presId="urn:microsoft.com/office/officeart/2005/8/layout/arrow2"/>
    <dgm:cxn modelId="{A3F23DEA-8E2F-47DA-BCE7-6F9FFF67B644}" type="presParOf" srcId="{F7E5E6A5-FEC7-4C99-8E71-256DE740F27E}" destId="{6C447216-6C85-4EA3-90BB-EA0C7C76447D}" srcOrd="2" destOrd="0" presId="urn:microsoft.com/office/officeart/2005/8/layout/arrow2"/>
    <dgm:cxn modelId="{548779F0-A8EC-4732-ADE2-639E2D9C4DA5}" type="presParOf" srcId="{F7E5E6A5-FEC7-4C99-8E71-256DE740F27E}" destId="{D788D43B-331D-49E8-A637-E4F24173285F}" srcOrd="3" destOrd="0" presId="urn:microsoft.com/office/officeart/2005/8/layout/arrow2"/>
    <dgm:cxn modelId="{9D25A2B4-DE48-439E-9782-C573CCCCCA70}" type="presParOf" srcId="{F7E5E6A5-FEC7-4C99-8E71-256DE740F27E}" destId="{E0242602-BACE-4C8D-82E6-62E5CFF95DA0}" srcOrd="4" destOrd="0" presId="urn:microsoft.com/office/officeart/2005/8/layout/arrow2"/>
    <dgm:cxn modelId="{DC538429-B550-4889-8277-C80AB1EAC660}" type="presParOf" srcId="{F7E5E6A5-FEC7-4C99-8E71-256DE740F27E}" destId="{FF24CCB6-33C8-452F-AF35-73358EE0A3C8}" srcOrd="5" destOrd="0" presId="urn:microsoft.com/office/officeart/2005/8/layout/arrow2"/>
    <dgm:cxn modelId="{974669EE-26C6-467C-9240-81D29E776051}" type="presParOf" srcId="{F7E5E6A5-FEC7-4C99-8E71-256DE740F27E}" destId="{2D03151D-A261-4C44-9A8C-529EEA3D22BA}" srcOrd="6" destOrd="0" presId="urn:microsoft.com/office/officeart/2005/8/layout/arrow2"/>
    <dgm:cxn modelId="{2CBCFFA9-AF3B-414C-BC32-59AFF61CC732}" type="presParOf" srcId="{F7E5E6A5-FEC7-4C99-8E71-256DE740F27E}" destId="{ECACB24C-D2AC-434B-97BB-DEA3B7017B06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2EB431-D796-41BF-939D-DE3AC04BF646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A51CC85-C7C0-4E53-974A-186412FCBA5D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Подготовка материалов обоснования КЭР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6B3E7848-8934-4A1D-85DB-E046E59CD288}" type="parTrans" cxnId="{56D7E702-AB68-4225-BA63-9404F54D41CC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CC2EE4E7-A23E-410A-A62D-CD0370AF4348}" type="sibTrans" cxnId="{56D7E702-AB68-4225-BA63-9404F54D41CC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C5B80346-FE3A-4D52-8292-65C9A6420329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1</a:t>
          </a:r>
          <a:r>
            <a:rPr lang="en-US" sz="1000" dirty="0" smtClean="0">
              <a:latin typeface="Arial Narrow" panose="020B0606020202030204" pitchFamily="34" charset="0"/>
            </a:rPr>
            <a:t> </a:t>
          </a:r>
          <a:r>
            <a:rPr lang="ru-RU" sz="1000" dirty="0" smtClean="0">
              <a:latin typeface="Arial Narrow" panose="020B0606020202030204" pitchFamily="34" charset="0"/>
            </a:rPr>
            <a:t>этап - обсуждение технического задания на проведение ОВОС и подготовка предварительного варианта ОВОС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FB622C58-746C-485C-A2B4-161D52331361}" type="parTrans" cxnId="{FDB16977-0B18-47E1-8039-78AA70EDAD2E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EA194988-144C-4A04-9964-E74D2F5A9D7A}" type="sibTrans" cxnId="{FDB16977-0B18-47E1-8039-78AA70EDAD2E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DC45AAE4-2009-4EBD-88AB-497686BA7255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2 этап - обсуждение предварительного варианта ОВОС и подготовка окончательного варианта ОВОС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31FE8F66-528A-4E80-BBEE-8DC9852FD57C}" type="parTrans" cxnId="{5681BEE6-DFF9-4515-9750-D7B59F98E25C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D549550C-413E-4D24-9D00-66B86C5D4446}" type="sibTrans" cxnId="{5681BEE6-DFF9-4515-9750-D7B59F98E25C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D04A8424-CC2D-4EC2-9E82-95D3A2D23ACC}">
      <dgm:prSet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3 этап - обсуждение окончательного варианта ОВОС и </a:t>
          </a:r>
          <a:r>
            <a:rPr lang="ru-RU" sz="1000" b="0" dirty="0" smtClean="0">
              <a:latin typeface="Arial Narrow" panose="020B0606020202030204" pitchFamily="34" charset="0"/>
            </a:rPr>
            <a:t>материалов обоснования (в </a:t>
          </a:r>
          <a:r>
            <a:rPr lang="ru-RU" sz="1000" dirty="0" smtClean="0">
              <a:latin typeface="Arial Narrow" panose="020B0606020202030204" pitchFamily="34" charset="0"/>
            </a:rPr>
            <a:t>форме слушаний)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1806BA49-F9C7-4D55-9C25-DC9BCE0171A3}" type="parTrans" cxnId="{D137DB3D-DDFC-45B6-836A-764D36A799DD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9D6B7EEE-F20E-4D5A-8CC1-FB3831113434}" type="sibTrans" cxnId="{D137DB3D-DDFC-45B6-836A-764D36A799DD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6A7B1B43-0349-48D8-9B7B-8457E8751D7F}">
      <dgm:prSet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Проведение Государственной экологической экспертизы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98944836-ADA7-48BA-9F78-4FAC8899BDE4}" type="parTrans" cxnId="{3F9AAECF-4054-4535-B55D-65873D82DB6A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24EC3F4D-5F9D-4C4C-AE70-8F40DD318D90}" type="sibTrans" cxnId="{3F9AAECF-4054-4535-B55D-65873D82DB6A}">
      <dgm:prSet/>
      <dgm:spPr/>
      <dgm:t>
        <a:bodyPr/>
        <a:lstStyle/>
        <a:p>
          <a:endParaRPr lang="ru-RU" sz="1000">
            <a:latin typeface="Arial Narrow" panose="020B0606020202030204" pitchFamily="34" charset="0"/>
          </a:endParaRPr>
        </a:p>
      </dgm:t>
    </dgm:pt>
    <dgm:pt modelId="{EFAF153E-704A-4159-A00F-113562F59009}" type="pres">
      <dgm:prSet presAssocID="{A12EB431-D796-41BF-939D-DE3AC04BF64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67E8208-DEEA-4316-A772-6FA2054E7143}" type="pres">
      <dgm:prSet presAssocID="{EA51CC85-C7C0-4E53-974A-186412FCBA5D}" presName="composite" presStyleCnt="0"/>
      <dgm:spPr/>
    </dgm:pt>
    <dgm:pt modelId="{81DEEE9E-D376-4D6F-8550-262002596301}" type="pres">
      <dgm:prSet presAssocID="{EA51CC85-C7C0-4E53-974A-186412FCBA5D}" presName="LShape" presStyleLbl="alignNode1" presStyleIdx="0" presStyleCnt="9" custScaleX="170996"/>
      <dgm:spPr/>
    </dgm:pt>
    <dgm:pt modelId="{AF31BFC9-E08B-4752-937E-0EE2E89C8F74}" type="pres">
      <dgm:prSet presAssocID="{EA51CC85-C7C0-4E53-974A-186412FCBA5D}" presName="ParentText" presStyleLbl="revTx" presStyleIdx="0" presStyleCnt="5" custScaleX="1656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583AED-D375-4336-B459-9EEC794B6AA5}" type="pres">
      <dgm:prSet presAssocID="{EA51CC85-C7C0-4E53-974A-186412FCBA5D}" presName="Triangle" presStyleLbl="alignNode1" presStyleIdx="1" presStyleCnt="9" custLinFactX="100000" custLinFactNeighborX="121927" custLinFactNeighborY="19709"/>
      <dgm:spPr/>
    </dgm:pt>
    <dgm:pt modelId="{C974CFEB-6346-4042-89D8-C0930842806C}" type="pres">
      <dgm:prSet presAssocID="{CC2EE4E7-A23E-410A-A62D-CD0370AF4348}" presName="sibTrans" presStyleCnt="0"/>
      <dgm:spPr/>
    </dgm:pt>
    <dgm:pt modelId="{8BC0576F-26A5-4654-8AF0-6DC445AF2C23}" type="pres">
      <dgm:prSet presAssocID="{CC2EE4E7-A23E-410A-A62D-CD0370AF4348}" presName="space" presStyleCnt="0"/>
      <dgm:spPr/>
    </dgm:pt>
    <dgm:pt modelId="{6AA6AAB4-7BAD-4D9E-BA05-A50B4299E6B6}" type="pres">
      <dgm:prSet presAssocID="{C5B80346-FE3A-4D52-8292-65C9A6420329}" presName="composite" presStyleCnt="0"/>
      <dgm:spPr/>
    </dgm:pt>
    <dgm:pt modelId="{237BF8C9-1331-465D-963D-3EC9ABFF6D60}" type="pres">
      <dgm:prSet presAssocID="{C5B80346-FE3A-4D52-8292-65C9A6420329}" presName="LShape" presStyleLbl="alignNode1" presStyleIdx="2" presStyleCnt="9" custScaleX="170996"/>
      <dgm:spPr/>
    </dgm:pt>
    <dgm:pt modelId="{6633A04F-CCB1-49A7-A289-45B468276D1B}" type="pres">
      <dgm:prSet presAssocID="{C5B80346-FE3A-4D52-8292-65C9A6420329}" presName="ParentText" presStyleLbl="revTx" presStyleIdx="1" presStyleCnt="5" custScaleX="188251" custLinFactNeighborX="9029" custLinFactNeighborY="-8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AB0F0-25F9-4FE0-AE12-595EDBEDD48B}" type="pres">
      <dgm:prSet presAssocID="{C5B80346-FE3A-4D52-8292-65C9A6420329}" presName="Triangle" presStyleLbl="alignNode1" presStyleIdx="3" presStyleCnt="9" custLinFactX="100000" custLinFactNeighborX="121927" custLinFactNeighborY="19709"/>
      <dgm:spPr/>
    </dgm:pt>
    <dgm:pt modelId="{040A2E89-810F-4CF4-8507-B06C17A0AF9E}" type="pres">
      <dgm:prSet presAssocID="{EA194988-144C-4A04-9964-E74D2F5A9D7A}" presName="sibTrans" presStyleCnt="0"/>
      <dgm:spPr/>
    </dgm:pt>
    <dgm:pt modelId="{899E1DE2-9A59-4B27-8C62-6D2039F8F27C}" type="pres">
      <dgm:prSet presAssocID="{EA194988-144C-4A04-9964-E74D2F5A9D7A}" presName="space" presStyleCnt="0"/>
      <dgm:spPr/>
    </dgm:pt>
    <dgm:pt modelId="{2DDCEB84-185A-4598-B186-DA7D9D0F8A0A}" type="pres">
      <dgm:prSet presAssocID="{DC45AAE4-2009-4EBD-88AB-497686BA7255}" presName="composite" presStyleCnt="0"/>
      <dgm:spPr/>
    </dgm:pt>
    <dgm:pt modelId="{1B99F25B-F1C7-4DBF-BEFB-99DCC7DE2DD5}" type="pres">
      <dgm:prSet presAssocID="{DC45AAE4-2009-4EBD-88AB-497686BA7255}" presName="LShape" presStyleLbl="alignNode1" presStyleIdx="4" presStyleCnt="9" custScaleX="170996"/>
      <dgm:spPr/>
    </dgm:pt>
    <dgm:pt modelId="{1F2C0C78-0A34-4571-8AE5-15AC3570651C}" type="pres">
      <dgm:prSet presAssocID="{DC45AAE4-2009-4EBD-88AB-497686BA7255}" presName="ParentText" presStyleLbl="revTx" presStyleIdx="2" presStyleCnt="5" custScaleX="1659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6858D-408E-4FF4-8E53-7DE6FDD97E1D}" type="pres">
      <dgm:prSet presAssocID="{DC45AAE4-2009-4EBD-88AB-497686BA7255}" presName="Triangle" presStyleLbl="alignNode1" presStyleIdx="5" presStyleCnt="9" custLinFactX="100000" custLinFactNeighborX="121927" custLinFactNeighborY="19709"/>
      <dgm:spPr/>
    </dgm:pt>
    <dgm:pt modelId="{FEEC3097-A8BD-4B14-8B8D-59F7C92DCB6D}" type="pres">
      <dgm:prSet presAssocID="{D549550C-413E-4D24-9D00-66B86C5D4446}" presName="sibTrans" presStyleCnt="0"/>
      <dgm:spPr/>
    </dgm:pt>
    <dgm:pt modelId="{61F5BC85-2E2C-48BF-AADC-BDD7673E6B1B}" type="pres">
      <dgm:prSet presAssocID="{D549550C-413E-4D24-9D00-66B86C5D4446}" presName="space" presStyleCnt="0"/>
      <dgm:spPr/>
    </dgm:pt>
    <dgm:pt modelId="{A564778B-E0DF-45CB-B989-AD110CA8EE60}" type="pres">
      <dgm:prSet presAssocID="{D04A8424-CC2D-4EC2-9E82-95D3A2D23ACC}" presName="composite" presStyleCnt="0"/>
      <dgm:spPr/>
    </dgm:pt>
    <dgm:pt modelId="{7A7BAA2C-3DC4-4911-BABE-EABBB52906B2}" type="pres">
      <dgm:prSet presAssocID="{D04A8424-CC2D-4EC2-9E82-95D3A2D23ACC}" presName="LShape" presStyleLbl="alignNode1" presStyleIdx="6" presStyleCnt="9" custScaleX="170996"/>
      <dgm:spPr/>
    </dgm:pt>
    <dgm:pt modelId="{71D6F924-6D40-4D59-AB74-72AF8DCE96F7}" type="pres">
      <dgm:prSet presAssocID="{D04A8424-CC2D-4EC2-9E82-95D3A2D23ACC}" presName="ParentText" presStyleLbl="revTx" presStyleIdx="3" presStyleCnt="5" custScaleX="1757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8A04D-7925-4423-8280-7681D13F78FD}" type="pres">
      <dgm:prSet presAssocID="{D04A8424-CC2D-4EC2-9E82-95D3A2D23ACC}" presName="Triangle" presStyleLbl="alignNode1" presStyleIdx="7" presStyleCnt="9" custLinFactX="100000" custLinFactNeighborX="121927" custLinFactNeighborY="19709"/>
      <dgm:spPr/>
    </dgm:pt>
    <dgm:pt modelId="{AB09ACEA-9DC3-4303-99B6-E7659131BCAF}" type="pres">
      <dgm:prSet presAssocID="{9D6B7EEE-F20E-4D5A-8CC1-FB3831113434}" presName="sibTrans" presStyleCnt="0"/>
      <dgm:spPr/>
    </dgm:pt>
    <dgm:pt modelId="{480E8531-5A94-463B-AE84-7482BA6432A9}" type="pres">
      <dgm:prSet presAssocID="{9D6B7EEE-F20E-4D5A-8CC1-FB3831113434}" presName="space" presStyleCnt="0"/>
      <dgm:spPr/>
    </dgm:pt>
    <dgm:pt modelId="{6C1F2504-6A65-4EBE-AD60-CFBBC59A3A2C}" type="pres">
      <dgm:prSet presAssocID="{6A7B1B43-0349-48D8-9B7B-8457E8751D7F}" presName="composite" presStyleCnt="0"/>
      <dgm:spPr/>
    </dgm:pt>
    <dgm:pt modelId="{FDC3053B-26B7-4489-B25D-60BBC7A7FA52}" type="pres">
      <dgm:prSet presAssocID="{6A7B1B43-0349-48D8-9B7B-8457E8751D7F}" presName="LShape" presStyleLbl="alignNode1" presStyleIdx="8" presStyleCnt="9" custScaleX="170996"/>
      <dgm:spPr/>
    </dgm:pt>
    <dgm:pt modelId="{12FB417B-D09C-4843-B582-30C2C7711AE8}" type="pres">
      <dgm:prSet presAssocID="{6A7B1B43-0349-48D8-9B7B-8457E8751D7F}" presName="ParentText" presStyleLbl="revTx" presStyleIdx="4" presStyleCnt="5" custScaleX="1662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F3CBE1-3762-44F7-B256-6F93C4AE6000}" type="presOf" srcId="{EA51CC85-C7C0-4E53-974A-186412FCBA5D}" destId="{AF31BFC9-E08B-4752-937E-0EE2E89C8F74}" srcOrd="0" destOrd="0" presId="urn:microsoft.com/office/officeart/2009/3/layout/StepUpProcess"/>
    <dgm:cxn modelId="{6FF6B7D4-ACF3-4DC2-B321-9B4B1EE7B422}" type="presOf" srcId="{D04A8424-CC2D-4EC2-9E82-95D3A2D23ACC}" destId="{71D6F924-6D40-4D59-AB74-72AF8DCE96F7}" srcOrd="0" destOrd="0" presId="urn:microsoft.com/office/officeart/2009/3/layout/StepUpProcess"/>
    <dgm:cxn modelId="{5681BEE6-DFF9-4515-9750-D7B59F98E25C}" srcId="{A12EB431-D796-41BF-939D-DE3AC04BF646}" destId="{DC45AAE4-2009-4EBD-88AB-497686BA7255}" srcOrd="2" destOrd="0" parTransId="{31FE8F66-528A-4E80-BBEE-8DC9852FD57C}" sibTransId="{D549550C-413E-4D24-9D00-66B86C5D4446}"/>
    <dgm:cxn modelId="{51189CA9-4F9F-476D-9893-A7897D875B3C}" type="presOf" srcId="{DC45AAE4-2009-4EBD-88AB-497686BA7255}" destId="{1F2C0C78-0A34-4571-8AE5-15AC3570651C}" srcOrd="0" destOrd="0" presId="urn:microsoft.com/office/officeart/2009/3/layout/StepUpProcess"/>
    <dgm:cxn modelId="{56D7E702-AB68-4225-BA63-9404F54D41CC}" srcId="{A12EB431-D796-41BF-939D-DE3AC04BF646}" destId="{EA51CC85-C7C0-4E53-974A-186412FCBA5D}" srcOrd="0" destOrd="0" parTransId="{6B3E7848-8934-4A1D-85DB-E046E59CD288}" sibTransId="{CC2EE4E7-A23E-410A-A62D-CD0370AF4348}"/>
    <dgm:cxn modelId="{DF052411-1B8A-4BEF-AB0D-86390449834A}" type="presOf" srcId="{C5B80346-FE3A-4D52-8292-65C9A6420329}" destId="{6633A04F-CCB1-49A7-A289-45B468276D1B}" srcOrd="0" destOrd="0" presId="urn:microsoft.com/office/officeart/2009/3/layout/StepUpProcess"/>
    <dgm:cxn modelId="{D137DB3D-DDFC-45B6-836A-764D36A799DD}" srcId="{A12EB431-D796-41BF-939D-DE3AC04BF646}" destId="{D04A8424-CC2D-4EC2-9E82-95D3A2D23ACC}" srcOrd="3" destOrd="0" parTransId="{1806BA49-F9C7-4D55-9C25-DC9BCE0171A3}" sibTransId="{9D6B7EEE-F20E-4D5A-8CC1-FB3831113434}"/>
    <dgm:cxn modelId="{3F9AAECF-4054-4535-B55D-65873D82DB6A}" srcId="{A12EB431-D796-41BF-939D-DE3AC04BF646}" destId="{6A7B1B43-0349-48D8-9B7B-8457E8751D7F}" srcOrd="4" destOrd="0" parTransId="{98944836-ADA7-48BA-9F78-4FAC8899BDE4}" sibTransId="{24EC3F4D-5F9D-4C4C-AE70-8F40DD318D90}"/>
    <dgm:cxn modelId="{16D47C4C-0F19-45C4-8A98-344C659B5196}" type="presOf" srcId="{6A7B1B43-0349-48D8-9B7B-8457E8751D7F}" destId="{12FB417B-D09C-4843-B582-30C2C7711AE8}" srcOrd="0" destOrd="0" presId="urn:microsoft.com/office/officeart/2009/3/layout/StepUpProcess"/>
    <dgm:cxn modelId="{FE92D96B-A06B-4D76-89A2-D08941E638F9}" type="presOf" srcId="{A12EB431-D796-41BF-939D-DE3AC04BF646}" destId="{EFAF153E-704A-4159-A00F-113562F59009}" srcOrd="0" destOrd="0" presId="urn:microsoft.com/office/officeart/2009/3/layout/StepUpProcess"/>
    <dgm:cxn modelId="{FDB16977-0B18-47E1-8039-78AA70EDAD2E}" srcId="{A12EB431-D796-41BF-939D-DE3AC04BF646}" destId="{C5B80346-FE3A-4D52-8292-65C9A6420329}" srcOrd="1" destOrd="0" parTransId="{FB622C58-746C-485C-A2B4-161D52331361}" sibTransId="{EA194988-144C-4A04-9964-E74D2F5A9D7A}"/>
    <dgm:cxn modelId="{A814802C-E30D-43D5-911F-D9A161F3A22B}" type="presParOf" srcId="{EFAF153E-704A-4159-A00F-113562F59009}" destId="{967E8208-DEEA-4316-A772-6FA2054E7143}" srcOrd="0" destOrd="0" presId="urn:microsoft.com/office/officeart/2009/3/layout/StepUpProcess"/>
    <dgm:cxn modelId="{88CFB21D-9591-45E8-9483-F3D9E7F62AE9}" type="presParOf" srcId="{967E8208-DEEA-4316-A772-6FA2054E7143}" destId="{81DEEE9E-D376-4D6F-8550-262002596301}" srcOrd="0" destOrd="0" presId="urn:microsoft.com/office/officeart/2009/3/layout/StepUpProcess"/>
    <dgm:cxn modelId="{0076F044-B9F6-4CAC-9D04-EAA099A3EAB2}" type="presParOf" srcId="{967E8208-DEEA-4316-A772-6FA2054E7143}" destId="{AF31BFC9-E08B-4752-937E-0EE2E89C8F74}" srcOrd="1" destOrd="0" presId="urn:microsoft.com/office/officeart/2009/3/layout/StepUpProcess"/>
    <dgm:cxn modelId="{765525A0-6485-494E-9ECA-E8516807234B}" type="presParOf" srcId="{967E8208-DEEA-4316-A772-6FA2054E7143}" destId="{0D583AED-D375-4336-B459-9EEC794B6AA5}" srcOrd="2" destOrd="0" presId="urn:microsoft.com/office/officeart/2009/3/layout/StepUpProcess"/>
    <dgm:cxn modelId="{481607B8-8BCE-4361-AB26-0E12E91FDAE9}" type="presParOf" srcId="{EFAF153E-704A-4159-A00F-113562F59009}" destId="{C974CFEB-6346-4042-89D8-C0930842806C}" srcOrd="1" destOrd="0" presId="urn:microsoft.com/office/officeart/2009/3/layout/StepUpProcess"/>
    <dgm:cxn modelId="{DF85A3FC-B0C0-485F-B876-99266A7E1C71}" type="presParOf" srcId="{C974CFEB-6346-4042-89D8-C0930842806C}" destId="{8BC0576F-26A5-4654-8AF0-6DC445AF2C23}" srcOrd="0" destOrd="0" presId="urn:microsoft.com/office/officeart/2009/3/layout/StepUpProcess"/>
    <dgm:cxn modelId="{315A7C17-FDC0-43A0-B0BB-EBA52E117330}" type="presParOf" srcId="{EFAF153E-704A-4159-A00F-113562F59009}" destId="{6AA6AAB4-7BAD-4D9E-BA05-A50B4299E6B6}" srcOrd="2" destOrd="0" presId="urn:microsoft.com/office/officeart/2009/3/layout/StepUpProcess"/>
    <dgm:cxn modelId="{212E36D9-4E9E-45E0-80D1-118F131D20E5}" type="presParOf" srcId="{6AA6AAB4-7BAD-4D9E-BA05-A50B4299E6B6}" destId="{237BF8C9-1331-465D-963D-3EC9ABFF6D60}" srcOrd="0" destOrd="0" presId="urn:microsoft.com/office/officeart/2009/3/layout/StepUpProcess"/>
    <dgm:cxn modelId="{41A4E017-047B-4FE5-9E8E-5421C64D593A}" type="presParOf" srcId="{6AA6AAB4-7BAD-4D9E-BA05-A50B4299E6B6}" destId="{6633A04F-CCB1-49A7-A289-45B468276D1B}" srcOrd="1" destOrd="0" presId="urn:microsoft.com/office/officeart/2009/3/layout/StepUpProcess"/>
    <dgm:cxn modelId="{CF16A652-14F4-4CE3-A050-2B9F0F2D6956}" type="presParOf" srcId="{6AA6AAB4-7BAD-4D9E-BA05-A50B4299E6B6}" destId="{4B4AB0F0-25F9-4FE0-AE12-595EDBEDD48B}" srcOrd="2" destOrd="0" presId="urn:microsoft.com/office/officeart/2009/3/layout/StepUpProcess"/>
    <dgm:cxn modelId="{CA4CBFF3-12F8-42C1-8BAE-0309A71576CE}" type="presParOf" srcId="{EFAF153E-704A-4159-A00F-113562F59009}" destId="{040A2E89-810F-4CF4-8507-B06C17A0AF9E}" srcOrd="3" destOrd="0" presId="urn:microsoft.com/office/officeart/2009/3/layout/StepUpProcess"/>
    <dgm:cxn modelId="{21906667-1877-44AF-89FD-C0698896ECC7}" type="presParOf" srcId="{040A2E89-810F-4CF4-8507-B06C17A0AF9E}" destId="{899E1DE2-9A59-4B27-8C62-6D2039F8F27C}" srcOrd="0" destOrd="0" presId="urn:microsoft.com/office/officeart/2009/3/layout/StepUpProcess"/>
    <dgm:cxn modelId="{ED105907-78AE-4DE6-AAD7-2567707C6B36}" type="presParOf" srcId="{EFAF153E-704A-4159-A00F-113562F59009}" destId="{2DDCEB84-185A-4598-B186-DA7D9D0F8A0A}" srcOrd="4" destOrd="0" presId="urn:microsoft.com/office/officeart/2009/3/layout/StepUpProcess"/>
    <dgm:cxn modelId="{2EA9CCAA-1C92-4BF6-ABEC-5B6400760527}" type="presParOf" srcId="{2DDCEB84-185A-4598-B186-DA7D9D0F8A0A}" destId="{1B99F25B-F1C7-4DBF-BEFB-99DCC7DE2DD5}" srcOrd="0" destOrd="0" presId="urn:microsoft.com/office/officeart/2009/3/layout/StepUpProcess"/>
    <dgm:cxn modelId="{477FD47A-1399-4D71-8D57-9237E268C453}" type="presParOf" srcId="{2DDCEB84-185A-4598-B186-DA7D9D0F8A0A}" destId="{1F2C0C78-0A34-4571-8AE5-15AC3570651C}" srcOrd="1" destOrd="0" presId="urn:microsoft.com/office/officeart/2009/3/layout/StepUpProcess"/>
    <dgm:cxn modelId="{B34B8DB4-7646-4A70-B708-BE18B9F36547}" type="presParOf" srcId="{2DDCEB84-185A-4598-B186-DA7D9D0F8A0A}" destId="{F306858D-408E-4FF4-8E53-7DE6FDD97E1D}" srcOrd="2" destOrd="0" presId="urn:microsoft.com/office/officeart/2009/3/layout/StepUpProcess"/>
    <dgm:cxn modelId="{EE4395B4-9AE4-4054-80F7-A84893E3F971}" type="presParOf" srcId="{EFAF153E-704A-4159-A00F-113562F59009}" destId="{FEEC3097-A8BD-4B14-8B8D-59F7C92DCB6D}" srcOrd="5" destOrd="0" presId="urn:microsoft.com/office/officeart/2009/3/layout/StepUpProcess"/>
    <dgm:cxn modelId="{725B22D0-D79B-431C-A78E-0A34539D1AA4}" type="presParOf" srcId="{FEEC3097-A8BD-4B14-8B8D-59F7C92DCB6D}" destId="{61F5BC85-2E2C-48BF-AADC-BDD7673E6B1B}" srcOrd="0" destOrd="0" presId="urn:microsoft.com/office/officeart/2009/3/layout/StepUpProcess"/>
    <dgm:cxn modelId="{CA92F6D6-1671-47D3-B349-3E7A6639F736}" type="presParOf" srcId="{EFAF153E-704A-4159-A00F-113562F59009}" destId="{A564778B-E0DF-45CB-B989-AD110CA8EE60}" srcOrd="6" destOrd="0" presId="urn:microsoft.com/office/officeart/2009/3/layout/StepUpProcess"/>
    <dgm:cxn modelId="{2FE0F451-79FE-4629-A83D-22855FB48BCE}" type="presParOf" srcId="{A564778B-E0DF-45CB-B989-AD110CA8EE60}" destId="{7A7BAA2C-3DC4-4911-BABE-EABBB52906B2}" srcOrd="0" destOrd="0" presId="urn:microsoft.com/office/officeart/2009/3/layout/StepUpProcess"/>
    <dgm:cxn modelId="{3490B4FC-0A7B-47EF-B182-066DF97DE110}" type="presParOf" srcId="{A564778B-E0DF-45CB-B989-AD110CA8EE60}" destId="{71D6F924-6D40-4D59-AB74-72AF8DCE96F7}" srcOrd="1" destOrd="0" presId="urn:microsoft.com/office/officeart/2009/3/layout/StepUpProcess"/>
    <dgm:cxn modelId="{DDD9823D-64CC-4808-B592-76DA843D12CD}" type="presParOf" srcId="{A564778B-E0DF-45CB-B989-AD110CA8EE60}" destId="{C4D8A04D-7925-4423-8280-7681D13F78FD}" srcOrd="2" destOrd="0" presId="urn:microsoft.com/office/officeart/2009/3/layout/StepUpProcess"/>
    <dgm:cxn modelId="{6817C7F2-09B4-4899-996A-20D9DFA3C9BB}" type="presParOf" srcId="{EFAF153E-704A-4159-A00F-113562F59009}" destId="{AB09ACEA-9DC3-4303-99B6-E7659131BCAF}" srcOrd="7" destOrd="0" presId="urn:microsoft.com/office/officeart/2009/3/layout/StepUpProcess"/>
    <dgm:cxn modelId="{D4126C8E-8D36-493E-A66A-C47F9DD1D766}" type="presParOf" srcId="{AB09ACEA-9DC3-4303-99B6-E7659131BCAF}" destId="{480E8531-5A94-463B-AE84-7482BA6432A9}" srcOrd="0" destOrd="0" presId="urn:microsoft.com/office/officeart/2009/3/layout/StepUpProcess"/>
    <dgm:cxn modelId="{06689516-450E-40F5-A455-899884BA0884}" type="presParOf" srcId="{EFAF153E-704A-4159-A00F-113562F59009}" destId="{6C1F2504-6A65-4EBE-AD60-CFBBC59A3A2C}" srcOrd="8" destOrd="0" presId="urn:microsoft.com/office/officeart/2009/3/layout/StepUpProcess"/>
    <dgm:cxn modelId="{8C0B5DAD-4096-471C-9AFC-8091A678B2F0}" type="presParOf" srcId="{6C1F2504-6A65-4EBE-AD60-CFBBC59A3A2C}" destId="{FDC3053B-26B7-4489-B25D-60BBC7A7FA52}" srcOrd="0" destOrd="0" presId="urn:microsoft.com/office/officeart/2009/3/layout/StepUpProcess"/>
    <dgm:cxn modelId="{A39FAC60-862D-4281-90FE-D2791713A9EB}" type="presParOf" srcId="{6C1F2504-6A65-4EBE-AD60-CFBBC59A3A2C}" destId="{12FB417B-D09C-4843-B582-30C2C7711AE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3650AE-C3D3-4538-949A-893DB45045B5}">
      <dsp:nvSpPr>
        <dsp:cNvPr id="0" name=""/>
        <dsp:cNvSpPr/>
      </dsp:nvSpPr>
      <dsp:spPr>
        <a:xfrm>
          <a:off x="369618" y="0"/>
          <a:ext cx="3015017" cy="188438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7B9FA-0C2F-4209-B6F1-68502C116CC0}">
      <dsp:nvSpPr>
        <dsp:cNvPr id="0" name=""/>
        <dsp:cNvSpPr/>
      </dsp:nvSpPr>
      <dsp:spPr>
        <a:xfrm>
          <a:off x="666597" y="1401229"/>
          <a:ext cx="69345" cy="693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8E295-3B14-4558-99D2-93A1AC0E41F0}">
      <dsp:nvSpPr>
        <dsp:cNvPr id="0" name=""/>
        <dsp:cNvSpPr/>
      </dsp:nvSpPr>
      <dsp:spPr>
        <a:xfrm>
          <a:off x="753603" y="1535555"/>
          <a:ext cx="996453" cy="347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45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1901 особей</a:t>
          </a:r>
          <a:endParaRPr lang="ru-RU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3603" y="1535555"/>
        <a:ext cx="996453" cy="347296"/>
      </dsp:txXfrm>
    </dsp:sp>
    <dsp:sp modelId="{6C447216-6C85-4EA3-90BB-EA0C7C76447D}">
      <dsp:nvSpPr>
        <dsp:cNvPr id="0" name=""/>
        <dsp:cNvSpPr/>
      </dsp:nvSpPr>
      <dsp:spPr>
        <a:xfrm>
          <a:off x="1156538" y="962921"/>
          <a:ext cx="120600" cy="120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8D43B-331D-49E8-A637-E4F24173285F}">
      <dsp:nvSpPr>
        <dsp:cNvPr id="0" name=""/>
        <dsp:cNvSpPr/>
      </dsp:nvSpPr>
      <dsp:spPr>
        <a:xfrm>
          <a:off x="1087589" y="1168090"/>
          <a:ext cx="1209849" cy="223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04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2893 особей</a:t>
          </a:r>
          <a:endParaRPr lang="ru-RU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7589" y="1168090"/>
        <a:ext cx="1209849" cy="223963"/>
      </dsp:txXfrm>
    </dsp:sp>
    <dsp:sp modelId="{E0242602-BACE-4C8D-82E6-62E5CFF95DA0}">
      <dsp:nvSpPr>
        <dsp:cNvPr id="0" name=""/>
        <dsp:cNvSpPr/>
      </dsp:nvSpPr>
      <dsp:spPr>
        <a:xfrm>
          <a:off x="1782154" y="639937"/>
          <a:ext cx="159795" cy="159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4CCB6-33C8-452F-AF35-73358EE0A3C8}">
      <dsp:nvSpPr>
        <dsp:cNvPr id="0" name=""/>
        <dsp:cNvSpPr/>
      </dsp:nvSpPr>
      <dsp:spPr>
        <a:xfrm>
          <a:off x="1723217" y="884555"/>
          <a:ext cx="1157715" cy="269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73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2518 особей</a:t>
          </a:r>
          <a:endParaRPr lang="ru-RU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23217" y="884555"/>
        <a:ext cx="1157715" cy="269838"/>
      </dsp:txXfrm>
    </dsp:sp>
    <dsp:sp modelId="{2D03151D-A261-4C44-9A8C-529EEA3D22BA}">
      <dsp:nvSpPr>
        <dsp:cNvPr id="0" name=""/>
        <dsp:cNvSpPr/>
      </dsp:nvSpPr>
      <dsp:spPr>
        <a:xfrm>
          <a:off x="2463548" y="426248"/>
          <a:ext cx="214066" cy="214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CB24C-D2AC-434B-97BB-DEA3B7017B06}">
      <dsp:nvSpPr>
        <dsp:cNvPr id="0" name=""/>
        <dsp:cNvSpPr/>
      </dsp:nvSpPr>
      <dsp:spPr>
        <a:xfrm>
          <a:off x="2594017" y="738338"/>
          <a:ext cx="985396" cy="216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429" tIns="0" rIns="0" bIns="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4001 особей</a:t>
          </a:r>
          <a:endParaRPr lang="ru-RU" sz="1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94017" y="738338"/>
        <a:ext cx="985396" cy="21698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DEEE9E-D376-4D6F-8550-262002596301}">
      <dsp:nvSpPr>
        <dsp:cNvPr id="0" name=""/>
        <dsp:cNvSpPr/>
      </dsp:nvSpPr>
      <dsp:spPr>
        <a:xfrm rot="5400000">
          <a:off x="491431" y="518596"/>
          <a:ext cx="530905" cy="151060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1BFC9-E08B-4752-937E-0EE2E89C8F74}">
      <dsp:nvSpPr>
        <dsp:cNvPr id="0" name=""/>
        <dsp:cNvSpPr/>
      </dsp:nvSpPr>
      <dsp:spPr>
        <a:xfrm>
          <a:off x="140989" y="1096141"/>
          <a:ext cx="1321192" cy="699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 Narrow" panose="020B0606020202030204" pitchFamily="34" charset="0"/>
            </a:rPr>
            <a:t>Подготовка материалов обоснования КЭР</a:t>
          </a:r>
          <a:endParaRPr lang="ru-RU" sz="1000" kern="1200" dirty="0">
            <a:latin typeface="Arial Narrow" panose="020B0606020202030204" pitchFamily="34" charset="0"/>
          </a:endParaRPr>
        </a:p>
      </dsp:txBody>
      <dsp:txXfrm>
        <a:off x="140989" y="1096141"/>
        <a:ext cx="1321192" cy="699100"/>
      </dsp:txXfrm>
    </dsp:sp>
    <dsp:sp modelId="{0D583AED-D375-4336-B459-9EEC794B6AA5}">
      <dsp:nvSpPr>
        <dsp:cNvPr id="0" name=""/>
        <dsp:cNvSpPr/>
      </dsp:nvSpPr>
      <dsp:spPr>
        <a:xfrm>
          <a:off x="1383839" y="796811"/>
          <a:ext cx="150481" cy="150481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BF8C9-1331-465D-963D-3EC9ABFF6D60}">
      <dsp:nvSpPr>
        <dsp:cNvPr id="0" name=""/>
        <dsp:cNvSpPr/>
      </dsp:nvSpPr>
      <dsp:spPr>
        <a:xfrm rot="5400000">
          <a:off x="2093209" y="276995"/>
          <a:ext cx="530905" cy="151060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3A04F-CCB1-49A7-A289-45B468276D1B}">
      <dsp:nvSpPr>
        <dsp:cNvPr id="0" name=""/>
        <dsp:cNvSpPr/>
      </dsp:nvSpPr>
      <dsp:spPr>
        <a:xfrm>
          <a:off x="1724675" y="848353"/>
          <a:ext cx="1501399" cy="699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 Narrow" panose="020B0606020202030204" pitchFamily="34" charset="0"/>
            </a:rPr>
            <a:t>1</a:t>
          </a:r>
          <a:r>
            <a:rPr lang="en-US" sz="1000" kern="1200" dirty="0" smtClean="0">
              <a:latin typeface="Arial Narrow" panose="020B0606020202030204" pitchFamily="34" charset="0"/>
            </a:rPr>
            <a:t> </a:t>
          </a:r>
          <a:r>
            <a:rPr lang="ru-RU" sz="1000" kern="1200" dirty="0" smtClean="0">
              <a:latin typeface="Arial Narrow" panose="020B0606020202030204" pitchFamily="34" charset="0"/>
            </a:rPr>
            <a:t>этап - обсуждение технического задания на проведение ОВОС и подготовка предварительного варианта ОВОС</a:t>
          </a:r>
          <a:endParaRPr lang="ru-RU" sz="1000" kern="1200" dirty="0">
            <a:latin typeface="Arial Narrow" panose="020B0606020202030204" pitchFamily="34" charset="0"/>
          </a:endParaRPr>
        </a:p>
      </dsp:txBody>
      <dsp:txXfrm>
        <a:off x="1724675" y="848353"/>
        <a:ext cx="1501399" cy="699100"/>
      </dsp:txXfrm>
    </dsp:sp>
    <dsp:sp modelId="{4B4AB0F0-25F9-4FE0-AE12-595EDBEDD48B}">
      <dsp:nvSpPr>
        <dsp:cNvPr id="0" name=""/>
        <dsp:cNvSpPr/>
      </dsp:nvSpPr>
      <dsp:spPr>
        <a:xfrm>
          <a:off x="2985617" y="555210"/>
          <a:ext cx="150481" cy="150481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9F25B-F1C7-4DBF-BEFB-99DCC7DE2DD5}">
      <dsp:nvSpPr>
        <dsp:cNvPr id="0" name=""/>
        <dsp:cNvSpPr/>
      </dsp:nvSpPr>
      <dsp:spPr>
        <a:xfrm rot="5400000">
          <a:off x="3694987" y="35394"/>
          <a:ext cx="530905" cy="151060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C0C78-0A34-4571-8AE5-15AC3570651C}">
      <dsp:nvSpPr>
        <dsp:cNvPr id="0" name=""/>
        <dsp:cNvSpPr/>
      </dsp:nvSpPr>
      <dsp:spPr>
        <a:xfrm>
          <a:off x="3343277" y="612939"/>
          <a:ext cx="1323728" cy="699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 Narrow" panose="020B0606020202030204" pitchFamily="34" charset="0"/>
            </a:rPr>
            <a:t>2 этап - обсуждение предварительного варианта ОВОС и подготовка окончательного варианта ОВОС</a:t>
          </a:r>
          <a:endParaRPr lang="ru-RU" sz="1000" kern="1200" dirty="0">
            <a:latin typeface="Arial Narrow" panose="020B0606020202030204" pitchFamily="34" charset="0"/>
          </a:endParaRPr>
        </a:p>
      </dsp:txBody>
      <dsp:txXfrm>
        <a:off x="3343277" y="612939"/>
        <a:ext cx="1323728" cy="699100"/>
      </dsp:txXfrm>
    </dsp:sp>
    <dsp:sp modelId="{F306858D-408E-4FF4-8E53-7DE6FDD97E1D}">
      <dsp:nvSpPr>
        <dsp:cNvPr id="0" name=""/>
        <dsp:cNvSpPr/>
      </dsp:nvSpPr>
      <dsp:spPr>
        <a:xfrm>
          <a:off x="4587395" y="313609"/>
          <a:ext cx="150481" cy="150481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BAA2C-3DC4-4911-BABE-EABBB52906B2}">
      <dsp:nvSpPr>
        <dsp:cNvPr id="0" name=""/>
        <dsp:cNvSpPr/>
      </dsp:nvSpPr>
      <dsp:spPr>
        <a:xfrm rot="5400000">
          <a:off x="5296765" y="-206206"/>
          <a:ext cx="530905" cy="151060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6F924-6D40-4D59-AB74-72AF8DCE96F7}">
      <dsp:nvSpPr>
        <dsp:cNvPr id="0" name=""/>
        <dsp:cNvSpPr/>
      </dsp:nvSpPr>
      <dsp:spPr>
        <a:xfrm>
          <a:off x="4906162" y="371338"/>
          <a:ext cx="1401513" cy="699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 Narrow" panose="020B0606020202030204" pitchFamily="34" charset="0"/>
            </a:rPr>
            <a:t>3 этап - обсуждение окончательного варианта ОВОС и </a:t>
          </a:r>
          <a:r>
            <a:rPr lang="ru-RU" sz="1000" b="0" kern="1200" dirty="0" smtClean="0">
              <a:latin typeface="Arial Narrow" panose="020B0606020202030204" pitchFamily="34" charset="0"/>
            </a:rPr>
            <a:t>материалов обоснования (в </a:t>
          </a:r>
          <a:r>
            <a:rPr lang="ru-RU" sz="1000" kern="1200" dirty="0" smtClean="0">
              <a:latin typeface="Arial Narrow" panose="020B0606020202030204" pitchFamily="34" charset="0"/>
            </a:rPr>
            <a:t>форме слушаний)</a:t>
          </a:r>
          <a:endParaRPr lang="ru-RU" sz="1000" kern="1200" dirty="0">
            <a:latin typeface="Arial Narrow" panose="020B0606020202030204" pitchFamily="34" charset="0"/>
          </a:endParaRPr>
        </a:p>
      </dsp:txBody>
      <dsp:txXfrm>
        <a:off x="4906162" y="371338"/>
        <a:ext cx="1401513" cy="699100"/>
      </dsp:txXfrm>
    </dsp:sp>
    <dsp:sp modelId="{C4D8A04D-7925-4423-8280-7681D13F78FD}">
      <dsp:nvSpPr>
        <dsp:cNvPr id="0" name=""/>
        <dsp:cNvSpPr/>
      </dsp:nvSpPr>
      <dsp:spPr>
        <a:xfrm>
          <a:off x="6189173" y="72008"/>
          <a:ext cx="150481" cy="150481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3053B-26B7-4489-B25D-60BBC7A7FA52}">
      <dsp:nvSpPr>
        <dsp:cNvPr id="0" name=""/>
        <dsp:cNvSpPr/>
      </dsp:nvSpPr>
      <dsp:spPr>
        <a:xfrm rot="5400000">
          <a:off x="6898543" y="-447807"/>
          <a:ext cx="530905" cy="1510603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B417B-D09C-4843-B582-30C2C7711AE8}">
      <dsp:nvSpPr>
        <dsp:cNvPr id="0" name=""/>
        <dsp:cNvSpPr/>
      </dsp:nvSpPr>
      <dsp:spPr>
        <a:xfrm>
          <a:off x="6545565" y="129737"/>
          <a:ext cx="1326264" cy="699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 Narrow" panose="020B0606020202030204" pitchFamily="34" charset="0"/>
            </a:rPr>
            <a:t>Проведение Государственной экологической экспертизы</a:t>
          </a:r>
          <a:endParaRPr lang="ru-RU" sz="1000" kern="1200" dirty="0">
            <a:latin typeface="Arial Narrow" panose="020B0606020202030204" pitchFamily="34" charset="0"/>
          </a:endParaRPr>
        </a:p>
      </dsp:txBody>
      <dsp:txXfrm>
        <a:off x="6545565" y="129737"/>
        <a:ext cx="1326264" cy="699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802F5BDA-A972-45A0-B160-6FB62738C7B3}" type="datetimeFigureOut">
              <a:rPr lang="ru-RU" smtClean="0"/>
              <a:pPr/>
              <a:t>01.11.2018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6DF31660-9342-48B9-A3A7-4321E4097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7302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8928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8839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9485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5060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599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599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0796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1680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1680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1680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880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3342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915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5118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2654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8091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908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663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294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5060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9237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321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32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2432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31660-9342-48B9-A3A7-4321E409736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30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9273D-34FD-4D20-840F-C04EBEF438D6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93C90-24DF-47FE-9C42-690DB403ACE4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D711-51E8-4C2A-A539-A566F46DCB8D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F8EA-58E8-4987-A44A-22073294822B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8925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ый треугольник 7"/>
          <p:cNvSpPr/>
          <p:nvPr userDrawn="1"/>
        </p:nvSpPr>
        <p:spPr>
          <a:xfrm flipH="1" flipV="1">
            <a:off x="2889566" y="-261"/>
            <a:ext cx="6254434" cy="1131590"/>
          </a:xfrm>
          <a:prstGeom prst="rtTriangl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  <a:solidFill>
                <a:srgbClr val="CC0099"/>
              </a:solidFill>
            </a:endParaRPr>
          </a:p>
        </p:txBody>
      </p:sp>
      <p:sp>
        <p:nvSpPr>
          <p:cNvPr id="9" name="Прямоугольный треугольник 8"/>
          <p:cNvSpPr/>
          <p:nvPr userDrawn="1"/>
        </p:nvSpPr>
        <p:spPr>
          <a:xfrm rot="16200000" flipV="1">
            <a:off x="-1088107" y="2795761"/>
            <a:ext cx="3435846" cy="1259632"/>
          </a:xfrm>
          <a:prstGeom prst="rtTriangl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  <a:solidFill>
                <a:srgbClr val="CC0099"/>
              </a:solidFill>
            </a:endParaRPr>
          </a:p>
        </p:txBody>
      </p:sp>
      <p:sp>
        <p:nvSpPr>
          <p:cNvPr id="10" name="Прямоугольный треугольник 9"/>
          <p:cNvSpPr/>
          <p:nvPr userDrawn="1"/>
        </p:nvSpPr>
        <p:spPr>
          <a:xfrm flipH="1">
            <a:off x="7812360" y="3579862"/>
            <a:ext cx="1331640" cy="1563638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  <a:solidFill>
                <a:srgbClr val="CC0099"/>
              </a:solidFill>
            </a:endParaRPr>
          </a:p>
        </p:txBody>
      </p:sp>
      <p:pic>
        <p:nvPicPr>
          <p:cNvPr id="12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309155" y="331534"/>
            <a:ext cx="1122383" cy="468000"/>
          </a:xfrm>
          <a:prstGeom prst="rect">
            <a:avLst/>
          </a:prstGeom>
          <a:noFill/>
        </p:spPr>
      </p:pic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F75F-6C15-42EE-9588-280B7C0C3D71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E9FE-F483-4A6F-9403-CF6F8EB2D0C9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CF64-AC3C-458A-98E1-D5A4591D7A62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BF87-A1B1-4D89-B705-CADE0F75F90A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F3EB-857D-4B92-9372-34AF8A5C38FF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E6374-4AB1-4364-BC32-7CFB4F654845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69922-FD78-49B2-BB7E-AD3AD255C78D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1D4C9-901D-4B50-B056-D20D9E2FB9BA}" type="datetime1">
              <a:rPr lang="ru-RU" smtClean="0"/>
              <a:pPr/>
              <a:t>01.11.2018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jpe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939" b="1380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48064" y="2571750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ОБЕСПЕЧЕНИЕ ЭКОЛОГИЧЕСКОЙ БЕЗОПАСНОСТИ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Илья\Desktop\МГОК\Вода\Рыбки\Примеры\Фото\7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9680" y="2715766"/>
            <a:ext cx="2945736" cy="196382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10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1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ВОСПРОИЗВОДСТВО ВОДНЫХ БИОЛОГИЧЕСКИХ РЕСУРСОВ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5" name="Picture 2" descr="C:\Users\Илья\Desktop\МГОК\Вода\Рыбки\Примеры\Фото\72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3114"/>
            <a:ext cx="2961089" cy="19740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/>
          <p:cNvSpPr txBox="1"/>
          <p:nvPr/>
        </p:nvSpPr>
        <p:spPr>
          <a:xfrm>
            <a:off x="766361" y="1700103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ru-RU" sz="1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2015 год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94789" y="1700103"/>
            <a:ext cx="4384141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just"/>
            <a:r>
              <a:rPr lang="ru-RU" sz="1200" b="1" dirty="0">
                <a:latin typeface="Arial Narrow" panose="020B0606020202030204" pitchFamily="34" charset="0"/>
              </a:rPr>
              <a:t>АО «Михеевский ГОК» </a:t>
            </a:r>
            <a:r>
              <a:rPr lang="ru-RU" sz="1200" dirty="0">
                <a:latin typeface="Arial Narrow" panose="020B0606020202030204" pitchFamily="34" charset="0"/>
              </a:rPr>
              <a:t>организовал выпуск более </a:t>
            </a:r>
            <a:r>
              <a:rPr lang="ru-RU" sz="1200" b="1" dirty="0">
                <a:latin typeface="Arial Narrow" panose="020B0606020202030204" pitchFamily="34" charset="0"/>
              </a:rPr>
              <a:t>640 тыс. </a:t>
            </a:r>
            <a:r>
              <a:rPr lang="ru-RU" sz="1200" b="1" dirty="0" err="1">
                <a:latin typeface="Arial Narrow" panose="020B0606020202030204" pitchFamily="34" charset="0"/>
              </a:rPr>
              <a:t>шт</a:t>
            </a:r>
            <a:r>
              <a:rPr lang="ru-RU" sz="1200" b="1" dirty="0">
                <a:latin typeface="Arial Narrow" panose="020B0606020202030204" pitchFamily="34" charset="0"/>
              </a:rPr>
              <a:t> молоди пеляди</a:t>
            </a:r>
            <a:r>
              <a:rPr lang="ru-RU" sz="1200" dirty="0">
                <a:latin typeface="Arial Narrow" panose="020B0606020202030204" pitchFamily="34" charset="0"/>
              </a:rPr>
              <a:t> в реки Обь-Иртышского бассейна. </a:t>
            </a:r>
            <a:endParaRPr lang="ru-RU" sz="1200" dirty="0" smtClean="0">
              <a:latin typeface="Arial Narrow" panose="020B0606020202030204" pitchFamily="34" charset="0"/>
            </a:endParaRPr>
          </a:p>
          <a:p>
            <a:pPr algn="just"/>
            <a:endParaRPr lang="ru-RU" sz="8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200" b="1" dirty="0">
                <a:latin typeface="Arial Narrow" panose="020B0606020202030204" pitchFamily="34" charset="0"/>
              </a:rPr>
              <a:t>АО «ОРМЕТ»</a:t>
            </a:r>
            <a:r>
              <a:rPr lang="ru-RU" sz="1200" dirty="0">
                <a:latin typeface="Arial Narrow" panose="020B0606020202030204" pitchFamily="34" charset="0"/>
              </a:rPr>
              <a:t> в реку </a:t>
            </a:r>
            <a:r>
              <a:rPr lang="ru-RU" sz="1200" dirty="0" err="1">
                <a:latin typeface="Arial Narrow" panose="020B0606020202030204" pitchFamily="34" charset="0"/>
              </a:rPr>
              <a:t>Аралча</a:t>
            </a:r>
            <a:r>
              <a:rPr lang="ru-RU" sz="1200" dirty="0">
                <a:latin typeface="Arial Narrow" panose="020B0606020202030204" pitchFamily="34" charset="0"/>
              </a:rPr>
              <a:t> выпущено</a:t>
            </a:r>
            <a:r>
              <a:rPr lang="ru-RU" sz="1200" b="1" dirty="0">
                <a:latin typeface="Arial Narrow" panose="020B0606020202030204" pitchFamily="34" charset="0"/>
              </a:rPr>
              <a:t> около 12 тыс. </a:t>
            </a:r>
            <a:r>
              <a:rPr lang="ru-RU" sz="1200" b="1" dirty="0" err="1">
                <a:latin typeface="Arial Narrow" panose="020B0606020202030204" pitchFamily="34" charset="0"/>
              </a:rPr>
              <a:t>шт</a:t>
            </a:r>
            <a:r>
              <a:rPr lang="ru-RU" sz="1200" b="1" dirty="0">
                <a:latin typeface="Arial Narrow" panose="020B0606020202030204" pitchFamily="34" charset="0"/>
              </a:rPr>
              <a:t> молоди сазана.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6620" y="2736526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ru-RU" sz="1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2017 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94790" y="2752635"/>
            <a:ext cx="438414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0" algn="just"/>
            <a:r>
              <a:rPr lang="ru-RU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АО «Новгородский металлургический завод» </a:t>
            </a:r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выполнено зарыбление Валдайского озера. В озеро выпущено </a:t>
            </a:r>
            <a:r>
              <a:rPr lang="ru-RU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более 3,7 тыс. </a:t>
            </a:r>
            <a:r>
              <a:rPr lang="ru-RU" sz="12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шт</a:t>
            </a:r>
            <a:r>
              <a:rPr lang="ru-RU" sz="1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молоди </a:t>
            </a:r>
            <a:r>
              <a:rPr lang="ru-RU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сига</a:t>
            </a:r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452" y="3503677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ru-RU" sz="14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2018 год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94506" y="3519768"/>
            <a:ext cx="4383857" cy="11387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just"/>
            <a:r>
              <a:rPr lang="ru-RU" sz="1200" b="1" dirty="0">
                <a:latin typeface="Arial Narrow" panose="020B0606020202030204" pitchFamily="34" charset="0"/>
              </a:rPr>
              <a:t>АО «Новгородский металлургический завод» </a:t>
            </a:r>
            <a:r>
              <a:rPr lang="ru-RU" sz="1200" dirty="0">
                <a:latin typeface="Arial Narrow" panose="020B0606020202030204" pitchFamily="34" charset="0"/>
              </a:rPr>
              <a:t>осуществлён выпуск </a:t>
            </a:r>
            <a:r>
              <a:rPr lang="ru-RU" sz="1200" b="1" dirty="0">
                <a:latin typeface="Arial Narrow" panose="020B0606020202030204" pitchFamily="34" charset="0"/>
              </a:rPr>
              <a:t>150 тысяч личинок щуки</a:t>
            </a:r>
            <a:r>
              <a:rPr lang="ru-RU" sz="1200" dirty="0">
                <a:latin typeface="Arial Narrow" panose="020B0606020202030204" pitchFamily="34" charset="0"/>
              </a:rPr>
              <a:t> в озеро </a:t>
            </a:r>
            <a:r>
              <a:rPr lang="ru-RU" sz="1200" dirty="0" err="1">
                <a:latin typeface="Arial Narrow" panose="020B0606020202030204" pitchFamily="34" charset="0"/>
              </a:rPr>
              <a:t>Велье</a:t>
            </a:r>
            <a:r>
              <a:rPr lang="ru-RU" sz="1200" dirty="0">
                <a:latin typeface="Arial Narrow" panose="020B0606020202030204" pitchFamily="34" charset="0"/>
              </a:rPr>
              <a:t> Новгородской области.</a:t>
            </a:r>
          </a:p>
          <a:p>
            <a:pPr lvl="0"/>
            <a:endParaRPr lang="ru-RU" sz="8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just"/>
            <a:r>
              <a:rPr lang="ru-RU" sz="1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АО «Томинский ГОК»</a:t>
            </a:r>
            <a:r>
              <a:rPr lang="ru-RU" sz="1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организовано зарыбление водоемов Обь-Иртышского водного бассейна. Выпущено около </a:t>
            </a:r>
            <a:r>
              <a:rPr lang="ru-RU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320 тыс. </a:t>
            </a:r>
            <a:r>
              <a:rPr lang="ru-RU" sz="1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молоди </a:t>
            </a:r>
            <a:r>
              <a:rPr lang="ru-RU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пеляди</a:t>
            </a:r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4790" y="4739473"/>
            <a:ext cx="3454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Общие затраты в 2015-2018 годах - около 2,5 млн. руб.</a:t>
            </a:r>
            <a:endParaRPr lang="ru-RU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49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11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15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БЛАГОУСТРОЙСТВО И ОЗЕЛЕНЕНИЕ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72" t="23368" r="4364" b="18394"/>
          <a:stretch/>
        </p:blipFill>
        <p:spPr bwMode="auto">
          <a:xfrm>
            <a:off x="6875167" y="1886874"/>
            <a:ext cx="2050287" cy="136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scontent-fra3-1.xx.fbcdn.net/hphotos-xaf1/t31.0-8/11182809_742373639217500_7319813210022357218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53" t="7606" r="11032" b="5748"/>
          <a:stretch/>
        </p:blipFill>
        <p:spPr bwMode="auto">
          <a:xfrm>
            <a:off x="6889642" y="123478"/>
            <a:ext cx="2035814" cy="169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3656" y="1423130"/>
            <a:ext cx="644475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 Narrow" panose="020B0606020202030204" pitchFamily="34" charset="0"/>
              </a:rPr>
              <a:t>В</a:t>
            </a:r>
            <a:r>
              <a:rPr lang="en-US" sz="1400" dirty="0" smtClean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рамках </a:t>
            </a:r>
            <a:r>
              <a:rPr lang="ru-RU" sz="1400" b="1" dirty="0" smtClean="0">
                <a:latin typeface="Arial Narrow" panose="020B0606020202030204" pitchFamily="34" charset="0"/>
              </a:rPr>
              <a:t>ежегодной акции «Озеленим наш дом» </a:t>
            </a:r>
            <a:r>
              <a:rPr lang="ru-RU" sz="1400" dirty="0" smtClean="0">
                <a:latin typeface="Arial Narrow" panose="020B0606020202030204" pitchFamily="34" charset="0"/>
              </a:rPr>
              <a:t>в 2016-2018 годах на территории предприятий высажено: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 smtClean="0">
                <a:latin typeface="Arial Narrow" panose="020B0606020202030204" pitchFamily="34" charset="0"/>
              </a:rPr>
              <a:t>Деревьев и кустарников – около 10 тыс. шт.  </a:t>
            </a:r>
            <a:r>
              <a:rPr lang="ru-RU" sz="1200" dirty="0" smtClean="0">
                <a:latin typeface="Arial Narrow" panose="020B0606020202030204" pitchFamily="34" charset="0"/>
              </a:rPr>
              <a:t>(береза, сирень, рябина, клен, тополь, японская спирея, ель, ива, туя и др.)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 smtClean="0">
                <a:latin typeface="Arial Narrow" panose="020B0606020202030204" pitchFamily="34" charset="0"/>
              </a:rPr>
              <a:t>Цветов – более 120 тыс. шт. </a:t>
            </a:r>
            <a:r>
              <a:rPr lang="ru-RU" sz="1200" dirty="0" smtClean="0">
                <a:latin typeface="Arial Narrow" panose="020B0606020202030204" pitchFamily="34" charset="0"/>
              </a:rPr>
              <a:t>(петунии, бархатцы, вербена, </a:t>
            </a:r>
            <a:r>
              <a:rPr lang="ru-RU" sz="1200" dirty="0" err="1" smtClean="0">
                <a:latin typeface="Arial Narrow" panose="020B0606020202030204" pitchFamily="34" charset="0"/>
              </a:rPr>
              <a:t>ценрарии</a:t>
            </a:r>
            <a:r>
              <a:rPr lang="ru-RU" sz="1200" dirty="0" smtClean="0">
                <a:latin typeface="Arial Narrow" panose="020B0606020202030204" pitchFamily="34" charset="0"/>
              </a:rPr>
              <a:t>, бегонии, </a:t>
            </a:r>
            <a:r>
              <a:rPr lang="ru-RU" sz="1200" dirty="0" err="1" smtClean="0">
                <a:latin typeface="Arial Narrow" panose="020B0606020202030204" pitchFamily="34" charset="0"/>
              </a:rPr>
              <a:t>агератум</a:t>
            </a:r>
            <a:r>
              <a:rPr lang="ru-RU" sz="1200" dirty="0" smtClean="0">
                <a:latin typeface="Arial Narrow" panose="020B0606020202030204" pitchFamily="34" charset="0"/>
              </a:rPr>
              <a:t>, </a:t>
            </a:r>
            <a:r>
              <a:rPr lang="ru-RU" sz="1200" dirty="0" err="1" smtClean="0">
                <a:latin typeface="Arial Narrow" panose="020B0606020202030204" pitchFamily="34" charset="0"/>
              </a:rPr>
              <a:t>алиссиум</a:t>
            </a:r>
            <a:r>
              <a:rPr lang="ru-RU" sz="1200" dirty="0" smtClean="0">
                <a:latin typeface="Arial Narrow" panose="020B0606020202030204" pitchFamily="34" charset="0"/>
              </a:rPr>
              <a:t>, лилейник, ирис).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6999" y="4690717"/>
            <a:ext cx="45365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Общие затраты в 2016-2018 годах – 14,4 млн. руб.</a:t>
            </a:r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9" y="2715766"/>
            <a:ext cx="574328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Narrow" panose="020B0606020202030204" pitchFamily="34" charset="0"/>
              </a:rPr>
              <a:t>Высадка деревьев вне площадок предприятий:</a:t>
            </a: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АО </a:t>
            </a:r>
            <a:r>
              <a:rPr lang="ru-RU" sz="1200" b="1" dirty="0">
                <a:latin typeface="Arial Narrow" panose="020B0606020202030204" pitchFamily="34" charset="0"/>
              </a:rPr>
              <a:t>«</a:t>
            </a:r>
            <a:r>
              <a:rPr lang="ru-RU" sz="1200" b="1" dirty="0" smtClean="0">
                <a:latin typeface="Arial Narrow" panose="020B0606020202030204" pitchFamily="34" charset="0"/>
              </a:rPr>
              <a:t>Томинский </a:t>
            </a:r>
            <a:r>
              <a:rPr lang="ru-RU" sz="1200" b="1" dirty="0">
                <a:latin typeface="Arial Narrow" panose="020B0606020202030204" pitchFamily="34" charset="0"/>
              </a:rPr>
              <a:t>ГОК» </a:t>
            </a:r>
            <a:r>
              <a:rPr lang="ru-RU" sz="1200" dirty="0" smtClean="0">
                <a:latin typeface="Arial Narrow" panose="020B0606020202030204" pitchFamily="34" charset="0"/>
              </a:rPr>
              <a:t>- В </a:t>
            </a:r>
            <a:r>
              <a:rPr lang="ru-RU" sz="1200" dirty="0">
                <a:latin typeface="Arial Narrow" panose="020B0606020202030204" pitchFamily="34" charset="0"/>
              </a:rPr>
              <a:t>2017-2018 годах, совместно с </a:t>
            </a:r>
            <a:r>
              <a:rPr lang="ru-RU" sz="1200" dirty="0" err="1">
                <a:latin typeface="Arial Narrow" panose="020B0606020202030204" pitchFamily="34" charset="0"/>
              </a:rPr>
              <a:t>Шершневским</a:t>
            </a:r>
            <a:r>
              <a:rPr lang="ru-RU" sz="1200" dirty="0">
                <a:latin typeface="Arial Narrow" panose="020B0606020202030204" pitchFamily="34" charset="0"/>
              </a:rPr>
              <a:t> лесничеством, </a:t>
            </a:r>
            <a:r>
              <a:rPr lang="ru-RU" sz="1200" b="1" dirty="0">
                <a:latin typeface="Arial Narrow" panose="020B0606020202030204" pitchFamily="34" charset="0"/>
              </a:rPr>
              <a:t>высажено более 162 тыс. сеянцев </a:t>
            </a:r>
            <a:r>
              <a:rPr lang="ru-RU" sz="1200" dirty="0">
                <a:latin typeface="Arial Narrow" panose="020B0606020202030204" pitchFamily="34" charset="0"/>
              </a:rPr>
              <a:t>хвойных пород на площади 24,6 га около </a:t>
            </a:r>
            <a:r>
              <a:rPr lang="ru-RU" sz="1200" dirty="0" err="1">
                <a:latin typeface="Arial Narrow" panose="020B0606020202030204" pitchFamily="34" charset="0"/>
              </a:rPr>
              <a:t>п.Томинский</a:t>
            </a:r>
            <a:r>
              <a:rPr lang="ru-RU" sz="1200" dirty="0">
                <a:latin typeface="Arial Narrow" panose="020B0606020202030204" pitchFamily="34" charset="0"/>
              </a:rPr>
              <a:t>. </a:t>
            </a:r>
          </a:p>
          <a:p>
            <a:pPr algn="just"/>
            <a:endParaRPr lang="ru-RU" sz="1200" dirty="0">
              <a:latin typeface="Arial Narrow" panose="020B0606020202030204" pitchFamily="34" charset="0"/>
            </a:endParaRPr>
          </a:p>
          <a:p>
            <a:pPr algn="just"/>
            <a:r>
              <a:rPr lang="ru-RU" sz="1200" b="1" dirty="0">
                <a:latin typeface="Arial Narrow" panose="020B0606020202030204" pitchFamily="34" charset="0"/>
              </a:rPr>
              <a:t>ООО «ПРОМРЕКУЛЬТИВАЦИЯ</a:t>
            </a:r>
            <a:r>
              <a:rPr lang="ru-RU" sz="1200" b="1" dirty="0" smtClean="0">
                <a:latin typeface="Arial Narrow" panose="020B0606020202030204" pitchFamily="34" charset="0"/>
              </a:rPr>
              <a:t>» </a:t>
            </a:r>
            <a:r>
              <a:rPr lang="ru-RU" sz="1200" dirty="0" smtClean="0">
                <a:latin typeface="Arial Narrow" panose="020B0606020202030204" pitchFamily="34" charset="0"/>
              </a:rPr>
              <a:t>- В </a:t>
            </a:r>
            <a:r>
              <a:rPr lang="ru-RU" sz="1200" dirty="0">
                <a:latin typeface="Arial Narrow" panose="020B0606020202030204" pitchFamily="34" charset="0"/>
              </a:rPr>
              <a:t>2018 году на </a:t>
            </a:r>
            <a:r>
              <a:rPr lang="ru-RU" sz="1200" dirty="0" err="1">
                <a:latin typeface="Arial Narrow" panose="020B0606020202030204" pitchFamily="34" charset="0"/>
              </a:rPr>
              <a:t>прибортовой</a:t>
            </a:r>
            <a:r>
              <a:rPr lang="ru-RU" sz="1200" dirty="0">
                <a:latin typeface="Arial Narrow" panose="020B0606020202030204" pitchFamily="34" charset="0"/>
              </a:rPr>
              <a:t> территории Коркинского угольного разреза </a:t>
            </a:r>
            <a:r>
              <a:rPr lang="ru-RU" sz="1200" dirty="0" smtClean="0">
                <a:latin typeface="Arial Narrow" panose="020B0606020202030204" pitchFamily="34" charset="0"/>
              </a:rPr>
              <a:t>высажено </a:t>
            </a:r>
            <a:r>
              <a:rPr lang="ru-RU" sz="1200" b="1" dirty="0">
                <a:latin typeface="Arial Narrow" panose="020B0606020202030204" pitchFamily="34" charset="0"/>
              </a:rPr>
              <a:t>1,5 тыс. сеянцев </a:t>
            </a:r>
            <a:r>
              <a:rPr lang="ru-RU" sz="1200" dirty="0">
                <a:latin typeface="Arial Narrow" panose="020B0606020202030204" pitchFamily="34" charset="0"/>
              </a:rPr>
              <a:t>сосны на площади более 3 га.</a:t>
            </a:r>
          </a:p>
          <a:p>
            <a:pPr algn="just"/>
            <a:endParaRPr lang="ru-RU" sz="1200" dirty="0">
              <a:latin typeface="Arial Narrow" panose="020B0606020202030204" pitchFamily="34" charset="0"/>
            </a:endParaRPr>
          </a:p>
          <a:p>
            <a:pPr algn="just"/>
            <a:r>
              <a:rPr lang="ru-RU" sz="1200" b="1" dirty="0">
                <a:latin typeface="Arial Narrow" panose="020B0606020202030204" pitchFamily="34" charset="0"/>
              </a:rPr>
              <a:t>АО «ОРМЕТ» </a:t>
            </a:r>
            <a:r>
              <a:rPr lang="ru-RU" sz="1200" dirty="0" smtClean="0">
                <a:latin typeface="Arial Narrow" panose="020B0606020202030204" pitchFamily="34" charset="0"/>
              </a:rPr>
              <a:t>- В </a:t>
            </a:r>
            <a:r>
              <a:rPr lang="ru-RU" sz="1200" dirty="0">
                <a:latin typeface="Arial Narrow" panose="020B0606020202030204" pitchFamily="34" charset="0"/>
              </a:rPr>
              <a:t>2017 году на территории </a:t>
            </a:r>
            <a:r>
              <a:rPr lang="ru-RU" sz="1200" dirty="0" err="1">
                <a:latin typeface="Arial Narrow" panose="020B0606020202030204" pitchFamily="34" charset="0"/>
              </a:rPr>
              <a:t>Шарлыкского</a:t>
            </a:r>
            <a:r>
              <a:rPr lang="ru-RU" sz="1200" dirty="0">
                <a:latin typeface="Arial Narrow" panose="020B0606020202030204" pitchFamily="34" charset="0"/>
              </a:rPr>
              <a:t>, </a:t>
            </a:r>
            <a:r>
              <a:rPr lang="ru-RU" sz="1200" dirty="0" err="1">
                <a:latin typeface="Arial Narrow" panose="020B0606020202030204" pitchFamily="34" charset="0"/>
              </a:rPr>
              <a:t>Адамовского</a:t>
            </a:r>
            <a:r>
              <a:rPr lang="ru-RU" sz="1200" dirty="0">
                <a:latin typeface="Arial Narrow" panose="020B0606020202030204" pitchFamily="34" charset="0"/>
              </a:rPr>
              <a:t> и </a:t>
            </a:r>
            <a:r>
              <a:rPr lang="ru-RU" sz="1200" dirty="0" err="1">
                <a:latin typeface="Arial Narrow" panose="020B0606020202030204" pitchFamily="34" charset="0"/>
              </a:rPr>
              <a:t>Новосергеевского</a:t>
            </a:r>
            <a:r>
              <a:rPr lang="ru-RU" sz="1200" dirty="0">
                <a:latin typeface="Arial Narrow" panose="020B0606020202030204" pitchFamily="34" charset="0"/>
              </a:rPr>
              <a:t> лесничеств высажено </a:t>
            </a:r>
            <a:r>
              <a:rPr lang="ru-RU" sz="1200" b="1" dirty="0">
                <a:latin typeface="Arial Narrow" panose="020B0606020202030204" pitchFamily="34" charset="0"/>
              </a:rPr>
              <a:t>более 230 тыс. саженцев</a:t>
            </a:r>
            <a:r>
              <a:rPr lang="ru-RU" sz="1200" dirty="0">
                <a:latin typeface="Arial Narrow" panose="020B0606020202030204" pitchFamily="34" charset="0"/>
              </a:rPr>
              <a:t> тополя и сосны на территории почти в 40 га</a:t>
            </a:r>
            <a:r>
              <a:rPr lang="ru-RU" sz="1200" dirty="0" smtClean="0">
                <a:latin typeface="Arial Narrow" panose="020B0606020202030204" pitchFamily="34" charset="0"/>
              </a:rPr>
              <a:t>.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9" name="Picture 2" descr="http://www.rmk-group.ru/upload/files/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9642" y="3363838"/>
            <a:ext cx="2050287" cy="136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779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12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15"/>
            <a:ext cx="23650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ПРОИЗВОДСТВЕННЫЙ ЭКОЛОГИЧЕСКИЙ КОНТРОЛЬ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688620" y="392104"/>
            <a:ext cx="6245731" cy="4540015"/>
            <a:chOff x="599973" y="760733"/>
            <a:chExt cx="8043314" cy="5846674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614361" y="760733"/>
              <a:ext cx="2378262" cy="2626851"/>
              <a:chOff x="603634" y="654093"/>
              <a:chExt cx="2378262" cy="2626851"/>
            </a:xfrm>
          </p:grpSpPr>
          <p:sp>
            <p:nvSpPr>
              <p:cNvPr id="38" name="Скругленный прямоугольник 37"/>
              <p:cNvSpPr/>
              <p:nvPr/>
            </p:nvSpPr>
            <p:spPr>
              <a:xfrm>
                <a:off x="603634" y="654093"/>
                <a:ext cx="2378262" cy="2626851"/>
              </a:xfrm>
              <a:prstGeom prst="roundRect">
                <a:avLst>
                  <a:gd name="adj" fmla="val 10000"/>
                </a:avLst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0A7E7">
                    <a:lumMod val="60000"/>
                    <a:lumOff val="40000"/>
                  </a:srgbClr>
                </a:solidFill>
                <a:prstDash val="solid"/>
              </a:ln>
              <a:effectLst/>
            </p:spPr>
          </p:sp>
          <p:sp>
            <p:nvSpPr>
              <p:cNvPr id="39" name="Скругленный прямоугольник 10"/>
              <p:cNvSpPr/>
              <p:nvPr/>
            </p:nvSpPr>
            <p:spPr>
              <a:xfrm>
                <a:off x="603634" y="711796"/>
                <a:ext cx="1715570" cy="18547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45720" tIns="45720" rIns="45720" bIns="45720" numCol="1" spcCol="1270" anchor="t" anchorCtr="0">
                <a:noAutofit/>
              </a:bodyPr>
              <a:lstStyle/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контроль на источниках;</a:t>
                </a: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оценка эффективности </a:t>
                </a:r>
                <a:r>
                  <a:rPr kumimoji="0" lang="ru-RU" sz="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пылегазоочистных</a:t>
                </a: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установок;</a:t>
                </a: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контроль на границе санитарно-защитной зоны;</a:t>
                </a: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контроль на границе жилой зоны;</a:t>
                </a: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контроль выбросов         транспортных средств</a:t>
                </a: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endPara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Группа 39"/>
            <p:cNvGrpSpPr/>
            <p:nvPr/>
          </p:nvGrpSpPr>
          <p:grpSpPr>
            <a:xfrm>
              <a:off x="2337858" y="1424261"/>
              <a:ext cx="2102969" cy="2102969"/>
              <a:chOff x="2335833" y="1317621"/>
              <a:chExt cx="2102969" cy="2102969"/>
            </a:xfrm>
          </p:grpSpPr>
          <p:sp>
            <p:nvSpPr>
              <p:cNvPr id="41" name="Прямоугольник с двумя вырезанными противолежащими углами 40"/>
              <p:cNvSpPr/>
              <p:nvPr/>
            </p:nvSpPr>
            <p:spPr>
              <a:xfrm>
                <a:off x="2335833" y="1317621"/>
                <a:ext cx="2102969" cy="2102969"/>
              </a:xfrm>
              <a:prstGeom prst="snip2DiagRect">
                <a:avLst/>
              </a:prstGeom>
              <a:solidFill>
                <a:srgbClr val="00A7E7">
                  <a:lumMod val="60000"/>
                  <a:lumOff val="4000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42" name="TextBox 41"/>
              <p:cNvSpPr txBox="1"/>
              <p:nvPr/>
            </p:nvSpPr>
            <p:spPr>
              <a:xfrm>
                <a:off x="2387899" y="1863675"/>
                <a:ext cx="1905270" cy="5152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Атмосферный воздух</a:t>
                </a: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6312531" y="3980556"/>
              <a:ext cx="2314482" cy="2626851"/>
              <a:chOff x="5040511" y="2952332"/>
              <a:chExt cx="3223746" cy="2626851"/>
            </a:xfrm>
          </p:grpSpPr>
          <p:sp>
            <p:nvSpPr>
              <p:cNvPr id="44" name="Скругленный прямоугольник 43"/>
              <p:cNvSpPr/>
              <p:nvPr/>
            </p:nvSpPr>
            <p:spPr>
              <a:xfrm>
                <a:off x="5040511" y="2952332"/>
                <a:ext cx="3223746" cy="2626851"/>
              </a:xfrm>
              <a:prstGeom prst="roundRect">
                <a:avLst>
                  <a:gd name="adj" fmla="val 10000"/>
                </a:avLst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</p:sp>
          <p:sp>
            <p:nvSpPr>
              <p:cNvPr id="45" name="Скругленный прямоугольник 4"/>
              <p:cNvSpPr/>
              <p:nvPr/>
            </p:nvSpPr>
            <p:spPr>
              <a:xfrm>
                <a:off x="5871074" y="3167548"/>
                <a:ext cx="2393183" cy="23733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45720" tIns="45720" rIns="45720" bIns="45720" numCol="1" spcCol="1270" anchor="t" anchorCtr="0">
                <a:noAutofit/>
              </a:bodyPr>
              <a:lstStyle/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контроль показателей качества почвы в районе размещения объектов предприятия;</a:t>
                </a: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оценка фактического состояния и целевого использования земельных участков</a:t>
                </a: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599973" y="3980556"/>
              <a:ext cx="2392651" cy="2626851"/>
              <a:chOff x="428613" y="2952332"/>
              <a:chExt cx="3486395" cy="2626851"/>
            </a:xfrm>
          </p:grpSpPr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428613" y="2952332"/>
                <a:ext cx="3486395" cy="2626851"/>
              </a:xfrm>
              <a:prstGeom prst="roundRect">
                <a:avLst>
                  <a:gd name="adj" fmla="val 10000"/>
                </a:avLst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D3880">
                    <a:hueOff val="-12272674"/>
                    <a:satOff val="-19168"/>
                    <a:lumOff val="-1566"/>
                    <a:alphaOff val="0"/>
                  </a:srgbClr>
                </a:solidFill>
                <a:prstDash val="solid"/>
              </a:ln>
              <a:effectLst/>
            </p:spPr>
          </p:sp>
          <p:sp>
            <p:nvSpPr>
              <p:cNvPr id="48" name="Скругленный прямоугольник 6"/>
              <p:cNvSpPr/>
              <p:nvPr/>
            </p:nvSpPr>
            <p:spPr>
              <a:xfrm>
                <a:off x="449579" y="3167548"/>
                <a:ext cx="2530608" cy="230032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45720" tIns="45720" rIns="45720" bIns="45720" numCol="1" spcCol="1270" anchor="t" anchorCtr="0">
                <a:noAutofit/>
              </a:bodyPr>
              <a:lstStyle/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учет количества отходов;</a:t>
                </a: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контроль соответствия мест и условий накопления отходов</a:t>
                </a:r>
                <a:r>
                  <a:rPr kumimoji="0" lang="en-US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установленным требованиям;</a:t>
                </a: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контроль периодичности вывоза отходов </a:t>
                </a: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6315500" y="760733"/>
              <a:ext cx="2327787" cy="2626851"/>
              <a:chOff x="5057868" y="-267491"/>
              <a:chExt cx="3223748" cy="2626851"/>
            </a:xfrm>
          </p:grpSpPr>
          <p:sp>
            <p:nvSpPr>
              <p:cNvPr id="50" name="Скругленный прямоугольник 49"/>
              <p:cNvSpPr/>
              <p:nvPr/>
            </p:nvSpPr>
            <p:spPr>
              <a:xfrm>
                <a:off x="5057868" y="-267491"/>
                <a:ext cx="3223748" cy="2626851"/>
              </a:xfrm>
              <a:prstGeom prst="roundRect">
                <a:avLst>
                  <a:gd name="adj" fmla="val 10000"/>
                </a:avLst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037BDF"/>
                </a:solidFill>
                <a:prstDash val="solid"/>
              </a:ln>
              <a:effectLst/>
            </p:spPr>
          </p:sp>
          <p:sp>
            <p:nvSpPr>
              <p:cNvPr id="51" name="Скругленный прямоугольник 8"/>
              <p:cNvSpPr/>
              <p:nvPr/>
            </p:nvSpPr>
            <p:spPr>
              <a:xfrm>
                <a:off x="5881371" y="-209788"/>
                <a:ext cx="2400245" cy="25326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45720" tIns="45720" rIns="45720" bIns="45720" numCol="1" spcCol="1270" anchor="t" anchorCtr="0">
                <a:noAutofit/>
              </a:bodyPr>
              <a:lstStyle/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контроль качества подземных вод;</a:t>
                </a: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контроль соблюдения нормативов допустимых сбросов;</a:t>
                </a: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учет объемов забора воды;</a:t>
                </a:r>
                <a:endPara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alt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учет объемов и качества сточных вод;</a:t>
                </a:r>
                <a:endParaRPr kumimoji="0" lang="ru-RU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мониторинг водных объектов;</a:t>
                </a:r>
              </a:p>
              <a:p>
                <a:pPr marL="114300" marR="0" lvl="1" indent="-114300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Char char="••"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наблюдения за </a:t>
                </a:r>
                <a:r>
                  <a:rPr kumimoji="0" lang="ru-RU" sz="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водоохранной</a:t>
                </a: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зоной водных объектов</a:t>
                </a: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4744103" y="3821804"/>
              <a:ext cx="2102969" cy="2102969"/>
              <a:chOff x="4733376" y="3715164"/>
              <a:chExt cx="2102969" cy="2102969"/>
            </a:xfrm>
          </p:grpSpPr>
          <p:sp>
            <p:nvSpPr>
              <p:cNvPr id="53" name="Пирог 15"/>
              <p:cNvSpPr/>
              <p:nvPr/>
            </p:nvSpPr>
            <p:spPr>
              <a:xfrm rot="10800000">
                <a:off x="4733376" y="3715164"/>
                <a:ext cx="2102969" cy="2102969"/>
              </a:xfrm>
              <a:prstGeom prst="snip2DiagRect">
                <a:avLst/>
              </a:prstGeom>
              <a:solidFill>
                <a:sysClr val="window" lastClr="FFFFFF">
                  <a:lumMod val="65000"/>
                </a:sys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54" name="Прямоугольник 53"/>
              <p:cNvSpPr/>
              <p:nvPr/>
            </p:nvSpPr>
            <p:spPr>
              <a:xfrm>
                <a:off x="4860033" y="4545336"/>
                <a:ext cx="1874618" cy="475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Почва и землепользование</a:t>
                </a: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2346560" y="3821804"/>
              <a:ext cx="2102969" cy="2102969"/>
              <a:chOff x="2335833" y="3715164"/>
              <a:chExt cx="2102969" cy="2102969"/>
            </a:xfrm>
          </p:grpSpPr>
          <p:sp>
            <p:nvSpPr>
              <p:cNvPr id="56" name="Пирог 13"/>
              <p:cNvSpPr/>
              <p:nvPr/>
            </p:nvSpPr>
            <p:spPr>
              <a:xfrm rot="16200000">
                <a:off x="2335833" y="3715164"/>
                <a:ext cx="2102969" cy="2102969"/>
              </a:xfrm>
              <a:prstGeom prst="snip2DiagRect">
                <a:avLst/>
              </a:prstGeom>
              <a:solidFill>
                <a:srgbClr val="0D3880">
                  <a:hueOff val="-12272674"/>
                  <a:satOff val="-19168"/>
                  <a:lumOff val="-1566"/>
                  <a:alphaOff val="0"/>
                </a:srgbClr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57" name="Прямоугольник 56"/>
              <p:cNvSpPr/>
              <p:nvPr/>
            </p:nvSpPr>
            <p:spPr>
              <a:xfrm>
                <a:off x="2387899" y="4526583"/>
                <a:ext cx="1905270" cy="475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Обращение с отходами</a:t>
                </a:r>
              </a:p>
            </p:txBody>
          </p:sp>
        </p:grpSp>
        <p:grpSp>
          <p:nvGrpSpPr>
            <p:cNvPr id="58" name="Группа 57"/>
            <p:cNvGrpSpPr/>
            <p:nvPr/>
          </p:nvGrpSpPr>
          <p:grpSpPr>
            <a:xfrm>
              <a:off x="4744103" y="1424261"/>
              <a:ext cx="2106215" cy="2102969"/>
              <a:chOff x="4733376" y="1317621"/>
              <a:chExt cx="2106215" cy="2102969"/>
            </a:xfrm>
          </p:grpSpPr>
          <p:sp>
            <p:nvSpPr>
              <p:cNvPr id="59" name="Пирог 18"/>
              <p:cNvSpPr/>
              <p:nvPr/>
            </p:nvSpPr>
            <p:spPr>
              <a:xfrm rot="5400000">
                <a:off x="4733376" y="1317621"/>
                <a:ext cx="2102969" cy="2102969"/>
              </a:xfrm>
              <a:prstGeom prst="snip2DiagRect">
                <a:avLst/>
              </a:prstGeom>
              <a:solidFill>
                <a:srgbClr val="0375D3"/>
              </a:solidFill>
              <a:ln w="254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60" name="Прямоугольник 59"/>
              <p:cNvSpPr/>
              <p:nvPr/>
            </p:nvSpPr>
            <p:spPr>
              <a:xfrm>
                <a:off x="4946496" y="1809531"/>
                <a:ext cx="1893095" cy="653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Подземные и поверхностные водные объекты</a:t>
                </a:r>
              </a:p>
            </p:txBody>
          </p:sp>
        </p:grpSp>
        <p:sp>
          <p:nvSpPr>
            <p:cNvPr id="61" name="Овал 60"/>
            <p:cNvSpPr/>
            <p:nvPr/>
          </p:nvSpPr>
          <p:spPr>
            <a:xfrm>
              <a:off x="3613497" y="2554272"/>
              <a:ext cx="2035322" cy="2035322"/>
            </a:xfrm>
            <a:prstGeom prst="ellipse">
              <a:avLst/>
            </a:prstGeom>
            <a:gradFill rotWithShape="1">
              <a:gsLst>
                <a:gs pos="0">
                  <a:srgbClr val="9A9A9A">
                    <a:tint val="50000"/>
                    <a:satMod val="300000"/>
                  </a:srgbClr>
                </a:gs>
                <a:gs pos="35000">
                  <a:srgbClr val="9A9A9A">
                    <a:tint val="37000"/>
                    <a:satMod val="300000"/>
                  </a:srgbClr>
                </a:gs>
                <a:gs pos="100000">
                  <a:srgbClr val="9A9A9A">
                    <a:tint val="15000"/>
                    <a:satMod val="350000"/>
                  </a:srgbClr>
                </a:gs>
              </a:gsLst>
              <a:lin ang="16200000" scaled="1"/>
            </a:gradFill>
            <a:ln w="28575" cap="flat" cmpd="sng" algn="ctr">
              <a:solidFill>
                <a:srgbClr val="008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Контроль</a:t>
              </a:r>
            </a:p>
          </p:txBody>
        </p:sp>
        <p:sp>
          <p:nvSpPr>
            <p:cNvPr id="62" name="Стрелка влево 61"/>
            <p:cNvSpPr/>
            <p:nvPr/>
          </p:nvSpPr>
          <p:spPr>
            <a:xfrm rot="2661608">
              <a:off x="3596998" y="2703781"/>
              <a:ext cx="738182" cy="484632"/>
            </a:xfrm>
            <a:prstGeom prst="leftArrow">
              <a:avLst/>
            </a:prstGeom>
            <a:solidFill>
              <a:srgbClr val="00A7E7"/>
            </a:solidFill>
            <a:ln w="9525" cap="flat" cmpd="sng" algn="ctr">
              <a:solidFill>
                <a:srgbClr val="00A7E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268288" marR="0" lvl="0" indent="-268288" algn="ctr" defTabSz="914400" eaLnBrk="1" fontAlgn="base" latinLnBrk="0" hangingPunct="1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DINPro" pitchFamily="34" charset="0"/>
                <a:buChar char="—"/>
                <a:tabLst/>
                <a:defRPr/>
              </a:pPr>
              <a:endParaRPr kumimoji="0" lang="ru-RU" sz="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" name="Стрелка влево 62"/>
            <p:cNvSpPr/>
            <p:nvPr/>
          </p:nvSpPr>
          <p:spPr>
            <a:xfrm rot="7851963">
              <a:off x="4926411" y="2697415"/>
              <a:ext cx="738182" cy="484632"/>
            </a:xfrm>
            <a:prstGeom prst="leftArrow">
              <a:avLst/>
            </a:prstGeom>
            <a:solidFill>
              <a:srgbClr val="00A7E7"/>
            </a:solidFill>
            <a:ln w="9525" cap="flat" cmpd="sng" algn="ctr">
              <a:solidFill>
                <a:srgbClr val="00A7E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268288" marR="0" lvl="0" indent="-268288" algn="ctr" defTabSz="914400" eaLnBrk="1" fontAlgn="base" latinLnBrk="0" hangingPunct="1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DINPro" pitchFamily="34" charset="0"/>
                <a:buChar char="—"/>
                <a:tabLst/>
                <a:defRPr/>
              </a:pPr>
              <a:endParaRPr kumimoji="0" lang="ru-RU" sz="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4" name="Стрелка влево 63"/>
            <p:cNvSpPr/>
            <p:nvPr/>
          </p:nvSpPr>
          <p:spPr>
            <a:xfrm rot="18414161">
              <a:off x="3641403" y="4020133"/>
              <a:ext cx="738182" cy="484632"/>
            </a:xfrm>
            <a:prstGeom prst="leftArrow">
              <a:avLst/>
            </a:prstGeom>
            <a:solidFill>
              <a:srgbClr val="00A7E7"/>
            </a:solidFill>
            <a:ln w="9525" cap="flat" cmpd="sng" algn="ctr">
              <a:solidFill>
                <a:srgbClr val="00A7E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268288" marR="0" lvl="0" indent="-268288" algn="ctr" defTabSz="914400" eaLnBrk="1" fontAlgn="base" latinLnBrk="0" hangingPunct="1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DINPro" pitchFamily="34" charset="0"/>
                <a:buChar char="—"/>
                <a:tabLst/>
                <a:defRPr/>
              </a:pPr>
              <a:endParaRPr kumimoji="0" lang="ru-RU" sz="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5" name="Стрелка влево 64"/>
            <p:cNvSpPr/>
            <p:nvPr/>
          </p:nvSpPr>
          <p:spPr>
            <a:xfrm rot="13016781">
              <a:off x="4893744" y="4005873"/>
              <a:ext cx="738182" cy="484632"/>
            </a:xfrm>
            <a:prstGeom prst="leftArrow">
              <a:avLst/>
            </a:prstGeom>
            <a:solidFill>
              <a:srgbClr val="00A7E7"/>
            </a:solidFill>
            <a:ln w="9525" cap="flat" cmpd="sng" algn="ctr">
              <a:solidFill>
                <a:srgbClr val="00A7E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268288" marR="0" lvl="0" indent="-268288" algn="ctr" defTabSz="914400" eaLnBrk="1" fontAlgn="base" latinLnBrk="0" hangingPunct="1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DINPro" pitchFamily="34" charset="0"/>
                <a:buChar char="—"/>
                <a:tabLst/>
                <a:defRPr/>
              </a:pPr>
              <a:endParaRPr kumimoji="0" lang="ru-RU" sz="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66" name="Рисунок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188" y="3569486"/>
            <a:ext cx="1914294" cy="1276196"/>
          </a:xfrm>
          <a:prstGeom prst="rect">
            <a:avLst/>
          </a:prstGeom>
          <a:ln w="38100">
            <a:noFill/>
          </a:ln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188" y="2198451"/>
            <a:ext cx="1914294" cy="1276196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xmlns="" val="19783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13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7762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ИНТЕГРИРОВАННЫЕ СИСТЕМЫ МЕНЕДЖМЕНТА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1348964"/>
            <a:ext cx="3526235" cy="33239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indent="174625" algn="just">
              <a:spcAft>
                <a:spcPts val="60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На </a:t>
            </a:r>
            <a:r>
              <a:rPr lang="ru-RU" sz="1200" dirty="0">
                <a:latin typeface="Arial Narrow" panose="020B0606020202030204" pitchFamily="34" charset="0"/>
              </a:rPr>
              <a:t>предприятиях Компании поэтапно внедряются интегрированные системы экологического менеджмента и системы менеджмента безопасности труда и охраны здоровья в соответствии с международными стандартами ISO 14001 и ISO 45001 (OHSAS 18001). </a:t>
            </a:r>
            <a:endParaRPr lang="ru-RU" sz="1200" dirty="0" smtClean="0">
              <a:latin typeface="Arial Narrow" panose="020B0606020202030204" pitchFamily="34" charset="0"/>
            </a:endParaRPr>
          </a:p>
          <a:p>
            <a:pPr indent="174625" algn="just">
              <a:spcAft>
                <a:spcPts val="60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Сертификация систем менеджмента подтверждает соответствие деятельности предприятия не только российскому законодательству, но и международным требованиям.</a:t>
            </a:r>
            <a:endParaRPr lang="en-US" sz="1200" dirty="0" smtClean="0">
              <a:latin typeface="Arial Narrow" panose="020B0606020202030204" pitchFamily="34" charset="0"/>
            </a:endParaRPr>
          </a:p>
          <a:p>
            <a:pPr indent="174625" algn="just">
              <a:spcAft>
                <a:spcPts val="60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Системы </a:t>
            </a:r>
            <a:r>
              <a:rPr lang="ru-RU" sz="1200" dirty="0">
                <a:latin typeface="Arial Narrow" panose="020B0606020202030204" pitchFamily="34" charset="0"/>
              </a:rPr>
              <a:t>менеджмента уже внедрены и доказывают свою эффективность </a:t>
            </a:r>
            <a:r>
              <a:rPr lang="ru-RU" sz="1200" dirty="0" smtClean="0">
                <a:latin typeface="Arial Narrow" panose="020B0606020202030204" pitchFamily="34" charset="0"/>
              </a:rPr>
              <a:t>в:</a:t>
            </a:r>
          </a:p>
          <a:p>
            <a:pPr marL="449263" indent="-274638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1200" dirty="0" smtClean="0">
                <a:latin typeface="Arial Narrow" panose="020B0606020202030204" pitchFamily="34" charset="0"/>
              </a:rPr>
              <a:t>АО </a:t>
            </a:r>
            <a:r>
              <a:rPr lang="ru-RU" sz="1200" dirty="0">
                <a:latin typeface="Arial Narrow" panose="020B0606020202030204" pitchFamily="34" charset="0"/>
              </a:rPr>
              <a:t>«Кыштымский медеэлектролитный завод</a:t>
            </a:r>
            <a:r>
              <a:rPr lang="ru-RU" sz="1200" dirty="0" smtClean="0">
                <a:latin typeface="Arial Narrow" panose="020B0606020202030204" pitchFamily="34" charset="0"/>
              </a:rPr>
              <a:t>»;</a:t>
            </a:r>
          </a:p>
          <a:p>
            <a:pPr marL="449263" indent="-274638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1200" dirty="0" smtClean="0">
                <a:latin typeface="Arial Narrow" panose="020B0606020202030204" pitchFamily="34" charset="0"/>
              </a:rPr>
              <a:t>АО </a:t>
            </a:r>
            <a:r>
              <a:rPr lang="ru-RU" sz="1200" dirty="0">
                <a:latin typeface="Arial Narrow" panose="020B0606020202030204" pitchFamily="34" charset="0"/>
              </a:rPr>
              <a:t>«Михеевский ГОК</a:t>
            </a:r>
            <a:r>
              <a:rPr lang="ru-RU" sz="1200" dirty="0" smtClean="0">
                <a:latin typeface="Arial Narrow" panose="020B0606020202030204" pitchFamily="34" charset="0"/>
              </a:rPr>
              <a:t>»;</a:t>
            </a:r>
          </a:p>
          <a:p>
            <a:pPr marL="449263" indent="-274638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1200" dirty="0" smtClean="0">
                <a:latin typeface="Arial Narrow" panose="020B0606020202030204" pitchFamily="34" charset="0"/>
              </a:rPr>
              <a:t>АО</a:t>
            </a:r>
            <a:r>
              <a:rPr lang="ru-RU" sz="1200" dirty="0">
                <a:latin typeface="Arial Narrow" panose="020B0606020202030204" pitchFamily="34" charset="0"/>
              </a:rPr>
              <a:t> «</a:t>
            </a:r>
            <a:r>
              <a:rPr lang="ru-RU" sz="1200" dirty="0" err="1">
                <a:latin typeface="Arial Narrow" panose="020B0606020202030204" pitchFamily="34" charset="0"/>
              </a:rPr>
              <a:t>Уралгидромедь</a:t>
            </a:r>
            <a:r>
              <a:rPr lang="ru-RU" sz="1200" dirty="0" smtClean="0">
                <a:latin typeface="Arial Narrow" panose="020B0606020202030204" pitchFamily="34" charset="0"/>
              </a:rPr>
              <a:t>»;</a:t>
            </a:r>
          </a:p>
          <a:p>
            <a:pPr marL="449263" indent="-274638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1200" dirty="0" smtClean="0">
                <a:latin typeface="Arial Narrow" panose="020B0606020202030204" pitchFamily="34" charset="0"/>
              </a:rPr>
              <a:t>АО </a:t>
            </a:r>
            <a:r>
              <a:rPr lang="ru-RU" sz="1200" dirty="0">
                <a:latin typeface="Arial Narrow" panose="020B0606020202030204" pitchFamily="34" charset="0"/>
              </a:rPr>
              <a:t>«</a:t>
            </a:r>
            <a:r>
              <a:rPr lang="ru-RU" sz="1200" dirty="0" err="1">
                <a:latin typeface="Arial Narrow" panose="020B0606020202030204" pitchFamily="34" charset="0"/>
              </a:rPr>
              <a:t>Карабашмедь</a:t>
            </a:r>
            <a:r>
              <a:rPr lang="ru-RU" sz="1200" dirty="0">
                <a:latin typeface="Arial Narrow" panose="020B0606020202030204" pitchFamily="34" charset="0"/>
              </a:rPr>
              <a:t>».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471544" y="1451866"/>
            <a:ext cx="4604511" cy="3600602"/>
            <a:chOff x="103520" y="958506"/>
            <a:chExt cx="5377735" cy="4961243"/>
          </a:xfrm>
        </p:grpSpPr>
        <p:grpSp>
          <p:nvGrpSpPr>
            <p:cNvPr id="11" name="Group 93"/>
            <p:cNvGrpSpPr>
              <a:grpSpLocks/>
            </p:cNvGrpSpPr>
            <p:nvPr/>
          </p:nvGrpSpPr>
          <p:grpSpPr bwMode="auto">
            <a:xfrm>
              <a:off x="103520" y="5343487"/>
              <a:ext cx="2746376" cy="576262"/>
              <a:chOff x="804" y="572"/>
              <a:chExt cx="1730" cy="255"/>
            </a:xfrm>
          </p:grpSpPr>
          <p:grpSp>
            <p:nvGrpSpPr>
              <p:cNvPr id="77" name="Group 95"/>
              <p:cNvGrpSpPr>
                <a:grpSpLocks/>
              </p:cNvGrpSpPr>
              <p:nvPr/>
            </p:nvGrpSpPr>
            <p:grpSpPr bwMode="auto">
              <a:xfrm>
                <a:off x="804" y="572"/>
                <a:ext cx="1730" cy="255"/>
                <a:chOff x="945" y="528"/>
                <a:chExt cx="1419" cy="211"/>
              </a:xfrm>
            </p:grpSpPr>
            <p:sp>
              <p:nvSpPr>
                <p:cNvPr id="79" name="Freeform 96"/>
                <p:cNvSpPr>
                  <a:spLocks/>
                </p:cNvSpPr>
                <p:nvPr/>
              </p:nvSpPr>
              <p:spPr bwMode="auto">
                <a:xfrm>
                  <a:off x="2291" y="528"/>
                  <a:ext cx="73" cy="211"/>
                </a:xfrm>
                <a:custGeom>
                  <a:avLst/>
                  <a:gdLst>
                    <a:gd name="T0" fmla="*/ 0 w 73"/>
                    <a:gd name="T1" fmla="*/ 211 h 211"/>
                    <a:gd name="T2" fmla="*/ 0 w 73"/>
                    <a:gd name="T3" fmla="*/ 73 h 211"/>
                    <a:gd name="T4" fmla="*/ 73 w 73"/>
                    <a:gd name="T5" fmla="*/ 0 h 211"/>
                    <a:gd name="T6" fmla="*/ 73 w 73"/>
                    <a:gd name="T7" fmla="*/ 125 h 211"/>
                    <a:gd name="T8" fmla="*/ 0 w 73"/>
                    <a:gd name="T9" fmla="*/ 211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211"/>
                    <a:gd name="T17" fmla="*/ 73 w 73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211">
                      <a:moveTo>
                        <a:pt x="0" y="211"/>
                      </a:moveTo>
                      <a:lnTo>
                        <a:pt x="0" y="73"/>
                      </a:lnTo>
                      <a:lnTo>
                        <a:pt x="73" y="0"/>
                      </a:lnTo>
                      <a:lnTo>
                        <a:pt x="73" y="125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0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2291" y="653"/>
                  <a:ext cx="73" cy="86"/>
                </a:xfrm>
                <a:prstGeom prst="line">
                  <a:avLst/>
                </a:prstGeom>
                <a:noFill/>
                <a:ln w="9525">
                  <a:solidFill>
                    <a:srgbClr val="E1E1E1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1" name="Freeform 98"/>
                <p:cNvSpPr>
                  <a:spLocks/>
                </p:cNvSpPr>
                <p:nvPr/>
              </p:nvSpPr>
              <p:spPr bwMode="auto">
                <a:xfrm>
                  <a:off x="947" y="528"/>
                  <a:ext cx="1417" cy="73"/>
                </a:xfrm>
                <a:custGeom>
                  <a:avLst/>
                  <a:gdLst>
                    <a:gd name="T0" fmla="*/ 1344 w 1417"/>
                    <a:gd name="T1" fmla="*/ 73 h 73"/>
                    <a:gd name="T2" fmla="*/ 0 w 1417"/>
                    <a:gd name="T3" fmla="*/ 73 h 73"/>
                    <a:gd name="T4" fmla="*/ 197 w 1417"/>
                    <a:gd name="T5" fmla="*/ 0 h 73"/>
                    <a:gd name="T6" fmla="*/ 1417 w 1417"/>
                    <a:gd name="T7" fmla="*/ 0 h 73"/>
                    <a:gd name="T8" fmla="*/ 1344 w 1417"/>
                    <a:gd name="T9" fmla="*/ 73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17"/>
                    <a:gd name="T16" fmla="*/ 0 h 73"/>
                    <a:gd name="T17" fmla="*/ 1417 w 1417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17" h="73">
                      <a:moveTo>
                        <a:pt x="1344" y="73"/>
                      </a:moveTo>
                      <a:lnTo>
                        <a:pt x="0" y="73"/>
                      </a:lnTo>
                      <a:lnTo>
                        <a:pt x="197" y="0"/>
                      </a:lnTo>
                      <a:lnTo>
                        <a:pt x="1417" y="0"/>
                      </a:lnTo>
                      <a:lnTo>
                        <a:pt x="1344" y="73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2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291" y="528"/>
                  <a:ext cx="73" cy="73"/>
                </a:xfrm>
                <a:prstGeom prst="line">
                  <a:avLst/>
                </a:prstGeom>
                <a:noFill/>
                <a:ln w="9525">
                  <a:solidFill>
                    <a:srgbClr val="989898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3" name="Rectangle 100"/>
                <p:cNvSpPr>
                  <a:spLocks noChangeArrowheads="1"/>
                </p:cNvSpPr>
                <p:nvPr/>
              </p:nvSpPr>
              <p:spPr bwMode="auto">
                <a:xfrm>
                  <a:off x="947" y="601"/>
                  <a:ext cx="1344" cy="138"/>
                </a:xfrm>
                <a:prstGeom prst="rect">
                  <a:avLst/>
                </a:prstGeom>
                <a:solidFill>
                  <a:srgbClr val="C4C4C4"/>
                </a:solidFill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4" name="Line 101"/>
                <p:cNvSpPr>
                  <a:spLocks noChangeShapeType="1"/>
                </p:cNvSpPr>
                <p:nvPr/>
              </p:nvSpPr>
              <p:spPr bwMode="auto">
                <a:xfrm>
                  <a:off x="947" y="73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5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2289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EAEAEA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6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947" y="600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7" name="Line 104"/>
                <p:cNvSpPr>
                  <a:spLocks noChangeShapeType="1"/>
                </p:cNvSpPr>
                <p:nvPr/>
              </p:nvSpPr>
              <p:spPr bwMode="auto">
                <a:xfrm>
                  <a:off x="945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D6D6D6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78" name="Rectangle 105"/>
              <p:cNvSpPr>
                <a:spLocks noChangeArrowheads="1"/>
              </p:cNvSpPr>
              <p:nvPr/>
            </p:nvSpPr>
            <p:spPr bwMode="auto">
              <a:xfrm>
                <a:off x="813" y="700"/>
                <a:ext cx="1645" cy="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square" lIns="0" tIns="0" rIns="0" bIns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ru-RU" sz="1000" b="1" dirty="0" smtClean="0">
                    <a:latin typeface="Arial Narrow" panose="020B0606020202030204" pitchFamily="34" charset="0"/>
                  </a:rPr>
                  <a:t>Экологическая политика</a:t>
                </a:r>
                <a:endParaRPr lang="ru-RU" sz="1000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2" name="Group 93"/>
            <p:cNvGrpSpPr>
              <a:grpSpLocks/>
            </p:cNvGrpSpPr>
            <p:nvPr/>
          </p:nvGrpSpPr>
          <p:grpSpPr bwMode="auto">
            <a:xfrm>
              <a:off x="539412" y="4466056"/>
              <a:ext cx="2746376" cy="576262"/>
              <a:chOff x="804" y="572"/>
              <a:chExt cx="1730" cy="255"/>
            </a:xfrm>
          </p:grpSpPr>
          <p:grpSp>
            <p:nvGrpSpPr>
              <p:cNvPr id="66" name="Group 95"/>
              <p:cNvGrpSpPr>
                <a:grpSpLocks/>
              </p:cNvGrpSpPr>
              <p:nvPr/>
            </p:nvGrpSpPr>
            <p:grpSpPr bwMode="auto">
              <a:xfrm>
                <a:off x="804" y="572"/>
                <a:ext cx="1730" cy="255"/>
                <a:chOff x="945" y="528"/>
                <a:chExt cx="1419" cy="211"/>
              </a:xfrm>
            </p:grpSpPr>
            <p:sp>
              <p:nvSpPr>
                <p:cNvPr id="68" name="Freeform 96"/>
                <p:cNvSpPr>
                  <a:spLocks/>
                </p:cNvSpPr>
                <p:nvPr/>
              </p:nvSpPr>
              <p:spPr bwMode="auto">
                <a:xfrm>
                  <a:off x="2291" y="528"/>
                  <a:ext cx="73" cy="211"/>
                </a:xfrm>
                <a:custGeom>
                  <a:avLst/>
                  <a:gdLst>
                    <a:gd name="T0" fmla="*/ 0 w 73"/>
                    <a:gd name="T1" fmla="*/ 211 h 211"/>
                    <a:gd name="T2" fmla="*/ 0 w 73"/>
                    <a:gd name="T3" fmla="*/ 73 h 211"/>
                    <a:gd name="T4" fmla="*/ 73 w 73"/>
                    <a:gd name="T5" fmla="*/ 0 h 211"/>
                    <a:gd name="T6" fmla="*/ 73 w 73"/>
                    <a:gd name="T7" fmla="*/ 125 h 211"/>
                    <a:gd name="T8" fmla="*/ 0 w 73"/>
                    <a:gd name="T9" fmla="*/ 211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211"/>
                    <a:gd name="T17" fmla="*/ 73 w 73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211">
                      <a:moveTo>
                        <a:pt x="0" y="211"/>
                      </a:moveTo>
                      <a:lnTo>
                        <a:pt x="0" y="73"/>
                      </a:lnTo>
                      <a:lnTo>
                        <a:pt x="73" y="0"/>
                      </a:lnTo>
                      <a:lnTo>
                        <a:pt x="73" y="125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69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2291" y="653"/>
                  <a:ext cx="73" cy="86"/>
                </a:xfrm>
                <a:prstGeom prst="line">
                  <a:avLst/>
                </a:prstGeom>
                <a:noFill/>
                <a:ln w="9525">
                  <a:solidFill>
                    <a:srgbClr val="E1E1E1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0" name="Freeform 98"/>
                <p:cNvSpPr>
                  <a:spLocks/>
                </p:cNvSpPr>
                <p:nvPr/>
              </p:nvSpPr>
              <p:spPr bwMode="auto">
                <a:xfrm>
                  <a:off x="947" y="528"/>
                  <a:ext cx="1417" cy="73"/>
                </a:xfrm>
                <a:custGeom>
                  <a:avLst/>
                  <a:gdLst>
                    <a:gd name="T0" fmla="*/ 1344 w 1417"/>
                    <a:gd name="T1" fmla="*/ 73 h 73"/>
                    <a:gd name="T2" fmla="*/ 0 w 1417"/>
                    <a:gd name="T3" fmla="*/ 73 h 73"/>
                    <a:gd name="T4" fmla="*/ 197 w 1417"/>
                    <a:gd name="T5" fmla="*/ 0 h 73"/>
                    <a:gd name="T6" fmla="*/ 1417 w 1417"/>
                    <a:gd name="T7" fmla="*/ 0 h 73"/>
                    <a:gd name="T8" fmla="*/ 1344 w 1417"/>
                    <a:gd name="T9" fmla="*/ 73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17"/>
                    <a:gd name="T16" fmla="*/ 0 h 73"/>
                    <a:gd name="T17" fmla="*/ 1417 w 1417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17" h="73">
                      <a:moveTo>
                        <a:pt x="1344" y="73"/>
                      </a:moveTo>
                      <a:lnTo>
                        <a:pt x="0" y="73"/>
                      </a:lnTo>
                      <a:lnTo>
                        <a:pt x="197" y="0"/>
                      </a:lnTo>
                      <a:lnTo>
                        <a:pt x="1417" y="0"/>
                      </a:lnTo>
                      <a:lnTo>
                        <a:pt x="1344" y="73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1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291" y="528"/>
                  <a:ext cx="73" cy="73"/>
                </a:xfrm>
                <a:prstGeom prst="line">
                  <a:avLst/>
                </a:prstGeom>
                <a:noFill/>
                <a:ln w="9525">
                  <a:solidFill>
                    <a:srgbClr val="989898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2" name="Rectangle 100"/>
                <p:cNvSpPr>
                  <a:spLocks noChangeArrowheads="1"/>
                </p:cNvSpPr>
                <p:nvPr/>
              </p:nvSpPr>
              <p:spPr bwMode="auto">
                <a:xfrm>
                  <a:off x="947" y="601"/>
                  <a:ext cx="1344" cy="138"/>
                </a:xfrm>
                <a:prstGeom prst="rect">
                  <a:avLst/>
                </a:prstGeom>
                <a:solidFill>
                  <a:srgbClr val="C4C4C4"/>
                </a:solidFill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3" name="Line 101"/>
                <p:cNvSpPr>
                  <a:spLocks noChangeShapeType="1"/>
                </p:cNvSpPr>
                <p:nvPr/>
              </p:nvSpPr>
              <p:spPr bwMode="auto">
                <a:xfrm>
                  <a:off x="947" y="73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4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2289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EAEAEA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5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947" y="600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76" name="Line 104"/>
                <p:cNvSpPr>
                  <a:spLocks noChangeShapeType="1"/>
                </p:cNvSpPr>
                <p:nvPr/>
              </p:nvSpPr>
              <p:spPr bwMode="auto">
                <a:xfrm>
                  <a:off x="945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D6D6D6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67" name="Rectangle 105"/>
              <p:cNvSpPr>
                <a:spLocks noChangeArrowheads="1"/>
              </p:cNvSpPr>
              <p:nvPr/>
            </p:nvSpPr>
            <p:spPr bwMode="auto">
              <a:xfrm>
                <a:off x="813" y="700"/>
                <a:ext cx="1645" cy="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square" lIns="0" tIns="0" rIns="0" bIns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ru-RU" sz="1000" b="1" dirty="0" smtClean="0">
                    <a:latin typeface="Arial Narrow" panose="020B0606020202030204" pitchFamily="34" charset="0"/>
                  </a:rPr>
                  <a:t>Планирование</a:t>
                </a:r>
                <a:endParaRPr lang="ru-RU" sz="1000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3" name="Group 93"/>
            <p:cNvGrpSpPr>
              <a:grpSpLocks/>
            </p:cNvGrpSpPr>
            <p:nvPr/>
          </p:nvGrpSpPr>
          <p:grpSpPr bwMode="auto">
            <a:xfrm>
              <a:off x="1079472" y="3572231"/>
              <a:ext cx="2746376" cy="576262"/>
              <a:chOff x="804" y="572"/>
              <a:chExt cx="1730" cy="255"/>
            </a:xfrm>
          </p:grpSpPr>
          <p:grpSp>
            <p:nvGrpSpPr>
              <p:cNvPr id="55" name="Group 95"/>
              <p:cNvGrpSpPr>
                <a:grpSpLocks/>
              </p:cNvGrpSpPr>
              <p:nvPr/>
            </p:nvGrpSpPr>
            <p:grpSpPr bwMode="auto">
              <a:xfrm>
                <a:off x="804" y="572"/>
                <a:ext cx="1730" cy="255"/>
                <a:chOff x="945" y="528"/>
                <a:chExt cx="1419" cy="211"/>
              </a:xfrm>
            </p:grpSpPr>
            <p:sp>
              <p:nvSpPr>
                <p:cNvPr id="57" name="Freeform 96"/>
                <p:cNvSpPr>
                  <a:spLocks/>
                </p:cNvSpPr>
                <p:nvPr/>
              </p:nvSpPr>
              <p:spPr bwMode="auto">
                <a:xfrm>
                  <a:off x="2291" y="528"/>
                  <a:ext cx="73" cy="211"/>
                </a:xfrm>
                <a:custGeom>
                  <a:avLst/>
                  <a:gdLst>
                    <a:gd name="T0" fmla="*/ 0 w 73"/>
                    <a:gd name="T1" fmla="*/ 211 h 211"/>
                    <a:gd name="T2" fmla="*/ 0 w 73"/>
                    <a:gd name="T3" fmla="*/ 73 h 211"/>
                    <a:gd name="T4" fmla="*/ 73 w 73"/>
                    <a:gd name="T5" fmla="*/ 0 h 211"/>
                    <a:gd name="T6" fmla="*/ 73 w 73"/>
                    <a:gd name="T7" fmla="*/ 125 h 211"/>
                    <a:gd name="T8" fmla="*/ 0 w 73"/>
                    <a:gd name="T9" fmla="*/ 211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211"/>
                    <a:gd name="T17" fmla="*/ 73 w 73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211">
                      <a:moveTo>
                        <a:pt x="0" y="211"/>
                      </a:moveTo>
                      <a:lnTo>
                        <a:pt x="0" y="73"/>
                      </a:lnTo>
                      <a:lnTo>
                        <a:pt x="73" y="0"/>
                      </a:lnTo>
                      <a:lnTo>
                        <a:pt x="73" y="125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8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2291" y="653"/>
                  <a:ext cx="73" cy="86"/>
                </a:xfrm>
                <a:prstGeom prst="line">
                  <a:avLst/>
                </a:prstGeom>
                <a:noFill/>
                <a:ln w="9525">
                  <a:solidFill>
                    <a:srgbClr val="E1E1E1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9" name="Freeform 98"/>
                <p:cNvSpPr>
                  <a:spLocks/>
                </p:cNvSpPr>
                <p:nvPr/>
              </p:nvSpPr>
              <p:spPr bwMode="auto">
                <a:xfrm>
                  <a:off x="947" y="528"/>
                  <a:ext cx="1417" cy="73"/>
                </a:xfrm>
                <a:custGeom>
                  <a:avLst/>
                  <a:gdLst>
                    <a:gd name="T0" fmla="*/ 1344 w 1417"/>
                    <a:gd name="T1" fmla="*/ 73 h 73"/>
                    <a:gd name="T2" fmla="*/ 0 w 1417"/>
                    <a:gd name="T3" fmla="*/ 73 h 73"/>
                    <a:gd name="T4" fmla="*/ 197 w 1417"/>
                    <a:gd name="T5" fmla="*/ 0 h 73"/>
                    <a:gd name="T6" fmla="*/ 1417 w 1417"/>
                    <a:gd name="T7" fmla="*/ 0 h 73"/>
                    <a:gd name="T8" fmla="*/ 1344 w 1417"/>
                    <a:gd name="T9" fmla="*/ 73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17"/>
                    <a:gd name="T16" fmla="*/ 0 h 73"/>
                    <a:gd name="T17" fmla="*/ 1417 w 1417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17" h="73">
                      <a:moveTo>
                        <a:pt x="1344" y="73"/>
                      </a:moveTo>
                      <a:lnTo>
                        <a:pt x="0" y="73"/>
                      </a:lnTo>
                      <a:lnTo>
                        <a:pt x="197" y="0"/>
                      </a:lnTo>
                      <a:lnTo>
                        <a:pt x="1417" y="0"/>
                      </a:lnTo>
                      <a:lnTo>
                        <a:pt x="1344" y="73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60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291" y="528"/>
                  <a:ext cx="73" cy="73"/>
                </a:xfrm>
                <a:prstGeom prst="line">
                  <a:avLst/>
                </a:prstGeom>
                <a:noFill/>
                <a:ln w="9525">
                  <a:solidFill>
                    <a:srgbClr val="989898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61" name="Rectangle 100"/>
                <p:cNvSpPr>
                  <a:spLocks noChangeArrowheads="1"/>
                </p:cNvSpPr>
                <p:nvPr/>
              </p:nvSpPr>
              <p:spPr bwMode="auto">
                <a:xfrm>
                  <a:off x="947" y="601"/>
                  <a:ext cx="1344" cy="138"/>
                </a:xfrm>
                <a:prstGeom prst="rect">
                  <a:avLst/>
                </a:prstGeom>
                <a:solidFill>
                  <a:srgbClr val="C4C4C4"/>
                </a:solidFill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62" name="Line 101"/>
                <p:cNvSpPr>
                  <a:spLocks noChangeShapeType="1"/>
                </p:cNvSpPr>
                <p:nvPr/>
              </p:nvSpPr>
              <p:spPr bwMode="auto">
                <a:xfrm>
                  <a:off x="947" y="73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63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2289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EAEAEA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64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947" y="600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65" name="Line 104"/>
                <p:cNvSpPr>
                  <a:spLocks noChangeShapeType="1"/>
                </p:cNvSpPr>
                <p:nvPr/>
              </p:nvSpPr>
              <p:spPr bwMode="auto">
                <a:xfrm>
                  <a:off x="945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D6D6D6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56" name="Rectangle 105"/>
              <p:cNvSpPr>
                <a:spLocks noChangeArrowheads="1"/>
              </p:cNvSpPr>
              <p:nvPr/>
            </p:nvSpPr>
            <p:spPr bwMode="auto">
              <a:xfrm>
                <a:off x="813" y="700"/>
                <a:ext cx="1645" cy="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square" lIns="0" tIns="0" rIns="0" bIns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ru-RU" sz="1000" b="1" dirty="0" smtClean="0">
                    <a:latin typeface="Arial Narrow" panose="020B0606020202030204" pitchFamily="34" charset="0"/>
                  </a:rPr>
                  <a:t>Внедрение и функционирование</a:t>
                </a:r>
                <a:endParaRPr lang="ru-RU" sz="1000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4" name="Group 93"/>
            <p:cNvGrpSpPr>
              <a:grpSpLocks/>
            </p:cNvGrpSpPr>
            <p:nvPr/>
          </p:nvGrpSpPr>
          <p:grpSpPr bwMode="auto">
            <a:xfrm>
              <a:off x="1566245" y="2718951"/>
              <a:ext cx="2746376" cy="576262"/>
              <a:chOff x="804" y="572"/>
              <a:chExt cx="1730" cy="255"/>
            </a:xfrm>
          </p:grpSpPr>
          <p:grpSp>
            <p:nvGrpSpPr>
              <p:cNvPr id="44" name="Group 95"/>
              <p:cNvGrpSpPr>
                <a:grpSpLocks/>
              </p:cNvGrpSpPr>
              <p:nvPr/>
            </p:nvGrpSpPr>
            <p:grpSpPr bwMode="auto">
              <a:xfrm>
                <a:off x="804" y="572"/>
                <a:ext cx="1730" cy="255"/>
                <a:chOff x="945" y="528"/>
                <a:chExt cx="1419" cy="211"/>
              </a:xfrm>
            </p:grpSpPr>
            <p:sp>
              <p:nvSpPr>
                <p:cNvPr id="46" name="Freeform 96"/>
                <p:cNvSpPr>
                  <a:spLocks/>
                </p:cNvSpPr>
                <p:nvPr/>
              </p:nvSpPr>
              <p:spPr bwMode="auto">
                <a:xfrm>
                  <a:off x="2291" y="528"/>
                  <a:ext cx="73" cy="211"/>
                </a:xfrm>
                <a:custGeom>
                  <a:avLst/>
                  <a:gdLst>
                    <a:gd name="T0" fmla="*/ 0 w 73"/>
                    <a:gd name="T1" fmla="*/ 211 h 211"/>
                    <a:gd name="T2" fmla="*/ 0 w 73"/>
                    <a:gd name="T3" fmla="*/ 73 h 211"/>
                    <a:gd name="T4" fmla="*/ 73 w 73"/>
                    <a:gd name="T5" fmla="*/ 0 h 211"/>
                    <a:gd name="T6" fmla="*/ 73 w 73"/>
                    <a:gd name="T7" fmla="*/ 125 h 211"/>
                    <a:gd name="T8" fmla="*/ 0 w 73"/>
                    <a:gd name="T9" fmla="*/ 211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211"/>
                    <a:gd name="T17" fmla="*/ 73 w 73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211">
                      <a:moveTo>
                        <a:pt x="0" y="211"/>
                      </a:moveTo>
                      <a:lnTo>
                        <a:pt x="0" y="73"/>
                      </a:lnTo>
                      <a:lnTo>
                        <a:pt x="73" y="0"/>
                      </a:lnTo>
                      <a:lnTo>
                        <a:pt x="73" y="125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2291" y="653"/>
                  <a:ext cx="73" cy="86"/>
                </a:xfrm>
                <a:prstGeom prst="line">
                  <a:avLst/>
                </a:prstGeom>
                <a:noFill/>
                <a:ln w="9525">
                  <a:solidFill>
                    <a:srgbClr val="E1E1E1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8" name="Freeform 98"/>
                <p:cNvSpPr>
                  <a:spLocks/>
                </p:cNvSpPr>
                <p:nvPr/>
              </p:nvSpPr>
              <p:spPr bwMode="auto">
                <a:xfrm>
                  <a:off x="947" y="528"/>
                  <a:ext cx="1417" cy="73"/>
                </a:xfrm>
                <a:custGeom>
                  <a:avLst/>
                  <a:gdLst>
                    <a:gd name="T0" fmla="*/ 1344 w 1417"/>
                    <a:gd name="T1" fmla="*/ 73 h 73"/>
                    <a:gd name="T2" fmla="*/ 0 w 1417"/>
                    <a:gd name="T3" fmla="*/ 73 h 73"/>
                    <a:gd name="T4" fmla="*/ 197 w 1417"/>
                    <a:gd name="T5" fmla="*/ 0 h 73"/>
                    <a:gd name="T6" fmla="*/ 1417 w 1417"/>
                    <a:gd name="T7" fmla="*/ 0 h 73"/>
                    <a:gd name="T8" fmla="*/ 1344 w 1417"/>
                    <a:gd name="T9" fmla="*/ 73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17"/>
                    <a:gd name="T16" fmla="*/ 0 h 73"/>
                    <a:gd name="T17" fmla="*/ 1417 w 1417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17" h="73">
                      <a:moveTo>
                        <a:pt x="1344" y="73"/>
                      </a:moveTo>
                      <a:lnTo>
                        <a:pt x="0" y="73"/>
                      </a:lnTo>
                      <a:lnTo>
                        <a:pt x="197" y="0"/>
                      </a:lnTo>
                      <a:lnTo>
                        <a:pt x="1417" y="0"/>
                      </a:lnTo>
                      <a:lnTo>
                        <a:pt x="1344" y="73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9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291" y="528"/>
                  <a:ext cx="73" cy="73"/>
                </a:xfrm>
                <a:prstGeom prst="line">
                  <a:avLst/>
                </a:prstGeom>
                <a:noFill/>
                <a:ln w="9525">
                  <a:solidFill>
                    <a:srgbClr val="989898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0" name="Rectangle 100"/>
                <p:cNvSpPr>
                  <a:spLocks noChangeArrowheads="1"/>
                </p:cNvSpPr>
                <p:nvPr/>
              </p:nvSpPr>
              <p:spPr bwMode="auto">
                <a:xfrm>
                  <a:off x="947" y="601"/>
                  <a:ext cx="1344" cy="138"/>
                </a:xfrm>
                <a:prstGeom prst="rect">
                  <a:avLst/>
                </a:prstGeom>
                <a:solidFill>
                  <a:srgbClr val="C4C4C4"/>
                </a:solidFill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1" name="Line 101"/>
                <p:cNvSpPr>
                  <a:spLocks noChangeShapeType="1"/>
                </p:cNvSpPr>
                <p:nvPr/>
              </p:nvSpPr>
              <p:spPr bwMode="auto">
                <a:xfrm>
                  <a:off x="947" y="73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2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2289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EAEAEA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3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947" y="600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4" name="Line 104"/>
                <p:cNvSpPr>
                  <a:spLocks noChangeShapeType="1"/>
                </p:cNvSpPr>
                <p:nvPr/>
              </p:nvSpPr>
              <p:spPr bwMode="auto">
                <a:xfrm>
                  <a:off x="945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D6D6D6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5" name="Rectangle 105"/>
              <p:cNvSpPr>
                <a:spLocks noChangeArrowheads="1"/>
              </p:cNvSpPr>
              <p:nvPr/>
            </p:nvSpPr>
            <p:spPr bwMode="auto">
              <a:xfrm>
                <a:off x="813" y="700"/>
                <a:ext cx="1645" cy="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square" lIns="0" tIns="0" rIns="0" bIns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ru-RU" sz="1000" b="1" dirty="0" smtClean="0">
                    <a:latin typeface="Arial Narrow" panose="020B0606020202030204" pitchFamily="34" charset="0"/>
                  </a:rPr>
                  <a:t>Контроль</a:t>
                </a:r>
                <a:endParaRPr lang="ru-RU" sz="1000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5" name="Group 93"/>
            <p:cNvGrpSpPr>
              <a:grpSpLocks/>
            </p:cNvGrpSpPr>
            <p:nvPr/>
          </p:nvGrpSpPr>
          <p:grpSpPr bwMode="auto">
            <a:xfrm>
              <a:off x="2115994" y="1788583"/>
              <a:ext cx="2746376" cy="576262"/>
              <a:chOff x="804" y="572"/>
              <a:chExt cx="1730" cy="255"/>
            </a:xfrm>
          </p:grpSpPr>
          <p:grpSp>
            <p:nvGrpSpPr>
              <p:cNvPr id="33" name="Group 95"/>
              <p:cNvGrpSpPr>
                <a:grpSpLocks/>
              </p:cNvGrpSpPr>
              <p:nvPr/>
            </p:nvGrpSpPr>
            <p:grpSpPr bwMode="auto">
              <a:xfrm>
                <a:off x="804" y="572"/>
                <a:ext cx="1730" cy="255"/>
                <a:chOff x="945" y="528"/>
                <a:chExt cx="1419" cy="211"/>
              </a:xfrm>
            </p:grpSpPr>
            <p:sp>
              <p:nvSpPr>
                <p:cNvPr id="35" name="Freeform 96"/>
                <p:cNvSpPr>
                  <a:spLocks/>
                </p:cNvSpPr>
                <p:nvPr/>
              </p:nvSpPr>
              <p:spPr bwMode="auto">
                <a:xfrm>
                  <a:off x="2291" y="528"/>
                  <a:ext cx="73" cy="211"/>
                </a:xfrm>
                <a:custGeom>
                  <a:avLst/>
                  <a:gdLst>
                    <a:gd name="T0" fmla="*/ 0 w 73"/>
                    <a:gd name="T1" fmla="*/ 211 h 211"/>
                    <a:gd name="T2" fmla="*/ 0 w 73"/>
                    <a:gd name="T3" fmla="*/ 73 h 211"/>
                    <a:gd name="T4" fmla="*/ 73 w 73"/>
                    <a:gd name="T5" fmla="*/ 0 h 211"/>
                    <a:gd name="T6" fmla="*/ 73 w 73"/>
                    <a:gd name="T7" fmla="*/ 125 h 211"/>
                    <a:gd name="T8" fmla="*/ 0 w 73"/>
                    <a:gd name="T9" fmla="*/ 211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211"/>
                    <a:gd name="T17" fmla="*/ 73 w 73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211">
                      <a:moveTo>
                        <a:pt x="0" y="211"/>
                      </a:moveTo>
                      <a:lnTo>
                        <a:pt x="0" y="73"/>
                      </a:lnTo>
                      <a:lnTo>
                        <a:pt x="73" y="0"/>
                      </a:lnTo>
                      <a:lnTo>
                        <a:pt x="73" y="125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36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2291" y="653"/>
                  <a:ext cx="73" cy="86"/>
                </a:xfrm>
                <a:prstGeom prst="line">
                  <a:avLst/>
                </a:prstGeom>
                <a:noFill/>
                <a:ln w="9525">
                  <a:solidFill>
                    <a:srgbClr val="E1E1E1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37" name="Freeform 98"/>
                <p:cNvSpPr>
                  <a:spLocks/>
                </p:cNvSpPr>
                <p:nvPr/>
              </p:nvSpPr>
              <p:spPr bwMode="auto">
                <a:xfrm>
                  <a:off x="947" y="528"/>
                  <a:ext cx="1417" cy="73"/>
                </a:xfrm>
                <a:custGeom>
                  <a:avLst/>
                  <a:gdLst>
                    <a:gd name="T0" fmla="*/ 1344 w 1417"/>
                    <a:gd name="T1" fmla="*/ 73 h 73"/>
                    <a:gd name="T2" fmla="*/ 0 w 1417"/>
                    <a:gd name="T3" fmla="*/ 73 h 73"/>
                    <a:gd name="T4" fmla="*/ 197 w 1417"/>
                    <a:gd name="T5" fmla="*/ 0 h 73"/>
                    <a:gd name="T6" fmla="*/ 1417 w 1417"/>
                    <a:gd name="T7" fmla="*/ 0 h 73"/>
                    <a:gd name="T8" fmla="*/ 1344 w 1417"/>
                    <a:gd name="T9" fmla="*/ 73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17"/>
                    <a:gd name="T16" fmla="*/ 0 h 73"/>
                    <a:gd name="T17" fmla="*/ 1417 w 1417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17" h="73">
                      <a:moveTo>
                        <a:pt x="1344" y="73"/>
                      </a:moveTo>
                      <a:lnTo>
                        <a:pt x="0" y="73"/>
                      </a:lnTo>
                      <a:lnTo>
                        <a:pt x="197" y="0"/>
                      </a:lnTo>
                      <a:lnTo>
                        <a:pt x="1417" y="0"/>
                      </a:lnTo>
                      <a:lnTo>
                        <a:pt x="1344" y="73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38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291" y="528"/>
                  <a:ext cx="73" cy="73"/>
                </a:xfrm>
                <a:prstGeom prst="line">
                  <a:avLst/>
                </a:prstGeom>
                <a:noFill/>
                <a:ln w="9525">
                  <a:solidFill>
                    <a:srgbClr val="989898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39" name="Rectangle 100"/>
                <p:cNvSpPr>
                  <a:spLocks noChangeArrowheads="1"/>
                </p:cNvSpPr>
                <p:nvPr/>
              </p:nvSpPr>
              <p:spPr bwMode="auto">
                <a:xfrm>
                  <a:off x="947" y="601"/>
                  <a:ext cx="1344" cy="138"/>
                </a:xfrm>
                <a:prstGeom prst="rect">
                  <a:avLst/>
                </a:prstGeom>
                <a:solidFill>
                  <a:srgbClr val="C4C4C4"/>
                </a:solidFill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0" name="Line 101"/>
                <p:cNvSpPr>
                  <a:spLocks noChangeShapeType="1"/>
                </p:cNvSpPr>
                <p:nvPr/>
              </p:nvSpPr>
              <p:spPr bwMode="auto">
                <a:xfrm>
                  <a:off x="947" y="73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1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2289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EAEAEA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2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947" y="600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3" name="Line 104"/>
                <p:cNvSpPr>
                  <a:spLocks noChangeShapeType="1"/>
                </p:cNvSpPr>
                <p:nvPr/>
              </p:nvSpPr>
              <p:spPr bwMode="auto">
                <a:xfrm>
                  <a:off x="945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D6D6D6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34" name="Rectangle 105"/>
              <p:cNvSpPr>
                <a:spLocks noChangeArrowheads="1"/>
              </p:cNvSpPr>
              <p:nvPr/>
            </p:nvSpPr>
            <p:spPr bwMode="auto">
              <a:xfrm>
                <a:off x="813" y="700"/>
                <a:ext cx="1645" cy="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square" lIns="0" tIns="0" rIns="0" bIns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ru-RU" sz="1000" b="1" dirty="0" smtClean="0">
                    <a:latin typeface="Arial Narrow" panose="020B0606020202030204" pitchFamily="34" charset="0"/>
                  </a:rPr>
                  <a:t>Анализ со стороны руководства</a:t>
                </a:r>
                <a:endParaRPr lang="ru-RU" sz="1000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16" name="Group 93"/>
            <p:cNvGrpSpPr>
              <a:grpSpLocks/>
            </p:cNvGrpSpPr>
            <p:nvPr/>
          </p:nvGrpSpPr>
          <p:grpSpPr bwMode="auto">
            <a:xfrm>
              <a:off x="2578476" y="958506"/>
              <a:ext cx="2746376" cy="576262"/>
              <a:chOff x="804" y="572"/>
              <a:chExt cx="1730" cy="255"/>
            </a:xfrm>
          </p:grpSpPr>
          <p:grpSp>
            <p:nvGrpSpPr>
              <p:cNvPr id="22" name="Group 95"/>
              <p:cNvGrpSpPr>
                <a:grpSpLocks/>
              </p:cNvGrpSpPr>
              <p:nvPr/>
            </p:nvGrpSpPr>
            <p:grpSpPr bwMode="auto">
              <a:xfrm>
                <a:off x="804" y="572"/>
                <a:ext cx="1730" cy="255"/>
                <a:chOff x="945" y="528"/>
                <a:chExt cx="1419" cy="211"/>
              </a:xfrm>
            </p:grpSpPr>
            <p:sp>
              <p:nvSpPr>
                <p:cNvPr id="24" name="Freeform 96"/>
                <p:cNvSpPr>
                  <a:spLocks/>
                </p:cNvSpPr>
                <p:nvPr/>
              </p:nvSpPr>
              <p:spPr bwMode="auto">
                <a:xfrm>
                  <a:off x="2291" y="528"/>
                  <a:ext cx="73" cy="211"/>
                </a:xfrm>
                <a:custGeom>
                  <a:avLst/>
                  <a:gdLst>
                    <a:gd name="T0" fmla="*/ 0 w 73"/>
                    <a:gd name="T1" fmla="*/ 211 h 211"/>
                    <a:gd name="T2" fmla="*/ 0 w 73"/>
                    <a:gd name="T3" fmla="*/ 73 h 211"/>
                    <a:gd name="T4" fmla="*/ 73 w 73"/>
                    <a:gd name="T5" fmla="*/ 0 h 211"/>
                    <a:gd name="T6" fmla="*/ 73 w 73"/>
                    <a:gd name="T7" fmla="*/ 125 h 211"/>
                    <a:gd name="T8" fmla="*/ 0 w 73"/>
                    <a:gd name="T9" fmla="*/ 211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211"/>
                    <a:gd name="T17" fmla="*/ 73 w 73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211">
                      <a:moveTo>
                        <a:pt x="0" y="211"/>
                      </a:moveTo>
                      <a:lnTo>
                        <a:pt x="0" y="73"/>
                      </a:lnTo>
                      <a:lnTo>
                        <a:pt x="73" y="0"/>
                      </a:lnTo>
                      <a:lnTo>
                        <a:pt x="73" y="125"/>
                      </a:lnTo>
                      <a:lnTo>
                        <a:pt x="0" y="211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5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2291" y="653"/>
                  <a:ext cx="73" cy="86"/>
                </a:xfrm>
                <a:prstGeom prst="line">
                  <a:avLst/>
                </a:prstGeom>
                <a:noFill/>
                <a:ln w="9525">
                  <a:solidFill>
                    <a:srgbClr val="E1E1E1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6" name="Freeform 98"/>
                <p:cNvSpPr>
                  <a:spLocks/>
                </p:cNvSpPr>
                <p:nvPr/>
              </p:nvSpPr>
              <p:spPr bwMode="auto">
                <a:xfrm>
                  <a:off x="947" y="528"/>
                  <a:ext cx="1417" cy="73"/>
                </a:xfrm>
                <a:custGeom>
                  <a:avLst/>
                  <a:gdLst>
                    <a:gd name="T0" fmla="*/ 1344 w 1417"/>
                    <a:gd name="T1" fmla="*/ 73 h 73"/>
                    <a:gd name="T2" fmla="*/ 0 w 1417"/>
                    <a:gd name="T3" fmla="*/ 73 h 73"/>
                    <a:gd name="T4" fmla="*/ 197 w 1417"/>
                    <a:gd name="T5" fmla="*/ 0 h 73"/>
                    <a:gd name="T6" fmla="*/ 1417 w 1417"/>
                    <a:gd name="T7" fmla="*/ 0 h 73"/>
                    <a:gd name="T8" fmla="*/ 1344 w 1417"/>
                    <a:gd name="T9" fmla="*/ 73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17"/>
                    <a:gd name="T16" fmla="*/ 0 h 73"/>
                    <a:gd name="T17" fmla="*/ 1417 w 1417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17" h="73">
                      <a:moveTo>
                        <a:pt x="1344" y="73"/>
                      </a:moveTo>
                      <a:lnTo>
                        <a:pt x="0" y="73"/>
                      </a:lnTo>
                      <a:lnTo>
                        <a:pt x="197" y="0"/>
                      </a:lnTo>
                      <a:lnTo>
                        <a:pt x="1417" y="0"/>
                      </a:lnTo>
                      <a:lnTo>
                        <a:pt x="1344" y="73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7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291" y="528"/>
                  <a:ext cx="73" cy="73"/>
                </a:xfrm>
                <a:prstGeom prst="line">
                  <a:avLst/>
                </a:prstGeom>
                <a:noFill/>
                <a:ln w="9525">
                  <a:solidFill>
                    <a:srgbClr val="989898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8" name="Rectangle 100"/>
                <p:cNvSpPr>
                  <a:spLocks noChangeArrowheads="1"/>
                </p:cNvSpPr>
                <p:nvPr/>
              </p:nvSpPr>
              <p:spPr bwMode="auto">
                <a:xfrm>
                  <a:off x="947" y="601"/>
                  <a:ext cx="1344" cy="138"/>
                </a:xfrm>
                <a:prstGeom prst="rect">
                  <a:avLst/>
                </a:prstGeom>
                <a:solidFill>
                  <a:srgbClr val="C4C4C4"/>
                </a:solidFill>
                <a:ln w="9525">
                  <a:noFill/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9" name="Line 101"/>
                <p:cNvSpPr>
                  <a:spLocks noChangeShapeType="1"/>
                </p:cNvSpPr>
                <p:nvPr/>
              </p:nvSpPr>
              <p:spPr bwMode="auto">
                <a:xfrm>
                  <a:off x="947" y="73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30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2289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EAEAEA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31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947" y="600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rgbClr val="B7B7B7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32" name="Line 104"/>
                <p:cNvSpPr>
                  <a:spLocks noChangeShapeType="1"/>
                </p:cNvSpPr>
                <p:nvPr/>
              </p:nvSpPr>
              <p:spPr bwMode="auto">
                <a:xfrm>
                  <a:off x="945" y="601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rgbClr val="D6D6D6"/>
                  </a:solidFill>
                  <a:miter lim="800000"/>
                  <a:headEnd/>
                  <a:tailEnd/>
                </a:ln>
                <a:scene3d>
                  <a:camera prst="orthographicFront"/>
                  <a:lightRig rig="threePt" dir="t"/>
                </a:scene3d>
                <a:sp3d/>
              </p:spPr>
              <p:txBody>
                <a:bodyPr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lvl9pPr>
                </a:lstStyle>
                <a:p>
                  <a:pPr>
                    <a:defRPr/>
                  </a:pPr>
                  <a:endParaRPr lang="ru-RU" sz="100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23" name="Rectangle 105"/>
              <p:cNvSpPr>
                <a:spLocks noChangeArrowheads="1"/>
              </p:cNvSpPr>
              <p:nvPr/>
            </p:nvSpPr>
            <p:spPr bwMode="auto">
              <a:xfrm>
                <a:off x="813" y="700"/>
                <a:ext cx="1645" cy="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/>
            </p:spPr>
            <p:txBody>
              <a:bodyPr wrap="square" lIns="0" tIns="0" rIns="0" bIns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ru-RU" sz="1000" b="1" dirty="0" smtClean="0">
                    <a:latin typeface="Arial Narrow" panose="020B0606020202030204" pitchFamily="34" charset="0"/>
                  </a:rPr>
                  <a:t>Постоянное улучшение</a:t>
                </a:r>
                <a:endParaRPr lang="ru-RU" sz="1000" dirty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7" name="Выгнутая влево стрелка 16"/>
            <p:cNvSpPr/>
            <p:nvPr/>
          </p:nvSpPr>
          <p:spPr>
            <a:xfrm rot="1293182" flipH="1" flipV="1">
              <a:off x="3057580" y="4790593"/>
              <a:ext cx="369448" cy="1037753"/>
            </a:xfrm>
            <a:prstGeom prst="curved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8288" indent="-268288" algn="ctr">
                <a:lnSpc>
                  <a:spcPts val="2200"/>
                </a:lnSpc>
                <a:buFont typeface="DINPro" pitchFamily="34" charset="0"/>
                <a:buChar char="—"/>
              </a:pPr>
              <a:endParaRPr lang="ru-RU" sz="1000" smtClean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" name="Выгнутая влево стрелка 17"/>
            <p:cNvSpPr/>
            <p:nvPr/>
          </p:nvSpPr>
          <p:spPr>
            <a:xfrm rot="2082563" flipV="1">
              <a:off x="457836" y="3756840"/>
              <a:ext cx="369448" cy="1037753"/>
            </a:xfrm>
            <a:prstGeom prst="curved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8288" indent="-268288" algn="ctr">
                <a:lnSpc>
                  <a:spcPts val="2200"/>
                </a:lnSpc>
                <a:buFont typeface="DINPro" pitchFamily="34" charset="0"/>
                <a:buChar char="—"/>
              </a:pPr>
              <a:endParaRPr lang="ru-RU" sz="1000" smtClean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" name="Выгнутая влево стрелка 18"/>
            <p:cNvSpPr/>
            <p:nvPr/>
          </p:nvSpPr>
          <p:spPr>
            <a:xfrm rot="1293182" flipH="1" flipV="1">
              <a:off x="4028948" y="3117634"/>
              <a:ext cx="369448" cy="1037753"/>
            </a:xfrm>
            <a:prstGeom prst="curved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8288" indent="-268288" algn="ctr">
                <a:lnSpc>
                  <a:spcPts val="2200"/>
                </a:lnSpc>
                <a:buFont typeface="DINPro" pitchFamily="34" charset="0"/>
                <a:buChar char="—"/>
              </a:pPr>
              <a:endParaRPr lang="ru-RU" sz="1000" smtClean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" name="Выгнутая влево стрелка 19"/>
            <p:cNvSpPr/>
            <p:nvPr/>
          </p:nvSpPr>
          <p:spPr>
            <a:xfrm rot="2082563" flipV="1">
              <a:off x="1458394" y="2058203"/>
              <a:ext cx="369448" cy="1037753"/>
            </a:xfrm>
            <a:prstGeom prst="curved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8288" indent="-268288" algn="ctr">
                <a:lnSpc>
                  <a:spcPts val="2200"/>
                </a:lnSpc>
                <a:buFont typeface="DINPro" pitchFamily="34" charset="0"/>
                <a:buChar char="—"/>
              </a:pPr>
              <a:endParaRPr lang="ru-RU" sz="1000" smtClean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1" name="Выгнутая влево стрелка 20"/>
            <p:cNvSpPr/>
            <p:nvPr/>
          </p:nvSpPr>
          <p:spPr>
            <a:xfrm rot="1293182" flipH="1" flipV="1">
              <a:off x="5111807" y="1244225"/>
              <a:ext cx="369448" cy="1037753"/>
            </a:xfrm>
            <a:prstGeom prst="curvedRightArrow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8288" indent="-268288" algn="ctr">
                <a:lnSpc>
                  <a:spcPts val="2200"/>
                </a:lnSpc>
                <a:buFont typeface="DINPro" pitchFamily="34" charset="0"/>
                <a:buChar char="—"/>
              </a:pPr>
              <a:endParaRPr lang="ru-RU" sz="1000" smtClean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7088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5092802" y="718541"/>
            <a:ext cx="3626008" cy="4424959"/>
            <a:chOff x="5255625" y="-632606"/>
            <a:chExt cx="4248473" cy="518457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726" r="2330" b="4000"/>
            <a:stretch/>
          </p:blipFill>
          <p:spPr>
            <a:xfrm>
              <a:off x="5255625" y="-632606"/>
              <a:ext cx="4248473" cy="5184576"/>
            </a:xfrm>
            <a:prstGeom prst="rect">
              <a:avLst/>
            </a:prstGeom>
          </p:spPr>
        </p:pic>
        <p:sp>
          <p:nvSpPr>
            <p:cNvPr id="13" name="Выноска 2 12"/>
            <p:cNvSpPr/>
            <p:nvPr/>
          </p:nvSpPr>
          <p:spPr>
            <a:xfrm>
              <a:off x="7092282" y="-197760"/>
              <a:ext cx="2024714" cy="315338"/>
            </a:xfrm>
            <a:prstGeom prst="borderCallout2">
              <a:avLst>
                <a:gd name="adj1" fmla="val 45030"/>
                <a:gd name="adj2" fmla="val 612"/>
                <a:gd name="adj3" fmla="val 46612"/>
                <a:gd name="adj4" fmla="val -13066"/>
                <a:gd name="adj5" fmla="val 216898"/>
                <a:gd name="adj6" fmla="val 11041"/>
              </a:avLst>
            </a:prstGeom>
            <a:solidFill>
              <a:srgbClr val="E30613">
                <a:lumMod val="50000"/>
              </a:srgbClr>
            </a:solidFill>
            <a:ln>
              <a:solidFill>
                <a:srgbClr val="E30613">
                  <a:lumMod val="50000"/>
                </a:srgb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Verdana" panose="020B0604030504040204" pitchFamily="34" charset="0"/>
                  <a:cs typeface="Verdana" panose="020B0604030504040204" pitchFamily="34" charset="0"/>
                </a:rPr>
                <a:t>АО «Карабашмедь»</a:t>
              </a:r>
            </a:p>
          </p:txBody>
        </p:sp>
      </p:grpSp>
      <p:sp>
        <p:nvSpPr>
          <p:cNvPr id="17" name="Прямоугольный треугольник 16"/>
          <p:cNvSpPr/>
          <p:nvPr/>
        </p:nvSpPr>
        <p:spPr>
          <a:xfrm flipH="1">
            <a:off x="7812360" y="3579862"/>
            <a:ext cx="1331640" cy="1563638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  <a:solidFill>
                <a:srgbClr val="CC0099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14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80715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АО «КАРАБАШМЕДЬ»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376748"/>
            <a:ext cx="4049194" cy="31085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Г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радообразующее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предприятие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города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Карабаш Челябинской области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Основной вид деятельности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производство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черновой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меди.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ysClr val="windowText" lastClr="000000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Производительность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до 150 тыс. тонн черновой меди в год.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Численность работающих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более 1450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6020202030204" pitchFamily="34" charset="0"/>
              </a:rPr>
              <a:t>чел.</a:t>
            </a:r>
          </a:p>
          <a:p>
            <a:endParaRPr lang="ru-RU" sz="1400" dirty="0" smtClean="0">
              <a:latin typeface="Arial Narrow" panose="020B0606020202030204" pitchFamily="34" charset="0"/>
            </a:endParaRPr>
          </a:p>
          <a:p>
            <a:r>
              <a:rPr lang="ru-RU" sz="1400" b="1" dirty="0" smtClean="0">
                <a:latin typeface="Arial Narrow" panose="020B0606020202030204" pitchFamily="34" charset="0"/>
              </a:rPr>
              <a:t>Затраты на модернизацию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за 2004-2017 года – около 18 млрд. руб.</a:t>
            </a:r>
          </a:p>
        </p:txBody>
      </p:sp>
      <p:sp>
        <p:nvSpPr>
          <p:cNvPr id="16" name="Прямоугольный треугольник 15"/>
          <p:cNvSpPr/>
          <p:nvPr/>
        </p:nvSpPr>
        <p:spPr>
          <a:xfrm flipH="1" flipV="1">
            <a:off x="2889566" y="-261"/>
            <a:ext cx="6254434" cy="1131590"/>
          </a:xfrm>
          <a:prstGeom prst="rtTriangl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08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15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80715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ТЕХНОЛОГИЧЕСКАЯ И ЭКОЛОГИЧЕСКАЯ МОДЕРНИЗАЦИЯ </a:t>
            </a:r>
            <a:r>
              <a:rPr lang="ru-RU" b="1" dirty="0" smtClean="0">
                <a:latin typeface="Arial Narrow" panose="020B0606020202030204" pitchFamily="34" charset="0"/>
              </a:rPr>
              <a:t>АО «КАРАБАШМЕДЬ»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8546" y="1632277"/>
            <a:ext cx="2865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2003 год</a:t>
            </a:r>
            <a:endParaRPr lang="ru-RU" sz="12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Arial Narrow" panose="020B0606020202030204" pitchFamily="34" charset="0"/>
              </a:rPr>
              <a:t>Ввод в строй современных систем газоочистки шведской компании </a:t>
            </a:r>
            <a:r>
              <a:rPr lang="ru-RU" sz="1000" dirty="0" err="1">
                <a:latin typeface="Arial Narrow" panose="020B0606020202030204" pitchFamily="34" charset="0"/>
              </a:rPr>
              <a:t>BolidenContechAB</a:t>
            </a:r>
            <a:r>
              <a:rPr lang="ru-RU" sz="1000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8316" y="2212715"/>
            <a:ext cx="2890550" cy="10464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2005 год </a:t>
            </a:r>
            <a:endParaRPr lang="ru-RU" sz="12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Arial Narrow" panose="020B0606020202030204" pitchFamily="34" charset="0"/>
              </a:rPr>
              <a:t>Ввод установки WSA для утилизации сернистого газа путем мокрого катализа в товарную серную кислоту.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 Narrow" panose="020B0606020202030204" pitchFamily="34" charset="0"/>
              </a:rPr>
              <a:t>Запуск </a:t>
            </a:r>
            <a:r>
              <a:rPr lang="ru-RU" sz="1000" dirty="0">
                <a:latin typeface="Arial Narrow" panose="020B0606020202030204" pitchFamily="34" charset="0"/>
              </a:rPr>
              <a:t>в эксплуатацию рукавного фильтра «</a:t>
            </a:r>
            <a:r>
              <a:rPr lang="ru-RU" sz="1000" dirty="0" err="1">
                <a:latin typeface="Arial Narrow" panose="020B0606020202030204" pitchFamily="34" charset="0"/>
              </a:rPr>
              <a:t>Фрик</a:t>
            </a:r>
            <a:r>
              <a:rPr lang="ru-RU" sz="1000" dirty="0">
                <a:latin typeface="Arial Narrow" panose="020B0606020202030204" pitchFamily="34" charset="0"/>
              </a:rPr>
              <a:t> 5200».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13339" y="3198024"/>
            <a:ext cx="2880319" cy="16619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2006 год</a:t>
            </a:r>
            <a:endParaRPr lang="ru-RU" sz="12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Arial Narrow" panose="020B0606020202030204" pitchFamily="34" charset="0"/>
              </a:rPr>
              <a:t>Ввод в эксплуатацию медеплавильной печи </a:t>
            </a:r>
            <a:r>
              <a:rPr lang="ru-RU" sz="1000" dirty="0" err="1">
                <a:latin typeface="Arial Narrow" panose="020B0606020202030204" pitchFamily="34" charset="0"/>
              </a:rPr>
              <a:t>Ausmelt</a:t>
            </a:r>
            <a:r>
              <a:rPr lang="ru-RU" sz="1000" dirty="0">
                <a:latin typeface="Arial Narrow" panose="020B0606020202030204" pitchFamily="34" charset="0"/>
              </a:rPr>
              <a:t>.</a:t>
            </a:r>
          </a:p>
          <a:p>
            <a:pPr marL="174625" algn="just"/>
            <a:r>
              <a:rPr lang="ru-RU" sz="1000" dirty="0">
                <a:latin typeface="Arial Narrow" panose="020B0606020202030204" pitchFamily="34" charset="0"/>
              </a:rPr>
              <a:t>Передовая австралийская технология автогенной плавки с погружной фурмой позволяет автоматизировать процессы плавки и ликвидировать ручной труд на выпуске расплавов, максимально механизировав все технологические операции</a:t>
            </a:r>
            <a:r>
              <a:rPr lang="ru-RU" sz="1000" dirty="0" smtClean="0">
                <a:latin typeface="Arial Narrow" panose="020B0606020202030204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 Narrow" panose="020B0606020202030204" pitchFamily="34" charset="0"/>
              </a:rPr>
              <a:t>Остановка работы шахтных печей.</a:t>
            </a:r>
            <a:endParaRPr lang="ru-RU" sz="1000" dirty="0"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8024" y="2207484"/>
            <a:ext cx="367240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2008 год</a:t>
            </a:r>
            <a:endParaRPr lang="ru-RU" sz="12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Arial Narrow" panose="020B0606020202030204" pitchFamily="34" charset="0"/>
              </a:rPr>
              <a:t>Ввод системы оборотного водоснабжения, ликвидация сбросов сточных вод в водные объекты.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2796031"/>
            <a:ext cx="367240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2011 год</a:t>
            </a:r>
            <a:endParaRPr lang="ru-RU" sz="12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 Narrow" panose="020B0606020202030204" pitchFamily="34" charset="0"/>
              </a:rPr>
              <a:t>Ввод </a:t>
            </a:r>
            <a:r>
              <a:rPr lang="ru-RU" sz="1000" dirty="0">
                <a:latin typeface="Arial Narrow" panose="020B0606020202030204" pitchFamily="34" charset="0"/>
              </a:rPr>
              <a:t>в эксплуатацию кислородной станции (вторая очередь) фирмы </a:t>
            </a:r>
            <a:r>
              <a:rPr lang="en-US" sz="1000" dirty="0">
                <a:latin typeface="Arial Narrow" panose="020B0606020202030204" pitchFamily="34" charset="0"/>
              </a:rPr>
              <a:t>Linde </a:t>
            </a:r>
            <a:r>
              <a:rPr lang="en-US" sz="1000" dirty="0" smtClean="0">
                <a:latin typeface="Arial Narrow" panose="020B0606020202030204" pitchFamily="34" charset="0"/>
              </a:rPr>
              <a:t>AG</a:t>
            </a:r>
            <a:r>
              <a:rPr lang="ru-RU" sz="1000" dirty="0" smtClean="0">
                <a:latin typeface="Arial Narrow" panose="020B0606020202030204" pitchFamily="34" charset="0"/>
              </a:rPr>
              <a:t>.</a:t>
            </a:r>
            <a:endParaRPr lang="ru-RU" sz="1000" dirty="0"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8024" y="3380806"/>
            <a:ext cx="367240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2015 год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 Narrow" panose="020B0606020202030204" pitchFamily="34" charset="0"/>
              </a:rPr>
              <a:t>Завершение строительства нового сернокислотного </a:t>
            </a:r>
            <a:r>
              <a:rPr lang="ru-RU" sz="1000" dirty="0">
                <a:latin typeface="Arial Narrow" panose="020B0606020202030204" pitchFamily="34" charset="0"/>
              </a:rPr>
              <a:t>цеха </a:t>
            </a:r>
            <a:r>
              <a:rPr lang="ru-RU" sz="1000" dirty="0" smtClean="0">
                <a:latin typeface="Arial Narrow" panose="020B0606020202030204" pitchFamily="34" charset="0"/>
              </a:rPr>
              <a:t>для утилизации отходящих конвертерных газов и газов </a:t>
            </a:r>
            <a:r>
              <a:rPr lang="ru-RU" sz="1000" dirty="0">
                <a:latin typeface="Arial Narrow" panose="020B0606020202030204" pitchFamily="34" charset="0"/>
              </a:rPr>
              <a:t>печи </a:t>
            </a:r>
            <a:r>
              <a:rPr lang="en-US" sz="1000" dirty="0" err="1" smtClean="0">
                <a:latin typeface="Arial Narrow" panose="020B0606020202030204" pitchFamily="34" charset="0"/>
              </a:rPr>
              <a:t>Ausmelt</a:t>
            </a:r>
            <a:r>
              <a:rPr lang="ru-RU" sz="1000" dirty="0" smtClean="0">
                <a:latin typeface="Arial Narrow" panose="020B0606020202030204" pitchFamily="34" charset="0"/>
              </a:rPr>
              <a:t>.</a:t>
            </a:r>
            <a:endParaRPr lang="ru-RU" sz="100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88024" y="3925952"/>
            <a:ext cx="3672409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2017 год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 Narrow" panose="020B0606020202030204" pitchFamily="34" charset="0"/>
              </a:rPr>
              <a:t>Запуск нового отделения очистки промышленных стоков сернокислотного цеха.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 Narrow" panose="020B0606020202030204" pitchFamily="34" charset="0"/>
              </a:rPr>
              <a:t>Строительство механизированного участка розлива меди.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88024" y="1622709"/>
            <a:ext cx="3679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2007 год</a:t>
            </a:r>
            <a:endParaRPr lang="ru-RU" sz="12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Arial Narrow" panose="020B0606020202030204" pitchFamily="34" charset="0"/>
              </a:rPr>
              <a:t>Введена в эксплуатацию обогатительная фабрика по переработке образующихся шлаков металлургического производства.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572000" y="1491630"/>
            <a:ext cx="0" cy="324036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786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0" b="1751"/>
          <a:stretch/>
        </p:blipFill>
        <p:spPr>
          <a:xfrm>
            <a:off x="6660232" y="3093251"/>
            <a:ext cx="2400433" cy="188128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16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7" y="1346142"/>
            <a:ext cx="63367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преддверии Года экологии в России в 2017 </a:t>
            </a:r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году между 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Минприроды России, </a:t>
            </a:r>
            <a:r>
              <a:rPr lang="ru-RU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Росприроднадзором</a:t>
            </a:r>
            <a:r>
              <a:rPr lang="ru-RU" sz="1200" dirty="0">
                <a:latin typeface="Arial Narrow" panose="020B0606020202030204" pitchFamily="34" charset="0"/>
                <a:cs typeface="Arial" panose="020B0604020202020204" pitchFamily="34" charset="0"/>
              </a:rPr>
              <a:t>, Правительством Челябинской области и АО «Карабашмедь</a:t>
            </a:r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» заключено Соглашение о взаимодействии.</a:t>
            </a:r>
          </a:p>
          <a:p>
            <a:pPr algn="just">
              <a:defRPr/>
            </a:pPr>
            <a:endParaRPr lang="ru-RU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ru-RU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В рамках соглашения:</a:t>
            </a:r>
            <a:endParaRPr lang="ru-RU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15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СОГЛАШЕНИЕ О ВЗАИМОДЕЙСТВИИ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5" name="Picture 8" descr="http://www.kr-gazeta.ru/upload/iblock/a78/943/%D0%B2%D0%B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5" r="3005"/>
          <a:stretch/>
        </p:blipFill>
        <p:spPr bwMode="auto">
          <a:xfrm>
            <a:off x="6667110" y="323164"/>
            <a:ext cx="2386678" cy="128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4809" y="2155364"/>
            <a:ext cx="59554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Построен участок механизированного розлива черновой меди</a:t>
            </a:r>
            <a:endParaRPr lang="ru-RU" sz="120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62924" y="2369946"/>
            <a:ext cx="569730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установлена </a:t>
            </a:r>
            <a:r>
              <a:rPr lang="ru-RU" sz="1000" dirty="0">
                <a:latin typeface="Arial Narrow" panose="020B0606020202030204" pitchFamily="34" charset="0"/>
                <a:cs typeface="Arial" panose="020B0604020202020204" pitchFamily="34" charset="0"/>
              </a:rPr>
              <a:t>система аспирации </a:t>
            </a:r>
            <a:r>
              <a:rPr lang="ru-RU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отходящих газов.</a:t>
            </a:r>
          </a:p>
          <a:p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Затраты</a:t>
            </a:r>
            <a:r>
              <a:rPr lang="ru-RU" sz="10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около 300 </a:t>
            </a:r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 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руб.</a:t>
            </a:r>
            <a:endParaRPr lang="ru-RU" sz="1000" b="1" dirty="0" smtClean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4809" y="2889070"/>
            <a:ext cx="61286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Выполняется установка новых конвертеров с </a:t>
            </a:r>
            <a:r>
              <a:rPr lang="ru-RU" sz="1200" b="1" dirty="0" err="1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газоплотными</a:t>
            </a:r>
            <a:r>
              <a:rPr lang="ru-RU" sz="12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напыльниками</a:t>
            </a:r>
            <a:r>
              <a:rPr lang="ru-RU" sz="12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2924" y="3128935"/>
            <a:ext cx="56973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запуска конвертера </a:t>
            </a:r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август 2018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конвертеров </a:t>
            </a:r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№1 и №3 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декабрь 2018.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4809" y="3483540"/>
            <a:ext cx="59554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Выполнена замена газоочистной системы</a:t>
            </a:r>
            <a:endParaRPr lang="ru-RU" sz="1200" b="1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2924" y="3724680"/>
            <a:ext cx="5697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конвертерами 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установлены адиабатические охладители газа </a:t>
            </a:r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сухой электрофильтр.</a:t>
            </a:r>
          </a:p>
          <a:p>
            <a:pPr algn="just"/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Начало 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0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август </a:t>
            </a:r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2018.</a:t>
            </a:r>
          </a:p>
          <a:p>
            <a:pPr algn="just"/>
            <a:endParaRPr lang="ru-RU" sz="10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Затраты на установку новых конвертеров и замену газоочистной 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 -</a:t>
            </a:r>
            <a:r>
              <a:rPr lang="en-US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около 2 </a:t>
            </a:r>
            <a:r>
              <a:rPr lang="ru-RU" sz="10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млрд.руб</a:t>
            </a:r>
            <a:r>
              <a:rPr lang="ru-RU" sz="1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56307" y="4533451"/>
            <a:ext cx="507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latin typeface="Arial Narrow" panose="020B0606020202030204" pitchFamily="34" charset="0"/>
              </a:rPr>
              <a:t>Снижение неорганизованных выбросов </a:t>
            </a:r>
            <a:r>
              <a:rPr lang="ru-RU" sz="1000" dirty="0">
                <a:latin typeface="Arial Narrow" panose="020B0606020202030204" pitchFamily="34" charset="0"/>
              </a:rPr>
              <a:t>на </a:t>
            </a:r>
            <a:r>
              <a:rPr lang="ru-RU" sz="1000" dirty="0" smtClean="0">
                <a:latin typeface="Arial Narrow" panose="020B0606020202030204" pitchFamily="34" charset="0"/>
              </a:rPr>
              <a:t>1500 т/год</a:t>
            </a:r>
            <a:r>
              <a:rPr lang="ru-RU" sz="1000" dirty="0">
                <a:latin typeface="Arial Narrow" panose="020B0606020202030204" pitchFamily="34" charset="0"/>
              </a:rPr>
              <a:t>, по сернистому ангидриду – на </a:t>
            </a:r>
            <a:r>
              <a:rPr lang="ru-RU" sz="1000" dirty="0" smtClean="0">
                <a:latin typeface="Arial Narrow" panose="020B0606020202030204" pitchFamily="34" charset="0"/>
              </a:rPr>
              <a:t>25 т/год.</a:t>
            </a:r>
          </a:p>
          <a:p>
            <a:pPr algn="just"/>
            <a:endParaRPr lang="ru-RU" sz="1000" dirty="0">
              <a:latin typeface="Arial Narrow" panose="020B0606020202030204" pitchFamily="34" charset="0"/>
            </a:endParaRPr>
          </a:p>
          <a:p>
            <a:pPr algn="just"/>
            <a:r>
              <a:rPr lang="ru-RU" sz="1000" dirty="0" smtClean="0">
                <a:latin typeface="Arial Narrow" panose="020B0606020202030204" pitchFamily="34" charset="0"/>
              </a:rPr>
              <a:t>В 2019 году планируется демонтаж дымовой трубы металлургического цеха.</a:t>
            </a:r>
            <a:endParaRPr lang="ru-RU" sz="1000" dirty="0">
              <a:latin typeface="Arial Narrow" panose="020B0606020202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2563" y="1770986"/>
            <a:ext cx="2396626" cy="11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88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17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95"/>
          <a:stretch/>
        </p:blipFill>
        <p:spPr>
          <a:xfrm>
            <a:off x="6732240" y="1786261"/>
            <a:ext cx="2257356" cy="1427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/>
          <a:stretch/>
        </p:blipFill>
        <p:spPr>
          <a:xfrm>
            <a:off x="6731833" y="283373"/>
            <a:ext cx="2268112" cy="1437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746807" y="3279018"/>
            <a:ext cx="2260612" cy="1430538"/>
          </a:xfrm>
          <a:prstGeom prst="rect">
            <a:avLst/>
          </a:prstGeom>
        </p:spPr>
      </p:pic>
      <p:sp>
        <p:nvSpPr>
          <p:cNvPr id="8" name="TextBox 24"/>
          <p:cNvSpPr txBox="1"/>
          <p:nvPr/>
        </p:nvSpPr>
        <p:spPr>
          <a:xfrm>
            <a:off x="7912247" y="1365513"/>
            <a:ext cx="1095172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ru-RU" sz="1000" i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 рекультивации</a:t>
            </a:r>
          </a:p>
        </p:txBody>
      </p:sp>
      <p:sp>
        <p:nvSpPr>
          <p:cNvPr id="9" name="TextBox 25"/>
          <p:cNvSpPr txBox="1"/>
          <p:nvPr/>
        </p:nvSpPr>
        <p:spPr>
          <a:xfrm>
            <a:off x="7745048" y="4333314"/>
            <a:ext cx="126509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defTabSz="914400" eaLnBrk="1" latinLnBrk="0" hangingPunct="1">
              <a:lnSpc>
                <a:spcPts val="2200"/>
              </a:lnSpc>
              <a:defRPr sz="1200" i="1">
                <a:solidFill>
                  <a:schemeClr val="bg1"/>
                </a:solidFill>
              </a:defRPr>
            </a:lvl1pPr>
            <a:lvl2pPr defTabSz="914400" eaLnBrk="1" latinLnBrk="0" hangingPunct="1">
              <a:defRPr sz="1800"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latin typeface="+mn-lt"/>
                <a:cs typeface="+mn-cs"/>
              </a:defRPr>
            </a:lvl5pPr>
            <a:lvl6pPr>
              <a:defRPr sz="1800">
                <a:latin typeface="+mn-lt"/>
                <a:cs typeface="+mn-cs"/>
              </a:defRPr>
            </a:lvl6pPr>
            <a:lvl7pPr>
              <a:defRPr sz="1800">
                <a:latin typeface="+mn-lt"/>
                <a:cs typeface="+mn-cs"/>
              </a:defRPr>
            </a:lvl7pPr>
            <a:lvl8pPr>
              <a:defRPr sz="1800">
                <a:latin typeface="+mn-lt"/>
                <a:cs typeface="+mn-cs"/>
              </a:defRPr>
            </a:lvl8pPr>
            <a:lvl9pPr>
              <a:defRPr sz="1800">
                <a:latin typeface="+mn-lt"/>
                <a:cs typeface="+mn-cs"/>
              </a:defRPr>
            </a:lvl9pPr>
          </a:lstStyle>
          <a:p>
            <a:pPr algn="r"/>
            <a:r>
              <a:rPr lang="ru-RU" sz="1000" dirty="0">
                <a:latin typeface="Arial Narrow" panose="020B0606020202030204" pitchFamily="34" charset="0"/>
              </a:rPr>
              <a:t>после рекультивации</a:t>
            </a:r>
          </a:p>
        </p:txBody>
      </p:sp>
      <p:sp>
        <p:nvSpPr>
          <p:cNvPr id="10" name="TextBox 26"/>
          <p:cNvSpPr txBox="1"/>
          <p:nvPr/>
        </p:nvSpPr>
        <p:spPr>
          <a:xfrm>
            <a:off x="7732522" y="2861620"/>
            <a:ext cx="1257074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defTabSz="914400" eaLnBrk="1" latinLnBrk="0" hangingPunct="1">
              <a:lnSpc>
                <a:spcPts val="2200"/>
              </a:lnSpc>
              <a:defRPr sz="1200" i="1">
                <a:solidFill>
                  <a:schemeClr val="bg1"/>
                </a:solidFill>
              </a:defRPr>
            </a:lvl1pPr>
            <a:lvl2pPr defTabSz="914400" eaLnBrk="1" latinLnBrk="0" hangingPunct="1">
              <a:defRPr sz="1800"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latin typeface="+mn-lt"/>
                <a:cs typeface="+mn-cs"/>
              </a:defRPr>
            </a:lvl5pPr>
            <a:lvl6pPr>
              <a:defRPr sz="1800">
                <a:latin typeface="+mn-lt"/>
                <a:cs typeface="+mn-cs"/>
              </a:defRPr>
            </a:lvl6pPr>
            <a:lvl7pPr>
              <a:defRPr sz="1800">
                <a:latin typeface="+mn-lt"/>
                <a:cs typeface="+mn-cs"/>
              </a:defRPr>
            </a:lvl7pPr>
            <a:lvl8pPr>
              <a:defRPr sz="1800">
                <a:latin typeface="+mn-lt"/>
                <a:cs typeface="+mn-cs"/>
              </a:defRPr>
            </a:lvl8pPr>
            <a:lvl9pPr>
              <a:defRPr sz="1800">
                <a:latin typeface="+mn-lt"/>
                <a:cs typeface="+mn-cs"/>
              </a:defRPr>
            </a:lvl9pPr>
          </a:lstStyle>
          <a:p>
            <a:pPr algn="r"/>
            <a:r>
              <a:rPr lang="ru-RU" sz="1000" dirty="0">
                <a:latin typeface="Arial Narrow" panose="020B0606020202030204" pitchFamily="34" charset="0"/>
              </a:rPr>
              <a:t>стадия</a:t>
            </a:r>
            <a:r>
              <a:rPr lang="ru-RU" sz="1000" dirty="0"/>
              <a:t>  реализации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7" y="980715"/>
            <a:ext cx="5953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РЕКУЛЬТИВАЦИЯ ХВОСТОХРАНИЛИЩА, ПРИЛЕГАЮЩЕГО К ГРАНИЦАМ </a:t>
            </a:r>
            <a:r>
              <a:rPr lang="ru-RU" b="1" dirty="0" smtClean="0">
                <a:latin typeface="Arial Narrow" panose="020B0606020202030204" pitchFamily="34" charset="0"/>
              </a:rPr>
              <a:t>АО </a:t>
            </a:r>
            <a:r>
              <a:rPr lang="ru-RU" b="1" dirty="0">
                <a:latin typeface="Arial Narrow" panose="020B0606020202030204" pitchFamily="34" charset="0"/>
              </a:rPr>
              <a:t>«КАРАБАШМЕДЬ»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5615" y="2355726"/>
            <a:ext cx="5476315" cy="24929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Стадия реализации: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Разработана проектная документация.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Проект получил положительное заключение государственной экологической экспертизы Федеральной службы по надзору в сфере природопользования.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Начаты работы по рекультивации.</a:t>
            </a:r>
          </a:p>
          <a:p>
            <a:pPr algn="just"/>
            <a:endParaRPr lang="ru-RU" sz="12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200" b="1" dirty="0" smtClean="0">
                <a:latin typeface="Arial Narrow" panose="020B0606020202030204" pitchFamily="34" charset="0"/>
              </a:rPr>
              <a:t>В соответствии с проектом выполняются следующие работы: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выравнивание поверхности хвостохранилища;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наращивание </a:t>
            </a:r>
            <a:r>
              <a:rPr lang="ru-RU" sz="1200" dirty="0">
                <a:latin typeface="Arial Narrow" panose="020B0606020202030204" pitchFamily="34" charset="0"/>
              </a:rPr>
              <a:t>и </a:t>
            </a:r>
            <a:r>
              <a:rPr lang="ru-RU" sz="1200" dirty="0" smtClean="0">
                <a:latin typeface="Arial Narrow" panose="020B0606020202030204" pitchFamily="34" charset="0"/>
              </a:rPr>
              <a:t>укрепление дамбы.</a:t>
            </a:r>
            <a:endParaRPr lang="ru-RU" sz="12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выполнение водонепроницаемого экрана;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нанесение плодородного слоя почвы и посадка однолетних </a:t>
            </a:r>
            <a:r>
              <a:rPr lang="ru-RU" sz="1200" dirty="0">
                <a:latin typeface="Arial Narrow" panose="020B0606020202030204" pitchFamily="34" charset="0"/>
              </a:rPr>
              <a:t>и </a:t>
            </a:r>
            <a:r>
              <a:rPr lang="ru-RU" sz="1200" dirty="0" smtClean="0">
                <a:latin typeface="Arial Narrow" panose="020B0606020202030204" pitchFamily="34" charset="0"/>
              </a:rPr>
              <a:t>многолетних трав.</a:t>
            </a:r>
            <a:endParaRPr lang="ru-RU" sz="1200" dirty="0">
              <a:latin typeface="Arial Narrow" panose="020B0606020202030204" pitchFamily="34" charset="0"/>
            </a:endParaRPr>
          </a:p>
          <a:p>
            <a:pPr algn="just"/>
            <a:r>
              <a:rPr lang="ru-RU" sz="1200" dirty="0">
                <a:latin typeface="Arial Narrow" panose="020B0606020202030204" pitchFamily="34" charset="0"/>
              </a:rPr>
              <a:t>По окончании рекультивации на территории бывшего </a:t>
            </a:r>
            <a:r>
              <a:rPr lang="ru-RU" sz="1200" dirty="0" err="1">
                <a:latin typeface="Arial Narrow" panose="020B0606020202030204" pitchFamily="34" charset="0"/>
              </a:rPr>
              <a:t>хвостохранилища</a:t>
            </a:r>
            <a:r>
              <a:rPr lang="ru-RU" sz="1200" dirty="0">
                <a:latin typeface="Arial Narrow" panose="020B0606020202030204" pitchFamily="34" charset="0"/>
              </a:rPr>
              <a:t> появится сквер с малыми архитектурными формами и элементами благоустройства.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527" y="1592940"/>
            <a:ext cx="624646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latin typeface="Arial Narrow" panose="020B0606020202030204" pitchFamily="34" charset="0"/>
              </a:rPr>
              <a:t>В </a:t>
            </a:r>
            <a:r>
              <a:rPr lang="ru-RU" sz="1200" dirty="0">
                <a:latin typeface="Arial Narrow" panose="020B0606020202030204" pitchFamily="34" charset="0"/>
              </a:rPr>
              <a:t>2017 году профинансирована разработка проекта рекультивации бесхозного хвостохранилища бывшей обогатительной фабрики ОАО «Карабашский медеплавильный комбинат», которая работала в 30-х – 80-х годах прошлого </a:t>
            </a:r>
            <a:r>
              <a:rPr lang="ru-RU" sz="1200" dirty="0" smtClean="0">
                <a:latin typeface="Arial Narrow" panose="020B0606020202030204" pitchFamily="34" charset="0"/>
              </a:rPr>
              <a:t>столетия.</a:t>
            </a:r>
            <a:endParaRPr lang="ru-RU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12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18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7" y="980715"/>
            <a:ext cx="4752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АО «ТОМИНСКИЙ ГОРНО-ОБОГАТИТЕЛЬНЫЙ КОМБИНАТ»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165069" y="287531"/>
            <a:ext cx="3644344" cy="4527554"/>
            <a:chOff x="2446092" y="-69374"/>
            <a:chExt cx="4251816" cy="5282248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2446092" y="-69374"/>
              <a:ext cx="4251816" cy="5282248"/>
              <a:chOff x="117414" y="836577"/>
              <a:chExt cx="4251816" cy="5282248"/>
            </a:xfrm>
          </p:grpSpPr>
          <p:pic>
            <p:nvPicPr>
              <p:cNvPr id="27" name="Picture 3" descr="C:\Users\Илья\Desktop\Челябинская область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2235"/>
              <a:stretch/>
            </p:blipFill>
            <p:spPr bwMode="auto">
              <a:xfrm>
                <a:off x="117414" y="836577"/>
                <a:ext cx="4251816" cy="5282248"/>
              </a:xfrm>
              <a:prstGeom prst="rect">
                <a:avLst/>
              </a:prstGeom>
              <a:noFill/>
              <a:ln>
                <a:solidFill>
                  <a:srgbClr val="0D3880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16"/>
              <p:cNvSpPr txBox="1"/>
              <p:nvPr/>
            </p:nvSpPr>
            <p:spPr>
              <a:xfrm>
                <a:off x="756793" y="5654729"/>
                <a:ext cx="2973057" cy="287263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9pPr>
              </a:lstStyle>
              <a:p>
                <a:pPr algn="ctr"/>
                <a:r>
                  <a:rPr lang="ru-RU" sz="1000" dirty="0" smtClean="0">
                    <a:ln>
                      <a:solidFill>
                        <a:srgbClr val="0D3880"/>
                      </a:solidFill>
                    </a:ln>
                    <a:solidFill>
                      <a:srgbClr val="0D3880"/>
                    </a:solidFill>
                    <a:ea typeface="Verdana" panose="020B0604030504040204" pitchFamily="34" charset="0"/>
                  </a:rPr>
                  <a:t>ЧЕЛЯБИНСКАЯ ОБЛАСТЬ</a:t>
                </a:r>
                <a:endParaRPr lang="ru-RU" sz="1000" dirty="0">
                  <a:ln>
                    <a:solidFill>
                      <a:srgbClr val="0D3880"/>
                    </a:solidFill>
                  </a:ln>
                  <a:solidFill>
                    <a:srgbClr val="0D3880"/>
                  </a:solidFill>
                  <a:ea typeface="Verdana" panose="020B0604030504040204" pitchFamily="34" charset="0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04434" y="962319"/>
              <a:ext cx="1426764" cy="287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ru-RU" sz="1000" b="1" dirty="0" smtClean="0">
                  <a:ln w="3175">
                    <a:noFill/>
                  </a:ln>
                  <a:solidFill>
                    <a:schemeClr val="bg1"/>
                  </a:solidFill>
                  <a:ea typeface="Verdana" panose="020B0604030504040204" pitchFamily="34" charset="0"/>
                </a:rPr>
                <a:t>Челябинск</a:t>
              </a:r>
              <a:endParaRPr lang="ru-RU" sz="1000" b="1" dirty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endParaRPr>
            </a:p>
          </p:txBody>
        </p:sp>
        <p:sp>
          <p:nvSpPr>
            <p:cNvPr id="18" name="Выноска 2 17"/>
            <p:cNvSpPr/>
            <p:nvPr/>
          </p:nvSpPr>
          <p:spPr>
            <a:xfrm>
              <a:off x="2753929" y="866840"/>
              <a:ext cx="1801350" cy="303412"/>
            </a:xfrm>
            <a:prstGeom prst="borderCallout2">
              <a:avLst>
                <a:gd name="adj1" fmla="val 49633"/>
                <a:gd name="adj2" fmla="val 100261"/>
                <a:gd name="adj3" fmla="val 49632"/>
                <a:gd name="adj4" fmla="val 111593"/>
                <a:gd name="adj5" fmla="val 231559"/>
                <a:gd name="adj6" fmla="val 135404"/>
              </a:avLst>
            </a:prstGeom>
            <a:solidFill>
              <a:srgbClr val="0D3880"/>
            </a:solidFill>
            <a:ln>
              <a:solidFill>
                <a:srgbClr val="0D388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Verdana" panose="020B0604030504040204" pitchFamily="34" charset="0"/>
                </a:rPr>
                <a:t>Томинский ГОК</a:t>
              </a:r>
            </a:p>
          </p:txBody>
        </p:sp>
        <p:sp>
          <p:nvSpPr>
            <p:cNvPr id="19" name="TextBox 9"/>
            <p:cNvSpPr txBox="1"/>
            <p:nvPr/>
          </p:nvSpPr>
          <p:spPr>
            <a:xfrm>
              <a:off x="4189480" y="3626615"/>
              <a:ext cx="917396" cy="287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ru-RU" sz="1000" b="1" dirty="0" smtClean="0">
                  <a:ln w="3175">
                    <a:noFill/>
                  </a:ln>
                  <a:solidFill>
                    <a:schemeClr val="bg1"/>
                  </a:solidFill>
                  <a:ea typeface="Verdana" panose="020B0604030504040204" pitchFamily="34" charset="0"/>
                </a:rPr>
                <a:t>Карталы</a:t>
              </a:r>
              <a:endParaRPr lang="ru-RU" sz="1000" b="1" dirty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endParaRPr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3654604" y="3122559"/>
              <a:ext cx="1254957" cy="287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ru-RU" sz="1000" b="1" dirty="0" smtClean="0">
                  <a:ln w="3175">
                    <a:noFill/>
                  </a:ln>
                  <a:solidFill>
                    <a:schemeClr val="bg1"/>
                  </a:solidFill>
                  <a:ea typeface="Verdana" panose="020B0604030504040204" pitchFamily="34" charset="0"/>
                </a:rPr>
                <a:t>Магнитогорск</a:t>
              </a:r>
              <a:endParaRPr lang="ru-RU" sz="1000" b="1" dirty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5361519" y="2283929"/>
              <a:ext cx="917396" cy="287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ru-RU" sz="1000" b="1" dirty="0" smtClean="0">
                  <a:ln w="3175">
                    <a:noFill/>
                  </a:ln>
                  <a:solidFill>
                    <a:schemeClr val="bg1"/>
                  </a:solidFill>
                  <a:ea typeface="Verdana" panose="020B0604030504040204" pitchFamily="34" charset="0"/>
                </a:rPr>
                <a:t>Троицк</a:t>
              </a:r>
              <a:endParaRPr lang="ru-RU" sz="1000" b="1" dirty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endParaRPr>
            </a:p>
          </p:txBody>
        </p:sp>
        <p:sp>
          <p:nvSpPr>
            <p:cNvPr id="22" name="TextBox 13"/>
            <p:cNvSpPr txBox="1"/>
            <p:nvPr/>
          </p:nvSpPr>
          <p:spPr>
            <a:xfrm>
              <a:off x="4959117" y="1790411"/>
              <a:ext cx="1319797" cy="287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ru-RU" sz="1000" b="1" dirty="0" err="1" smtClean="0">
                  <a:ln w="3175">
                    <a:noFill/>
                  </a:ln>
                  <a:solidFill>
                    <a:schemeClr val="bg1"/>
                  </a:solidFill>
                  <a:ea typeface="Verdana" panose="020B0604030504040204" pitchFamily="34" charset="0"/>
                </a:rPr>
                <a:t>Южноуральск</a:t>
              </a:r>
              <a:endParaRPr lang="ru-RU" sz="1000" b="1" dirty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endParaRPr>
            </a:p>
          </p:txBody>
        </p:sp>
        <p:sp>
          <p:nvSpPr>
            <p:cNvPr id="23" name="TextBox 14"/>
            <p:cNvSpPr txBox="1"/>
            <p:nvPr/>
          </p:nvSpPr>
          <p:spPr>
            <a:xfrm>
              <a:off x="4299218" y="1507320"/>
              <a:ext cx="1319797" cy="287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ru-RU" sz="1000" b="1" dirty="0" smtClean="0">
                  <a:ln w="3175">
                    <a:noFill/>
                  </a:ln>
                  <a:solidFill>
                    <a:schemeClr val="bg1"/>
                  </a:solidFill>
                  <a:ea typeface="Verdana" panose="020B0604030504040204" pitchFamily="34" charset="0"/>
                </a:rPr>
                <a:t>Чебаркуль</a:t>
              </a:r>
              <a:endParaRPr lang="ru-RU" sz="1000" b="1" dirty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endParaRPr>
            </a:p>
          </p:txBody>
        </p:sp>
        <p:sp>
          <p:nvSpPr>
            <p:cNvPr id="24" name="TextBox 19"/>
            <p:cNvSpPr txBox="1"/>
            <p:nvPr/>
          </p:nvSpPr>
          <p:spPr>
            <a:xfrm>
              <a:off x="3316424" y="1430371"/>
              <a:ext cx="1319797" cy="287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ru-RU" sz="1000" b="1" dirty="0" smtClean="0">
                  <a:ln w="3175">
                    <a:noFill/>
                  </a:ln>
                  <a:solidFill>
                    <a:schemeClr val="bg1"/>
                  </a:solidFill>
                  <a:ea typeface="Verdana" panose="020B0604030504040204" pitchFamily="34" charset="0"/>
                </a:rPr>
                <a:t>Усть-Катав</a:t>
              </a:r>
              <a:endParaRPr lang="ru-RU" sz="1000" b="1" dirty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endParaRPr>
            </a:p>
          </p:txBody>
        </p:sp>
        <p:sp>
          <p:nvSpPr>
            <p:cNvPr id="25" name="TextBox 20"/>
            <p:cNvSpPr txBox="1"/>
            <p:nvPr/>
          </p:nvSpPr>
          <p:spPr>
            <a:xfrm>
              <a:off x="4757917" y="685320"/>
              <a:ext cx="1319797" cy="287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ru-RU" sz="1000" b="1" dirty="0" smtClean="0">
                  <a:ln w="3175">
                    <a:noFill/>
                  </a:ln>
                  <a:solidFill>
                    <a:schemeClr val="bg1"/>
                  </a:solidFill>
                  <a:ea typeface="Verdana" panose="020B0604030504040204" pitchFamily="34" charset="0"/>
                </a:rPr>
                <a:t>Озерск</a:t>
              </a:r>
              <a:endParaRPr lang="ru-RU" sz="1000" b="1" dirty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endParaRPr>
            </a:p>
          </p:txBody>
        </p:sp>
        <p:sp>
          <p:nvSpPr>
            <p:cNvPr id="26" name="TextBox 21"/>
            <p:cNvSpPr txBox="1"/>
            <p:nvPr/>
          </p:nvSpPr>
          <p:spPr>
            <a:xfrm>
              <a:off x="4757917" y="350251"/>
              <a:ext cx="1266314" cy="287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r>
                <a:rPr lang="ru-RU" sz="1000" b="1" dirty="0" err="1" smtClean="0">
                  <a:ln w="3175">
                    <a:noFill/>
                  </a:ln>
                  <a:solidFill>
                    <a:schemeClr val="bg1"/>
                  </a:solidFill>
                  <a:ea typeface="Verdana" panose="020B0604030504040204" pitchFamily="34" charset="0"/>
                </a:rPr>
                <a:t>Снежинск</a:t>
              </a:r>
              <a:endParaRPr lang="ru-RU" sz="1000" b="1" dirty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endParaRPr>
            </a:p>
          </p:txBody>
        </p:sp>
      </p:grpSp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1043608" y="1604748"/>
            <a:ext cx="4032448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dirty="0" smtClean="0">
                <a:latin typeface="Arial Narrow" panose="020B0606020202030204" pitchFamily="34" charset="0"/>
              </a:rPr>
              <a:t>Томинское месторождение медно-порфировых </a:t>
            </a:r>
          </a:p>
          <a:p>
            <a:pPr>
              <a:defRPr/>
            </a:pPr>
            <a:r>
              <a:rPr lang="ru-RU" sz="1200" dirty="0" smtClean="0">
                <a:latin typeface="Arial Narrow" panose="020B0606020202030204" pitchFamily="34" charset="0"/>
              </a:rPr>
              <a:t>руд расположено в Сосновском районе </a:t>
            </a:r>
          </a:p>
          <a:p>
            <a:pPr>
              <a:defRPr/>
            </a:pPr>
            <a:r>
              <a:rPr lang="ru-RU" sz="1200" dirty="0" smtClean="0">
                <a:latin typeface="Arial Narrow" panose="020B0606020202030204" pitchFamily="34" charset="0"/>
              </a:rPr>
              <a:t>Челябинской области.</a:t>
            </a:r>
          </a:p>
          <a:p>
            <a:pPr>
              <a:defRPr/>
            </a:pPr>
            <a:endParaRPr lang="ru-RU" sz="1200" dirty="0" smtClean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ru-RU" sz="1200" dirty="0" smtClean="0">
                <a:latin typeface="Arial Narrow" panose="020B0606020202030204" pitchFamily="34" charset="0"/>
              </a:rPr>
              <a:t>Утвержденные балансовые запасы руды на месторождении составляют 576 млн. тонн руды при среднем содержании меди 0,46%.</a:t>
            </a:r>
          </a:p>
          <a:p>
            <a:pPr>
              <a:defRPr/>
            </a:pPr>
            <a:endParaRPr lang="ru-RU" sz="1200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ru-RU" sz="1200" dirty="0" smtClean="0">
                <a:latin typeface="Arial Narrow" panose="020B0606020202030204" pitchFamily="34" charset="0"/>
              </a:rPr>
              <a:t>Производительность </a:t>
            </a:r>
            <a:r>
              <a:rPr lang="ru-RU" sz="1200" dirty="0">
                <a:latin typeface="Arial Narrow" panose="020B0606020202030204" pitchFamily="34" charset="0"/>
              </a:rPr>
              <a:t>ГОКа:</a:t>
            </a:r>
          </a:p>
          <a:p>
            <a:pPr marL="174625" indent="-174625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Arial Narrow" panose="020B0606020202030204" pitchFamily="34" charset="0"/>
              </a:rPr>
              <a:t>переработка руды </a:t>
            </a:r>
            <a:r>
              <a:rPr lang="ru-RU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– до 28 млн. тонн руды </a:t>
            </a:r>
            <a:r>
              <a:rPr lang="ru-RU" sz="1200" dirty="0">
                <a:latin typeface="Arial Narrow" panose="020B0606020202030204" pitchFamily="34" charset="0"/>
              </a:rPr>
              <a:t>в год</a:t>
            </a:r>
            <a:r>
              <a:rPr lang="ru-RU" sz="1200" b="1" dirty="0">
                <a:latin typeface="Arial Narrow" panose="020B0606020202030204" pitchFamily="34" charset="0"/>
              </a:rPr>
              <a:t>;</a:t>
            </a:r>
          </a:p>
          <a:p>
            <a:pPr marL="174625" indent="-174625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Arial Narrow" panose="020B0606020202030204" pitchFamily="34" charset="0"/>
              </a:rPr>
              <a:t>Выпуск готовой продукции </a:t>
            </a:r>
            <a:r>
              <a:rPr lang="ru-RU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– 545 тыс. </a:t>
            </a:r>
            <a:r>
              <a:rPr lang="ru-RU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вмт</a:t>
            </a:r>
            <a:r>
              <a:rPr lang="ru-RU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 Narrow" panose="020B0606020202030204" pitchFamily="34" charset="0"/>
              </a:rPr>
              <a:t>медного концентрата в год, в том числе</a:t>
            </a:r>
          </a:p>
          <a:p>
            <a:pPr marL="174625">
              <a:defRPr/>
            </a:pPr>
            <a:r>
              <a:rPr lang="ru-RU" sz="1200" dirty="0">
                <a:latin typeface="Arial Narrow" panose="020B0606020202030204" pitchFamily="34" charset="0"/>
              </a:rPr>
              <a:t>до 98 </a:t>
            </a:r>
            <a:r>
              <a:rPr lang="ru-RU" sz="1200" dirty="0" err="1">
                <a:latin typeface="Arial Narrow" panose="020B0606020202030204" pitchFamily="34" charset="0"/>
              </a:rPr>
              <a:t>тыс.тонн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Cu</a:t>
            </a:r>
            <a:r>
              <a:rPr lang="ru-RU" sz="1200" dirty="0">
                <a:latin typeface="Arial Narrow" panose="020B0606020202030204" pitchFamily="34" charset="0"/>
              </a:rPr>
              <a:t>; до 2,1 тонн </a:t>
            </a:r>
            <a:r>
              <a:rPr lang="en-US" sz="1200" dirty="0">
                <a:latin typeface="Arial Narrow" panose="020B0606020202030204" pitchFamily="34" charset="0"/>
              </a:rPr>
              <a:t>Au</a:t>
            </a:r>
            <a:r>
              <a:rPr lang="ru-RU" sz="1200" dirty="0">
                <a:latin typeface="Arial Narrow" panose="020B0606020202030204" pitchFamily="34" charset="0"/>
              </a:rPr>
              <a:t>; до 8,7 тонн </a:t>
            </a:r>
            <a:r>
              <a:rPr lang="en-US" sz="1200" dirty="0">
                <a:latin typeface="Arial Narrow" panose="020B0606020202030204" pitchFamily="34" charset="0"/>
              </a:rPr>
              <a:t>Ag</a:t>
            </a:r>
            <a:r>
              <a:rPr lang="ru-RU" sz="1200" dirty="0" smtClean="0">
                <a:latin typeface="Arial Narrow" panose="020B0606020202030204" pitchFamily="34" charset="0"/>
              </a:rPr>
              <a:t>.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  <a:defRPr/>
            </a:pPr>
            <a:endParaRPr lang="ru-RU" sz="1200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ru-RU" sz="1200" dirty="0">
                <a:latin typeface="Arial Narrow" panose="020B0606020202030204" pitchFamily="34" charset="0"/>
              </a:rPr>
              <a:t>Состав:</a:t>
            </a:r>
          </a:p>
          <a:p>
            <a:pPr marL="174625" indent="-174625">
              <a:buFont typeface="Arial" pitchFamily="34" charset="0"/>
              <a:buChar char="•"/>
              <a:defRPr/>
            </a:pPr>
            <a:r>
              <a:rPr lang="ru-RU" sz="1200" dirty="0">
                <a:latin typeface="Arial Narrow" panose="020B0606020202030204" pitchFamily="34" charset="0"/>
              </a:rPr>
              <a:t>Открытый рудник;</a:t>
            </a:r>
          </a:p>
          <a:p>
            <a:pPr marL="174625" indent="-174625">
              <a:buFont typeface="Arial" pitchFamily="34" charset="0"/>
              <a:buChar char="•"/>
              <a:defRPr/>
            </a:pPr>
            <a:r>
              <a:rPr lang="ru-RU" sz="1200" dirty="0">
                <a:latin typeface="Arial Narrow" panose="020B0606020202030204" pitchFamily="34" charset="0"/>
              </a:rPr>
              <a:t>Обогатительная </a:t>
            </a:r>
            <a:r>
              <a:rPr lang="ru-RU" sz="1200" dirty="0" smtClean="0">
                <a:latin typeface="Arial Narrow" panose="020B0606020202030204" pitchFamily="34" charset="0"/>
              </a:rPr>
              <a:t>фабрика.</a:t>
            </a:r>
            <a:endParaRPr lang="ru-RU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41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19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7" y="980715"/>
            <a:ext cx="7560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ЭКОЛОГИЧЕСКИЙ АУДИТ ПРОЕКТНОЙ ДОКУМЕНТАЦИИ ТОМИНСКОГО ГОКА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326001" y="1416543"/>
            <a:ext cx="6406239" cy="13542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4625" algn="just">
              <a:spcAft>
                <a:spcPts val="1200"/>
              </a:spcAft>
            </a:pPr>
            <a:r>
              <a:rPr lang="ru-RU" sz="1200" kern="800" dirty="0">
                <a:latin typeface="Arial Narrow" panose="020B0606020202030204" pitchFamily="34" charset="0"/>
              </a:rPr>
              <a:t>Научное сопровождение подготовки проектной документации осуществляет </a:t>
            </a:r>
            <a:r>
              <a:rPr lang="ru-RU" sz="1200" b="1" kern="800" dirty="0">
                <a:latin typeface="Arial Narrow" panose="020B0606020202030204" pitchFamily="34" charset="0"/>
              </a:rPr>
              <a:t>ФГБОУ ВО «Санкт-Петербургский горный университет»</a:t>
            </a:r>
            <a:r>
              <a:rPr lang="ru-RU" sz="1200" kern="800" dirty="0">
                <a:latin typeface="Arial Narrow" panose="020B0606020202030204" pitchFamily="34" charset="0"/>
              </a:rPr>
              <a:t>.</a:t>
            </a:r>
          </a:p>
          <a:p>
            <a:pPr indent="174625" algn="just">
              <a:spcAft>
                <a:spcPts val="120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По поручению Губернатора Челябинской области, для оценки воздействия проектируемого объекта на окружающую среду, экологических и социальных рисков при реализации проекта строительства Томинского ГОКа, на основании государственного контракта, специалистами </a:t>
            </a:r>
            <a:r>
              <a:rPr lang="ru-RU" sz="1200" dirty="0">
                <a:latin typeface="Arial Narrow" panose="020B0606020202030204" pitchFamily="34" charset="0"/>
              </a:rPr>
              <a:t>ФГБОУ ВО «Уральский государственный горный университет» </a:t>
            </a:r>
            <a:r>
              <a:rPr lang="ru-RU" sz="1200" dirty="0" smtClean="0">
                <a:latin typeface="Arial Narrow" panose="020B0606020202030204" pitchFamily="34" charset="0"/>
              </a:rPr>
              <a:t>проведён </a:t>
            </a:r>
            <a:r>
              <a:rPr lang="ru-RU" sz="1200" b="1" dirty="0" smtClean="0">
                <a:latin typeface="Arial Narrow" panose="020B0606020202030204" pitchFamily="34" charset="0"/>
              </a:rPr>
              <a:t>экологический аудит </a:t>
            </a:r>
            <a:r>
              <a:rPr lang="ru-RU" sz="1200" dirty="0" smtClean="0">
                <a:latin typeface="Arial Narrow" panose="020B0606020202030204" pitchFamily="34" charset="0"/>
              </a:rPr>
              <a:t>документации.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pic>
        <p:nvPicPr>
          <p:cNvPr id="31" name="Picture 2" descr="C:\Users\Илья\Desktop\Main_build_of_the_Ural_State_Mining_Universit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69" t="4410" r="16631" b="3336"/>
          <a:stretch/>
        </p:blipFill>
        <p:spPr bwMode="auto">
          <a:xfrm>
            <a:off x="6899119" y="2931790"/>
            <a:ext cx="2209127" cy="14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206880" y="4204658"/>
            <a:ext cx="679680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4625" algn="just"/>
            <a:r>
              <a:rPr lang="ru-RU" sz="1200" b="1" dirty="0" smtClean="0">
                <a:latin typeface="Arial Narrow" panose="020B0606020202030204" pitchFamily="34" charset="0"/>
              </a:rPr>
              <a:t>В соответствии с рекомендациями аудита АО «Томинский ГОК»:</a:t>
            </a:r>
            <a:endParaRPr lang="ru-RU" sz="1200" b="1" dirty="0">
              <a:latin typeface="Arial Narrow" panose="020B0606020202030204" pitchFamily="34" charset="0"/>
            </a:endParaRPr>
          </a:p>
          <a:p>
            <a:pPr marL="179388" lvl="0" indent="-179388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отказался </a:t>
            </a:r>
            <a:r>
              <a:rPr lang="ru-RU" sz="1200" dirty="0">
                <a:latin typeface="Arial Narrow" panose="020B0606020202030204" pitchFamily="34" charset="0"/>
              </a:rPr>
              <a:t>от переработки окисленных руд с применением технологии кучного </a:t>
            </a:r>
            <a:r>
              <a:rPr lang="ru-RU" sz="1200" dirty="0" smtClean="0">
                <a:latin typeface="Arial Narrow" panose="020B0606020202030204" pitchFamily="34" charset="0"/>
              </a:rPr>
              <a:t>выщелачивания;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179388" lvl="0" indent="-179388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реализовывает проект по использованию закладочного материала на основе хвостов обогатительной фабрики Томинского ГОКа для ликвидации отработанной выработки угольного разреза «Коркинский</a:t>
            </a:r>
            <a:r>
              <a:rPr lang="ru-RU" sz="1200" dirty="0" smtClean="0">
                <a:latin typeface="Arial Narrow" panose="020B0606020202030204" pitchFamily="34" charset="0"/>
              </a:rPr>
              <a:t>».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813203"/>
            <a:ext cx="5832648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ts val="1250"/>
              </a:lnSpc>
              <a:spcAft>
                <a:spcPts val="0"/>
              </a:spcAft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соответствии с </a:t>
            </a:r>
            <a:r>
              <a:rPr lang="ru-RU" sz="1200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заключением экологического аудита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lvl="0" indent="-182563" algn="just">
              <a:lnSpc>
                <a:spcPts val="125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Намечаемая проектными решениями деятельность в целом </a:t>
            </a:r>
            <a:r>
              <a:rPr lang="ru-RU" sz="1200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соответствует требованиям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установленным нормативными актами и документами в части полноты и достоверности представленных данных и оценке воздействия на окружающую среду от всех объектов АО «Томинский ГОК».</a:t>
            </a:r>
            <a:endParaRPr lang="ru-RU" sz="1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lvl="0" indent="-182563" algn="just">
              <a:lnSpc>
                <a:spcPts val="125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Реализация намечаемой деятельности в существующих проектных решениях с учетом рекомендаций в части охраны окружающей среды и снижения социальных рисков </a:t>
            </a:r>
            <a:r>
              <a:rPr lang="ru-RU" sz="1200" b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возможна</a:t>
            </a:r>
            <a:r>
              <a:rPr lang="ru-RU" sz="12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5346" y="1356017"/>
            <a:ext cx="2212900" cy="147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91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0538"/>
            <a:ext cx="9180512" cy="5164038"/>
            <a:chOff x="0" y="-20538"/>
            <a:chExt cx="9180512" cy="5164038"/>
          </a:xfrm>
        </p:grpSpPr>
        <p:pic>
          <p:nvPicPr>
            <p:cNvPr id="6" name="Содержимое 3" descr="presentation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20538"/>
              <a:ext cx="9180512" cy="51640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92080" y="2502644"/>
              <a:ext cx="3626698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&gt;30 </a:t>
              </a:r>
              <a:r>
                <a:rPr lang="ru-RU" sz="1600" dirty="0" smtClean="0"/>
                <a:t>ПРЕДПРИЯТИЙ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</a:rPr>
                <a:t>&gt;10 000 </a:t>
              </a:r>
              <a:r>
                <a:rPr lang="ru-RU" sz="1600" dirty="0" smtClean="0"/>
                <a:t>СОТРУДНИКОВ </a:t>
              </a:r>
            </a:p>
            <a:p>
              <a:r>
                <a:rPr lang="ru-RU" sz="1600" b="1" dirty="0" smtClean="0">
                  <a:solidFill>
                    <a:srgbClr val="FF0000"/>
                  </a:solidFill>
                </a:rPr>
                <a:t>220 ТЫС. ТОНН </a:t>
              </a:r>
              <a:r>
                <a:rPr lang="ru-RU" sz="1600" dirty="0" smtClean="0"/>
                <a:t>КАТОДНОЙ МЕДИ/ГОД</a:t>
              </a:r>
            </a:p>
            <a:p>
              <a:r>
                <a:rPr lang="ru-RU" sz="1600" b="1" dirty="0" smtClean="0">
                  <a:solidFill>
                    <a:srgbClr val="FF0000"/>
                  </a:solidFill>
                </a:rPr>
                <a:t>235 ТЫС. ТОНН </a:t>
              </a:r>
              <a:r>
                <a:rPr lang="ru-RU" sz="1600" dirty="0" smtClean="0"/>
                <a:t>МЕДНОЙ КАТАНКИ/ГОД</a:t>
              </a:r>
              <a:endParaRPr lang="ru-RU" sz="1600" dirty="0"/>
            </a:p>
          </p:txBody>
        </p:sp>
      </p:grpSp>
      <p:sp>
        <p:nvSpPr>
          <p:cNvPr id="5" name="Прямоугольный треугольник 4"/>
          <p:cNvSpPr/>
          <p:nvPr/>
        </p:nvSpPr>
        <p:spPr>
          <a:xfrm flipH="1">
            <a:off x="3275856" y="4371950"/>
            <a:ext cx="5904656" cy="771551"/>
          </a:xfrm>
          <a:prstGeom prst="rtTriangle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99820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01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643758"/>
            <a:ext cx="3451782" cy="240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20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 descr="Изображение выглядит как внешний, гора, природа&#10;&#10;Описание создано с очень высокой степенью достоверности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0"/>
          <a:stretch/>
        </p:blipFill>
        <p:spPr>
          <a:xfrm>
            <a:off x="5508103" y="238348"/>
            <a:ext cx="3451783" cy="22233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980715"/>
            <a:ext cx="4790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УГОЛЬНЫЙ РАЗРЕЗ «КОРКИНСКИЙ»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91749" y="1491630"/>
            <a:ext cx="4320480" cy="33239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 smtClean="0">
                <a:latin typeface="Arial Narrow" panose="020B0606020202030204" pitchFamily="34" charset="0"/>
              </a:rPr>
              <a:t>Расположение: </a:t>
            </a:r>
          </a:p>
          <a:p>
            <a:pPr algn="just"/>
            <a:r>
              <a:rPr lang="ru-RU" sz="1400" dirty="0" smtClean="0">
                <a:latin typeface="Arial Narrow" panose="020B0606020202030204" pitchFamily="34" charset="0"/>
              </a:rPr>
              <a:t>Челябинская область, северо-западная часть г. Коркино.</a:t>
            </a:r>
          </a:p>
          <a:p>
            <a:pPr algn="just"/>
            <a:endParaRPr lang="ru-RU" sz="14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400" b="1" dirty="0" smtClean="0">
                <a:latin typeface="Arial Narrow" panose="020B0606020202030204" pitchFamily="34" charset="0"/>
              </a:rPr>
              <a:t>Год сдачи в эксплуатацию:</a:t>
            </a:r>
            <a:r>
              <a:rPr lang="ru-RU" sz="1400" dirty="0" smtClean="0">
                <a:latin typeface="Arial Narrow" panose="020B0606020202030204" pitchFamily="34" charset="0"/>
              </a:rPr>
              <a:t> 1934.</a:t>
            </a:r>
          </a:p>
          <a:p>
            <a:pPr algn="just"/>
            <a:endParaRPr lang="ru-RU" sz="14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400" b="1" dirty="0" smtClean="0">
                <a:latin typeface="Arial Narrow" panose="020B0606020202030204" pitchFamily="34" charset="0"/>
              </a:rPr>
              <a:t>Параметры:</a:t>
            </a:r>
          </a:p>
          <a:p>
            <a:pPr marL="354013" indent="-171450" algn="just">
              <a:buFont typeface="Arial" pitchFamily="34" charset="0"/>
              <a:buChar char="•"/>
            </a:pPr>
            <a:r>
              <a:rPr lang="ru-RU" sz="1400" dirty="0" smtClean="0">
                <a:latin typeface="Arial Narrow" panose="020B0606020202030204" pitchFamily="34" charset="0"/>
              </a:rPr>
              <a:t>длина – около 3 км;</a:t>
            </a:r>
          </a:p>
          <a:p>
            <a:pPr marL="354013" indent="-171450" algn="just">
              <a:buFont typeface="Arial" pitchFamily="34" charset="0"/>
              <a:buChar char="•"/>
            </a:pPr>
            <a:r>
              <a:rPr lang="ru-RU" sz="1400" dirty="0" smtClean="0">
                <a:latin typeface="Arial Narrow" panose="020B0606020202030204" pitchFamily="34" charset="0"/>
              </a:rPr>
              <a:t>ширина – около 2,5 км;</a:t>
            </a:r>
          </a:p>
          <a:p>
            <a:pPr marL="354013" indent="-171450" algn="just">
              <a:buFont typeface="Arial" pitchFamily="34" charset="0"/>
              <a:buChar char="•"/>
            </a:pPr>
            <a:r>
              <a:rPr lang="ru-RU" sz="1400" dirty="0" smtClean="0">
                <a:latin typeface="Arial Narrow" panose="020B0606020202030204" pitchFamily="34" charset="0"/>
              </a:rPr>
              <a:t>глубина – 500 м</a:t>
            </a:r>
            <a:r>
              <a:rPr lang="ru-RU" sz="1400" dirty="0">
                <a:latin typeface="Arial Narrow" panose="020B0606020202030204" pitchFamily="34" charset="0"/>
              </a:rPr>
              <a:t>.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sz="1400" dirty="0" smtClean="0">
                <a:latin typeface="Arial Narrow" panose="020B0606020202030204" pitchFamily="34" charset="0"/>
              </a:rPr>
              <a:t>Ближайшие жилые дома расположены в 100 м от разреза.</a:t>
            </a:r>
          </a:p>
          <a:p>
            <a:pPr algn="just"/>
            <a:endParaRPr lang="ru-RU" sz="1400" dirty="0">
              <a:latin typeface="Arial Narrow" panose="020B0606020202030204" pitchFamily="34" charset="0"/>
            </a:endParaRPr>
          </a:p>
          <a:p>
            <a:pPr algn="just"/>
            <a:r>
              <a:rPr lang="ru-RU" sz="1400" b="1" dirty="0" smtClean="0">
                <a:latin typeface="Arial Narrow" panose="020B0606020202030204" pitchFamily="34" charset="0"/>
              </a:rPr>
              <a:t>Проблемы:</a:t>
            </a:r>
          </a:p>
          <a:p>
            <a:pPr marL="285750" indent="-111125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6020202030204" pitchFamily="34" charset="0"/>
              </a:rPr>
              <a:t>эндогенные </a:t>
            </a:r>
            <a:r>
              <a:rPr lang="ru-RU" sz="1400" dirty="0" smtClean="0">
                <a:latin typeface="Arial Narrow" panose="020B0606020202030204" pitchFamily="34" charset="0"/>
              </a:rPr>
              <a:t>пожары;</a:t>
            </a:r>
          </a:p>
          <a:p>
            <a:pPr marL="285750" indent="-111125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6020202030204" pitchFamily="34" charset="0"/>
              </a:rPr>
              <a:t>неустойчивое положение </a:t>
            </a:r>
            <a:r>
              <a:rPr lang="ru-RU" sz="1400" dirty="0" smtClean="0">
                <a:latin typeface="Arial Narrow" panose="020B0606020202030204" pitchFamily="34" charset="0"/>
              </a:rPr>
              <a:t>бортов. </a:t>
            </a:r>
            <a:r>
              <a:rPr lang="ru-RU" sz="1400" dirty="0">
                <a:latin typeface="Arial Narrow" panose="020B0606020202030204" pitchFamily="34" charset="0"/>
              </a:rPr>
              <a:t>В зоне возможных деформаций находится поселок Роза</a:t>
            </a:r>
            <a:r>
              <a:rPr lang="ru-RU" sz="1400" dirty="0" smtClean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9540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21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5205" y="411510"/>
            <a:ext cx="3410211" cy="2194397"/>
          </a:xfrm>
          <a:prstGeom prst="rect">
            <a:avLst/>
          </a:prstGeom>
        </p:spPr>
      </p:pic>
      <p:pic>
        <p:nvPicPr>
          <p:cNvPr id="4" name="Picture 2" descr="https://regnum.ru/uploads/pictures/news/2017/10/19/regnum_picture_15084338901891221_norm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6211" y="2845758"/>
            <a:ext cx="3409205" cy="191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3219822"/>
            <a:ext cx="4155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>
              <a:spcAft>
                <a:spcPts val="1200"/>
              </a:spcAft>
            </a:pPr>
            <a:r>
              <a:rPr lang="ru-RU" sz="1400" kern="800" dirty="0">
                <a:latin typeface="Arial Narrow" panose="020B0606020202030204" pitchFamily="34" charset="0"/>
              </a:rPr>
              <a:t>Возможность реализации проекта ликвидации угольного разреза «Коркинский» подтверждена на совещании в </a:t>
            </a:r>
            <a:r>
              <a:rPr lang="ru-RU" sz="1400" b="1" kern="800" dirty="0">
                <a:latin typeface="Arial Narrow" panose="020B0606020202030204" pitchFamily="34" charset="0"/>
              </a:rPr>
              <a:t>Министерстве природных ресурсов и экологии РФ </a:t>
            </a:r>
            <a:r>
              <a:rPr lang="ru-RU" sz="1400" kern="800" dirty="0">
                <a:latin typeface="Arial Narrow" panose="020B0606020202030204" pitchFamily="34" charset="0"/>
              </a:rPr>
              <a:t>25.11.2016 под председательством Министра природных ресурсов и экологии </a:t>
            </a:r>
            <a:r>
              <a:rPr lang="ru-RU" sz="1400" kern="800" dirty="0" smtClean="0">
                <a:latin typeface="Arial Narrow" panose="020B0606020202030204" pitchFamily="34" charset="0"/>
              </a:rPr>
              <a:t>РФ.</a:t>
            </a:r>
            <a:endParaRPr lang="ru-RU" sz="1400" kern="800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843558"/>
            <a:ext cx="41555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>
              <a:spcAft>
                <a:spcPts val="1200"/>
              </a:spcAft>
            </a:pPr>
            <a:r>
              <a:rPr lang="ru-RU" sz="1400" kern="800" dirty="0">
                <a:latin typeface="Arial Narrow" panose="020B0606020202030204" pitchFamily="34" charset="0"/>
              </a:rPr>
              <a:t>Дорожная карта </a:t>
            </a:r>
            <a:r>
              <a:rPr lang="ru-RU" sz="1400" dirty="0" smtClean="0">
                <a:latin typeface="Arial Narrow" panose="020B0606020202030204" pitchFamily="34" charset="0"/>
              </a:rPr>
              <a:t>выполнения </a:t>
            </a:r>
            <a:r>
              <a:rPr lang="ru-RU" sz="1400" dirty="0">
                <a:latin typeface="Arial Narrow" panose="020B0606020202030204" pitchFamily="34" charset="0"/>
              </a:rPr>
              <a:t>необходимых мероприятий, разработки проектной документации и проведения экспертиз </a:t>
            </a:r>
            <a:r>
              <a:rPr lang="ru-RU" sz="1400" kern="800" dirty="0" smtClean="0">
                <a:latin typeface="Arial Narrow" panose="020B0606020202030204" pitchFamily="34" charset="0"/>
              </a:rPr>
              <a:t>одобрена </a:t>
            </a:r>
            <a:r>
              <a:rPr lang="ru-RU" sz="1400" kern="800" dirty="0">
                <a:latin typeface="Arial Narrow" panose="020B0606020202030204" pitchFamily="34" charset="0"/>
              </a:rPr>
              <a:t>на заседании </a:t>
            </a:r>
            <a:r>
              <a:rPr lang="ru-RU" sz="1400" b="1" kern="800" dirty="0">
                <a:latin typeface="Arial Narrow" panose="020B0606020202030204" pitchFamily="34" charset="0"/>
              </a:rPr>
              <a:t>Правительственной комиссии</a:t>
            </a:r>
            <a:r>
              <a:rPr lang="ru-RU" sz="1400" kern="800" dirty="0">
                <a:latin typeface="Arial Narrow" panose="020B0606020202030204" pitchFamily="34" charset="0"/>
              </a:rPr>
              <a:t> </a:t>
            </a:r>
            <a:r>
              <a:rPr lang="ru-RU" sz="1400" b="1" kern="800" dirty="0">
                <a:latin typeface="Arial Narrow" panose="020B0606020202030204" pitchFamily="34" charset="0"/>
              </a:rPr>
              <a:t>по предупреждению и ликвидации чрезвычайных ситуаций и обеспечению пожарной безопасности</a:t>
            </a:r>
            <a:r>
              <a:rPr lang="ru-RU" sz="1400" kern="800" dirty="0">
                <a:latin typeface="Arial Narrow" panose="020B0606020202030204" pitchFamily="34" charset="0"/>
              </a:rPr>
              <a:t>, прошедшем 06.12.2016 под председательством Министра РФ по делам гражданской обороны, чрезвычайным ситуациям и ликвидации последствий стихийных </a:t>
            </a:r>
            <a:r>
              <a:rPr lang="ru-RU" sz="1400" kern="800" dirty="0" smtClean="0">
                <a:latin typeface="Arial Narrow" panose="020B0606020202030204" pitchFamily="34" charset="0"/>
              </a:rPr>
              <a:t>бедствий.</a:t>
            </a:r>
            <a:endParaRPr lang="ru-RU" sz="1400" kern="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7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22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7" y="980715"/>
            <a:ext cx="5184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ЗАПОЛНЕНИЕ РАЗРЕЗА «КОРКИНСКИЙ» ЗАКЛАДОЧНЫМ </a:t>
            </a:r>
            <a:r>
              <a:rPr lang="ru-RU" b="1" dirty="0" smtClean="0">
                <a:latin typeface="Arial Narrow" panose="020B0606020202030204" pitchFamily="34" charset="0"/>
              </a:rPr>
              <a:t>МАТЕРИАЛОМ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6" name="Содержимое 4" descr="Разрез_перспектива_3.page1.jpg"/>
          <p:cNvPicPr>
            <a:picLocks noChangeAspect="1"/>
          </p:cNvPicPr>
          <p:nvPr/>
        </p:nvPicPr>
        <p:blipFill rotWithShape="1">
          <a:blip r:embed="rId3" cstate="print"/>
          <a:srcRect l="9484" b="1764"/>
          <a:stretch/>
        </p:blipFill>
        <p:spPr>
          <a:xfrm>
            <a:off x="5076056" y="2702440"/>
            <a:ext cx="3872984" cy="183917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773" b="33191"/>
          <a:stretch/>
        </p:blipFill>
        <p:spPr bwMode="auto">
          <a:xfrm>
            <a:off x="5053997" y="267494"/>
            <a:ext cx="3872986" cy="184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688607" y="2112812"/>
            <a:ext cx="32271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 smtClean="0">
                <a:latin typeface="Arial Narrow" panose="020B0606020202030204" pitchFamily="34" charset="0"/>
              </a:rPr>
              <a:t>Разрез «</a:t>
            </a:r>
            <a:r>
              <a:rPr lang="ru-RU" sz="1000" i="1" dirty="0" err="1">
                <a:latin typeface="Arial Narrow" panose="020B0606020202030204" pitchFamily="34" charset="0"/>
              </a:rPr>
              <a:t>К</a:t>
            </a:r>
            <a:r>
              <a:rPr lang="ru-RU" sz="1000" i="1" dirty="0" err="1" smtClean="0">
                <a:latin typeface="Arial Narrow" panose="020B0606020202030204" pitchFamily="34" charset="0"/>
              </a:rPr>
              <a:t>оркинский</a:t>
            </a:r>
            <a:r>
              <a:rPr lang="ru-RU" sz="1000" i="1" dirty="0" smtClean="0">
                <a:latin typeface="Arial Narrow" panose="020B0606020202030204" pitchFamily="34" charset="0"/>
              </a:rPr>
              <a:t>» (существующее положение)</a:t>
            </a:r>
            <a:endParaRPr lang="ru-RU" sz="1000" i="1" dirty="0"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0666" y="4540033"/>
            <a:ext cx="32383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 smtClean="0">
                <a:latin typeface="Arial Narrow" panose="020B0606020202030204" pitchFamily="34" charset="0"/>
              </a:rPr>
              <a:t>Разрез «</a:t>
            </a:r>
            <a:r>
              <a:rPr lang="ru-RU" sz="1000" i="1" dirty="0" err="1">
                <a:latin typeface="Arial Narrow" panose="020B0606020202030204" pitchFamily="34" charset="0"/>
              </a:rPr>
              <a:t>К</a:t>
            </a:r>
            <a:r>
              <a:rPr lang="ru-RU" sz="1000" i="1" dirty="0" err="1" smtClean="0">
                <a:latin typeface="Arial Narrow" panose="020B0606020202030204" pitchFamily="34" charset="0"/>
              </a:rPr>
              <a:t>оркинский</a:t>
            </a:r>
            <a:r>
              <a:rPr lang="ru-RU" sz="1000" i="1" dirty="0" smtClean="0">
                <a:latin typeface="Arial Narrow" panose="020B0606020202030204" pitchFamily="34" charset="0"/>
              </a:rPr>
              <a:t>» (после заполнения)</a:t>
            </a:r>
            <a:endParaRPr lang="ru-RU" sz="1000" i="1" dirty="0"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615" y="3524370"/>
            <a:ext cx="374441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 Narrow" panose="020B0606020202030204" pitchFamily="34" charset="0"/>
              </a:rPr>
              <a:t>Ликвидация угольного разреза позволит: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 Narrow" panose="020B0606020202030204" pitchFamily="34" charset="0"/>
              </a:rPr>
              <a:t>исключить </a:t>
            </a:r>
            <a:r>
              <a:rPr lang="ru-RU" sz="1200" dirty="0">
                <a:latin typeface="Arial Narrow" panose="020B0606020202030204" pitchFamily="34" charset="0"/>
              </a:rPr>
              <a:t>эндогенные пожары в </a:t>
            </a:r>
            <a:r>
              <a:rPr lang="ru-RU" sz="1200" dirty="0" smtClean="0">
                <a:latin typeface="Arial Narrow" panose="020B0606020202030204" pitchFamily="34" charset="0"/>
              </a:rPr>
              <a:t>разрезе;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 Narrow" panose="020B0606020202030204" pitchFamily="34" charset="0"/>
              </a:rPr>
              <a:t>повысить </a:t>
            </a:r>
            <a:r>
              <a:rPr lang="ru-RU" sz="1200" dirty="0">
                <a:latin typeface="Arial Narrow" panose="020B0606020202030204" pitchFamily="34" charset="0"/>
              </a:rPr>
              <a:t>устойчивость его </a:t>
            </a:r>
            <a:r>
              <a:rPr lang="ru-RU" sz="1200" dirty="0" smtClean="0">
                <a:latin typeface="Arial Narrow" panose="020B0606020202030204" pitchFamily="34" charset="0"/>
              </a:rPr>
              <a:t>бортов;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 Narrow" panose="020B0606020202030204" pitchFamily="34" charset="0"/>
              </a:rPr>
              <a:t>предотвратить </a:t>
            </a:r>
            <a:r>
              <a:rPr lang="ru-RU" sz="1200" dirty="0">
                <a:latin typeface="Arial Narrow" panose="020B0606020202030204" pitchFamily="34" charset="0"/>
              </a:rPr>
              <a:t>загрязнение воздуха на прилегающих </a:t>
            </a:r>
            <a:r>
              <a:rPr lang="ru-RU" sz="1200" dirty="0" smtClean="0">
                <a:latin typeface="Arial Narrow" panose="020B0606020202030204" pitchFamily="34" charset="0"/>
              </a:rPr>
              <a:t>территориях (</a:t>
            </a:r>
            <a:r>
              <a:rPr lang="ru-RU" sz="1200" dirty="0" err="1" smtClean="0">
                <a:latin typeface="Arial Narrow" panose="020B0606020202030204" pitchFamily="34" charset="0"/>
              </a:rPr>
              <a:t>г.Коркино</a:t>
            </a:r>
            <a:r>
              <a:rPr lang="ru-RU" sz="1200" dirty="0">
                <a:latin typeface="Arial Narrow" panose="020B0606020202030204" pitchFamily="34" charset="0"/>
              </a:rPr>
              <a:t>, </a:t>
            </a:r>
            <a:r>
              <a:rPr lang="ru-RU" sz="1200" dirty="0" err="1">
                <a:latin typeface="Arial Narrow" panose="020B0606020202030204" pitchFamily="34" charset="0"/>
              </a:rPr>
              <a:t>г.Челябинск</a:t>
            </a:r>
            <a:r>
              <a:rPr lang="ru-RU" sz="1200" dirty="0">
                <a:latin typeface="Arial Narrow" panose="020B0606020202030204" pitchFamily="34" charset="0"/>
              </a:rPr>
              <a:t>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5615" y="1960155"/>
            <a:ext cx="37444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Arial Narrow" panose="020B0606020202030204" pitchFamily="34" charset="0"/>
              </a:rPr>
              <a:t>В настоящее время: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 Narrow" panose="020B0606020202030204" pitchFamily="34" charset="0"/>
              </a:rPr>
              <a:t>разработана необходимая проектная документация;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 Narrow" panose="020B0606020202030204" pitchFamily="34" charset="0"/>
              </a:rPr>
              <a:t>проведены общественные обсуждения;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 Narrow" panose="020B0606020202030204" pitchFamily="34" charset="0"/>
              </a:rPr>
              <a:t>выполняется Государственная экологическая экспертиза проекта в Федеральной </a:t>
            </a:r>
            <a:r>
              <a:rPr lang="ru-RU" sz="1200" dirty="0">
                <a:latin typeface="Arial Narrow" panose="020B0606020202030204" pitchFamily="34" charset="0"/>
              </a:rPr>
              <a:t>службе по надзору в сфере природопользования (</a:t>
            </a:r>
            <a:r>
              <a:rPr lang="ru-RU" sz="1200" dirty="0" err="1">
                <a:latin typeface="Arial Narrow" panose="020B0606020202030204" pitchFamily="34" charset="0"/>
              </a:rPr>
              <a:t>г.Москва</a:t>
            </a:r>
            <a:r>
              <a:rPr lang="ru-RU" sz="1200" dirty="0" smtClean="0">
                <a:latin typeface="Arial Narrow" panose="020B0606020202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34885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27" t="17122" r="46558"/>
          <a:stretch/>
        </p:blipFill>
        <p:spPr>
          <a:xfrm>
            <a:off x="7307700" y="1707654"/>
            <a:ext cx="1836300" cy="344688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23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600599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  <a:ea typeface="Verdana" pitchFamily="34" charset="0"/>
              </a:rPr>
              <a:t>Реабилитация и </a:t>
            </a:r>
            <a:r>
              <a:rPr lang="ru-RU" sz="1600" b="1" dirty="0">
                <a:latin typeface="Arial Narrow" panose="020B0606020202030204" pitchFamily="34" charset="0"/>
                <a:ea typeface="Verdana" pitchFamily="34" charset="0"/>
              </a:rPr>
              <a:t>ликвидации объектов ранее накопленного вреда окружающей среде на территории </a:t>
            </a:r>
            <a:r>
              <a:rPr lang="ru-RU" sz="1600" b="1" dirty="0" err="1">
                <a:latin typeface="Arial Narrow" panose="020B0606020202030204" pitchFamily="34" charset="0"/>
                <a:ea typeface="Verdana" pitchFamily="34" charset="0"/>
              </a:rPr>
              <a:t>Карабашского</a:t>
            </a:r>
            <a:r>
              <a:rPr lang="ru-RU" sz="1600" b="1" dirty="0">
                <a:latin typeface="Arial Narrow" panose="020B0606020202030204" pitchFamily="34" charset="0"/>
                <a:ea typeface="Verdana" pitchFamily="34" charset="0"/>
              </a:rPr>
              <a:t> городского округа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11560" y="2168653"/>
            <a:ext cx="66961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/>
            <a:r>
              <a:rPr lang="ru-RU" sz="1200" dirty="0" smtClean="0">
                <a:latin typeface="Arial Narrow" panose="020B0606020202030204" pitchFamily="34" charset="0"/>
              </a:rPr>
              <a:t>Предлагается осуществить реабилитацию и ликвидацию объектов ранее накопленного вреда окружающей среде </a:t>
            </a:r>
            <a:r>
              <a:rPr lang="ru-RU" sz="1200" dirty="0">
                <a:latin typeface="Arial Narrow" panose="020B0606020202030204" pitchFamily="34" charset="0"/>
                <a:ea typeface="Verdana" pitchFamily="34" charset="0"/>
              </a:rPr>
              <a:t>на территории </a:t>
            </a:r>
            <a:r>
              <a:rPr lang="ru-RU" sz="1200" dirty="0" err="1">
                <a:latin typeface="Arial Narrow" panose="020B0606020202030204" pitchFamily="34" charset="0"/>
                <a:ea typeface="Verdana" pitchFamily="34" charset="0"/>
              </a:rPr>
              <a:t>Карабашского</a:t>
            </a:r>
            <a:r>
              <a:rPr lang="ru-RU" sz="1200" dirty="0">
                <a:latin typeface="Arial Narrow" panose="020B0606020202030204" pitchFamily="34" charset="0"/>
                <a:ea typeface="Verdana" pitchFamily="34" charset="0"/>
              </a:rPr>
              <a:t> городского </a:t>
            </a:r>
            <a:r>
              <a:rPr lang="ru-RU" sz="1200" dirty="0" smtClean="0">
                <a:latin typeface="Arial Narrow" panose="020B0606020202030204" pitchFamily="34" charset="0"/>
                <a:ea typeface="Verdana" pitchFamily="34" charset="0"/>
              </a:rPr>
              <a:t>округа:</a:t>
            </a:r>
          </a:p>
          <a:p>
            <a:pPr marL="358775" indent="-179388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Стока с Поклонной горы восточнее </a:t>
            </a:r>
            <a:r>
              <a:rPr lang="ru-RU" sz="1200" dirty="0" err="1">
                <a:latin typeface="Arial Narrow" panose="020B0606020202030204" pitchFamily="34" charset="0"/>
              </a:rPr>
              <a:t>Карабашского</a:t>
            </a:r>
            <a:r>
              <a:rPr lang="ru-RU" sz="1200" dirty="0">
                <a:latin typeface="Arial Narrow" panose="020B0606020202030204" pitchFamily="34" charset="0"/>
              </a:rPr>
              <a:t> пруда;</a:t>
            </a:r>
          </a:p>
          <a:p>
            <a:pPr marL="358775" indent="-179388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Северного склона Поклонной </a:t>
            </a:r>
            <a:r>
              <a:rPr lang="ru-RU" sz="1200" dirty="0" smtClean="0">
                <a:latin typeface="Arial Narrow" panose="020B0606020202030204" pitchFamily="34" charset="0"/>
              </a:rPr>
              <a:t>горы;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358775" indent="-179388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Территории вдоль </a:t>
            </a:r>
            <a:r>
              <a:rPr lang="ru-RU" sz="1200" dirty="0" err="1">
                <a:latin typeface="Arial Narrow" panose="020B0606020202030204" pitchFamily="34" charset="0"/>
              </a:rPr>
              <a:t>ул.Пархоменко</a:t>
            </a:r>
            <a:r>
              <a:rPr lang="ru-RU" sz="1200" dirty="0">
                <a:latin typeface="Arial Narrow" panose="020B0606020202030204" pitchFamily="34" charset="0"/>
              </a:rPr>
              <a:t> от электрической подстанции и территории около железнодорожных подъездных путей;</a:t>
            </a:r>
          </a:p>
          <a:p>
            <a:pPr marL="358775" indent="-179388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Хвостохранилища № </a:t>
            </a:r>
            <a:r>
              <a:rPr lang="ru-RU" sz="1200" dirty="0" smtClean="0">
                <a:latin typeface="Arial Narrow" panose="020B0606020202030204" pitchFamily="34" charset="0"/>
              </a:rPr>
              <a:t>3, 4 </a:t>
            </a:r>
            <a:r>
              <a:rPr lang="ru-RU" sz="1200" dirty="0" err="1">
                <a:latin typeface="Arial Narrow" panose="020B0606020202030204" pitchFamily="34" charset="0"/>
              </a:rPr>
              <a:t>Карабашского</a:t>
            </a:r>
            <a:r>
              <a:rPr lang="ru-RU" sz="1200" dirty="0">
                <a:latin typeface="Arial Narrow" panose="020B0606020202030204" pitchFamily="34" charset="0"/>
              </a:rPr>
              <a:t> медеплавильного комбината;</a:t>
            </a:r>
          </a:p>
          <a:p>
            <a:pPr marL="358775" indent="-179388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Поймы Рыжего </a:t>
            </a:r>
            <a:r>
              <a:rPr lang="ru-RU" sz="1200" dirty="0" smtClean="0">
                <a:latin typeface="Arial Narrow" panose="020B0606020202030204" pitchFamily="34" charset="0"/>
              </a:rPr>
              <a:t>ручья и реки Сак-</a:t>
            </a:r>
            <a:r>
              <a:rPr lang="ru-RU" sz="1200" dirty="0" err="1" smtClean="0">
                <a:latin typeface="Arial Narrow" panose="020B0606020202030204" pitchFamily="34" charset="0"/>
              </a:rPr>
              <a:t>Элга</a:t>
            </a:r>
            <a:r>
              <a:rPr lang="ru-RU" sz="1200" dirty="0" smtClean="0">
                <a:latin typeface="Arial Narrow" panose="020B0606020202030204" pitchFamily="34" charset="0"/>
              </a:rPr>
              <a:t>.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4953" y="3723878"/>
            <a:ext cx="602724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174625" algn="just">
              <a:spcAft>
                <a:spcPts val="600"/>
              </a:spcAft>
            </a:pPr>
            <a:r>
              <a:rPr lang="ru-RU" sz="1200" dirty="0">
                <a:latin typeface="Arial Narrow" panose="020B0606020202030204" pitchFamily="34" charset="0"/>
              </a:rPr>
              <a:t>Площадь </a:t>
            </a:r>
            <a:r>
              <a:rPr lang="ru-RU" sz="1200" dirty="0" smtClean="0">
                <a:latin typeface="Arial Narrow" panose="020B0606020202030204" pitchFamily="34" charset="0"/>
              </a:rPr>
              <a:t>объектов - </a:t>
            </a:r>
            <a:r>
              <a:rPr lang="ru-RU" sz="1200" b="1" dirty="0">
                <a:latin typeface="Arial Narrow" panose="020B0606020202030204" pitchFamily="34" charset="0"/>
              </a:rPr>
              <a:t>более 322 га</a:t>
            </a:r>
            <a:r>
              <a:rPr lang="ru-RU" sz="1200" dirty="0">
                <a:latin typeface="Arial Narrow" panose="020B0606020202030204" pitchFamily="34" charset="0"/>
              </a:rPr>
              <a:t>.</a:t>
            </a:r>
          </a:p>
          <a:p>
            <a:pPr marL="4763" indent="174625" algn="just">
              <a:spcAft>
                <a:spcPts val="60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Ориентировочные </a:t>
            </a:r>
            <a:r>
              <a:rPr lang="ru-RU" sz="1200" dirty="0">
                <a:latin typeface="Arial Narrow" panose="020B0606020202030204" pitchFamily="34" charset="0"/>
              </a:rPr>
              <a:t>затраты – </a:t>
            </a:r>
            <a:r>
              <a:rPr lang="ru-RU" sz="1200" b="1" dirty="0">
                <a:latin typeface="Arial Narrow" panose="020B0606020202030204" pitchFamily="34" charset="0"/>
              </a:rPr>
              <a:t>около 1,0-1,5 млрд. рублей.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4763" indent="174625" algn="just">
              <a:spcAft>
                <a:spcPts val="60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АО «Русская медная компания» готова взять на себя финансирование разработки необходимой проектной документации.</a:t>
            </a:r>
          </a:p>
          <a:p>
            <a:pPr marL="4763" indent="174625" algn="just">
              <a:spcAft>
                <a:spcPts val="600"/>
              </a:spcAft>
            </a:pPr>
            <a:r>
              <a:rPr lang="ru-RU" sz="1200" b="1" dirty="0" smtClean="0">
                <a:latin typeface="Arial Narrow" panose="020B0606020202030204" pitchFamily="34" charset="0"/>
              </a:rPr>
              <a:t>Для реализации проекта необходимо привлечь государственное финансирование.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980715"/>
            <a:ext cx="8614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ПРЕДЛОЖЕНИЯ В ЧАСТИ СНИЖЕНИЯ НЕГАТИВНОГО ВОЗДЕЙСТВИЯ НА ОКРУЖАЮЩУЮ СРЕДУ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08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24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2" t="2751" r="1740" b="13250"/>
          <a:stretch/>
        </p:blipFill>
        <p:spPr>
          <a:xfrm>
            <a:off x="5167872" y="642629"/>
            <a:ext cx="3109899" cy="19903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2" t="2750" r="1740" b="12201"/>
          <a:stretch/>
        </p:blipFill>
        <p:spPr>
          <a:xfrm>
            <a:off x="1679543" y="645337"/>
            <a:ext cx="3109899" cy="20152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2" t="2750" r="1740" b="12201"/>
          <a:stretch/>
        </p:blipFill>
        <p:spPr>
          <a:xfrm>
            <a:off x="1640796" y="3098874"/>
            <a:ext cx="3109900" cy="20152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2" t="2750" r="1740" b="12201"/>
          <a:stretch/>
        </p:blipFill>
        <p:spPr>
          <a:xfrm>
            <a:off x="5167871" y="3098874"/>
            <a:ext cx="3109900" cy="20152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79543" y="642629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Arial Narrow" panose="020B0606020202030204" pitchFamily="34" charset="0"/>
              </a:rPr>
              <a:t>Существующее положение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76659" y="700846"/>
            <a:ext cx="1468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Arial Narrow" panose="020B0606020202030204" pitchFamily="34" charset="0"/>
              </a:rPr>
              <a:t>После реабилитации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40796" y="3103859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Arial Narrow" panose="020B0606020202030204" pitchFamily="34" charset="0"/>
              </a:rPr>
              <a:t>Существующее положение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74717" y="3128800"/>
            <a:ext cx="1468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Arial Narrow" panose="020B0606020202030204" pitchFamily="34" charset="0"/>
              </a:rPr>
              <a:t>После реабилитации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6588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25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2" t="2751" r="1740" b="12200"/>
          <a:stretch/>
        </p:blipFill>
        <p:spPr>
          <a:xfrm>
            <a:off x="5064854" y="596733"/>
            <a:ext cx="3206846" cy="20780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2" t="2750" r="1740" b="12201"/>
          <a:stretch/>
        </p:blipFill>
        <p:spPr>
          <a:xfrm>
            <a:off x="1662144" y="596733"/>
            <a:ext cx="3206846" cy="2078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2" t="2750" r="1740" b="12201"/>
          <a:stretch/>
        </p:blipFill>
        <p:spPr>
          <a:xfrm>
            <a:off x="1673346" y="2908555"/>
            <a:ext cx="3200360" cy="2073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2" t="2750" r="1740" b="12201"/>
          <a:stretch/>
        </p:blipFill>
        <p:spPr>
          <a:xfrm>
            <a:off x="5076056" y="2908554"/>
            <a:ext cx="3200360" cy="20738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2144" y="642776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Arial Narrow" panose="020B0606020202030204" pitchFamily="34" charset="0"/>
              </a:rPr>
              <a:t>Существующее положение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7147" y="618588"/>
            <a:ext cx="1468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После реабилитации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0759" y="2908554"/>
            <a:ext cx="1840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Arial Narrow" panose="020B0606020202030204" pitchFamily="34" charset="0"/>
              </a:rPr>
              <a:t>Существующее положение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90240" y="2908554"/>
            <a:ext cx="1468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Arial Narrow" panose="020B0606020202030204" pitchFamily="34" charset="0"/>
              </a:rPr>
              <a:t>После реабилитации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0301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26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7" y="980715"/>
            <a:ext cx="8568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ПРОБЛЕМНЫЕ ВОПРОСЫ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123388" y="2770597"/>
            <a:ext cx="7983492" cy="2201996"/>
            <a:chOff x="1123388" y="2770597"/>
            <a:chExt cx="7983492" cy="2201996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xmlns="" val="1626170784"/>
                </p:ext>
              </p:extLst>
            </p:nvPr>
          </p:nvGraphicFramePr>
          <p:xfrm>
            <a:off x="1186000" y="2984609"/>
            <a:ext cx="7920880" cy="18372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Правая фигурная скобка 4"/>
            <p:cNvSpPr/>
            <p:nvPr/>
          </p:nvSpPr>
          <p:spPr>
            <a:xfrm rot="5400000">
              <a:off x="4962916" y="690599"/>
              <a:ext cx="262852" cy="7941907"/>
            </a:xfrm>
            <a:prstGeom prst="rightBrace">
              <a:avLst/>
            </a:prstGeom>
            <a:ln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489110" y="3709849"/>
              <a:ext cx="8640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ru-RU" sz="1000" b="1" dirty="0" smtClean="0"/>
                <a:t>3 месяца</a:t>
              </a:r>
              <a:endParaRPr lang="ru-RU" sz="10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65646" y="3494176"/>
              <a:ext cx="8640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ru-RU" sz="1000" b="1" dirty="0" smtClean="0"/>
                <a:t>2 месяца</a:t>
              </a:r>
              <a:endParaRPr lang="ru-RU" sz="10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76496" y="3262494"/>
              <a:ext cx="8640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ru-RU" sz="1000" b="1" dirty="0" smtClean="0"/>
                <a:t>2 месяца</a:t>
              </a:r>
              <a:endParaRPr lang="ru-RU" sz="10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95053" y="3006454"/>
              <a:ext cx="8640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ru-RU" sz="1000" b="1" dirty="0" smtClean="0"/>
                <a:t>3 месяца</a:t>
              </a:r>
              <a:endParaRPr lang="ru-RU" sz="10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79229" y="2770597"/>
              <a:ext cx="8640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pPr algn="ctr"/>
              <a:r>
                <a:rPr lang="ru-RU" sz="1000" b="1" dirty="0" smtClean="0"/>
                <a:t>4 месяца</a:t>
              </a:r>
              <a:endParaRPr lang="ru-RU" sz="10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89235" y="4664816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14 месяцев</a:t>
              </a:r>
              <a:endParaRPr lang="ru-RU" sz="1400" b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67542" y="1231426"/>
            <a:ext cx="6840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/>
            <a:r>
              <a:rPr lang="ru-RU" sz="1200" dirty="0" smtClean="0">
                <a:latin typeface="Arial Narrow" panose="020B0606020202030204" pitchFamily="34" charset="0"/>
              </a:rPr>
              <a:t>В </a:t>
            </a:r>
            <a:r>
              <a:rPr lang="ru-RU" sz="1200" dirty="0">
                <a:latin typeface="Arial Narrow" panose="020B0606020202030204" pitchFamily="34" charset="0"/>
              </a:rPr>
              <a:t>соответствии со статьей 31.1 Федерального закона от 10.01.2002 N 7-ФЗ «Об охране окружающей среды</a:t>
            </a:r>
            <a:r>
              <a:rPr lang="ru-RU" sz="1200" dirty="0" smtClean="0">
                <a:latin typeface="Arial Narrow" panose="020B0606020202030204" pitchFamily="34" charset="0"/>
              </a:rPr>
              <a:t>» для объектов </a:t>
            </a:r>
            <a:r>
              <a:rPr lang="en-US" sz="1200" dirty="0" smtClean="0">
                <a:latin typeface="Arial Narrow" panose="020B0606020202030204" pitchFamily="34" charset="0"/>
              </a:rPr>
              <a:t>I</a:t>
            </a:r>
            <a:r>
              <a:rPr lang="ru-RU" sz="1200" dirty="0" smtClean="0">
                <a:latin typeface="Arial Narrow" panose="020B0606020202030204" pitchFamily="34" charset="0"/>
              </a:rPr>
              <a:t> </a:t>
            </a:r>
            <a:r>
              <a:rPr lang="ru-RU" sz="1200" dirty="0">
                <a:latin typeface="Arial Narrow" panose="020B0606020202030204" pitchFamily="34" charset="0"/>
              </a:rPr>
              <a:t>категории необходимо получать Комплексное экологическое </a:t>
            </a:r>
            <a:r>
              <a:rPr lang="ru-RU" sz="1200" dirty="0" smtClean="0">
                <a:latin typeface="Arial Narrow" panose="020B0606020202030204" pitchFamily="34" charset="0"/>
              </a:rPr>
              <a:t>разрешение (КЭР).</a:t>
            </a:r>
            <a:endParaRPr lang="ru-RU" sz="1200" dirty="0">
              <a:latin typeface="Arial Narrow" panose="020B0606020202030204" pitchFamily="34" charset="0"/>
            </a:endParaRPr>
          </a:p>
          <a:p>
            <a:pPr indent="174625" algn="just"/>
            <a:r>
              <a:rPr lang="ru-RU" sz="1200" dirty="0">
                <a:latin typeface="Arial Narrow" panose="020B0606020202030204" pitchFamily="34" charset="0"/>
              </a:rPr>
              <a:t>Пакет документов для получения </a:t>
            </a:r>
            <a:r>
              <a:rPr lang="ru-RU" sz="1200" dirty="0" smtClean="0">
                <a:latin typeface="Arial Narrow" panose="020B0606020202030204" pitchFamily="34" charset="0"/>
              </a:rPr>
              <a:t>КЭР включает </a:t>
            </a:r>
            <a:r>
              <a:rPr lang="ru-RU" sz="1200" dirty="0">
                <a:latin typeface="Arial Narrow" panose="020B0606020202030204" pitchFamily="34" charset="0"/>
              </a:rPr>
              <a:t>заключение Государственной экологической экспертизы материалов обоснования </a:t>
            </a:r>
            <a:r>
              <a:rPr lang="ru-RU" sz="1200" dirty="0" smtClean="0">
                <a:latin typeface="Arial Narrow" panose="020B0606020202030204" pitchFamily="34" charset="0"/>
              </a:rPr>
              <a:t>Комплексного </a:t>
            </a:r>
            <a:r>
              <a:rPr lang="ru-RU" sz="1200" dirty="0">
                <a:latin typeface="Arial Narrow" panose="020B0606020202030204" pitchFamily="34" charset="0"/>
              </a:rPr>
              <a:t>экологического </a:t>
            </a:r>
            <a:r>
              <a:rPr lang="ru-RU" sz="1200" dirty="0" smtClean="0">
                <a:latin typeface="Arial Narrow" panose="020B0606020202030204" pitchFamily="34" charset="0"/>
              </a:rPr>
              <a:t>разрешения.</a:t>
            </a:r>
          </a:p>
          <a:p>
            <a:pPr indent="174625" algn="just"/>
            <a:r>
              <a:rPr lang="ru-RU" sz="1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Порядок проведения общественных обсуждений материалов обоснования КЭР не определен.</a:t>
            </a:r>
          </a:p>
          <a:p>
            <a:pPr indent="177800" algn="just"/>
            <a:r>
              <a:rPr lang="ru-RU" sz="1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соответствии с Положением об ОВОС, утвержденным Приказом </a:t>
            </a:r>
            <a:r>
              <a:rPr lang="ru-RU" sz="1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Госкомэкологии</a:t>
            </a:r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 РФ №372 от </a:t>
            </a:r>
            <a:r>
              <a:rPr lang="ru-RU" sz="1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16.05.2000, общественные </a:t>
            </a:r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обсуждения выполняются в 3 этапа</a:t>
            </a:r>
            <a:r>
              <a:rPr lang="ru-RU" sz="1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smtClean="0">
                <a:latin typeface="Arial Narrow" panose="020B0606020202030204" pitchFamily="34" charset="0"/>
              </a:rPr>
              <a:t>Общая продолжительность – </a:t>
            </a:r>
            <a:r>
              <a:rPr lang="ru-RU" sz="1200" b="1" dirty="0">
                <a:latin typeface="Arial Narrow" panose="020B0606020202030204" pitchFamily="34" charset="0"/>
              </a:rPr>
              <a:t>около </a:t>
            </a:r>
            <a:r>
              <a:rPr lang="ru-RU" sz="1200" b="1" dirty="0" smtClean="0">
                <a:latin typeface="Arial Narrow" panose="020B0606020202030204" pitchFamily="34" charset="0"/>
              </a:rPr>
              <a:t>7 месяцев</a:t>
            </a:r>
            <a:r>
              <a:rPr lang="ru-RU" sz="1200" dirty="0" smtClean="0">
                <a:latin typeface="Arial Narrow" panose="020B0606020202030204" pitchFamily="34" charset="0"/>
              </a:rPr>
              <a:t>.</a:t>
            </a:r>
            <a:endParaRPr lang="ru-RU" sz="1200" dirty="0">
              <a:latin typeface="Arial Narrow" panose="020B0606020202030204" pitchFamily="34" charset="0"/>
            </a:endParaRPr>
          </a:p>
          <a:p>
            <a:pPr indent="177800" algn="just"/>
            <a:r>
              <a:rPr lang="ru-RU" sz="1200" dirty="0" smtClean="0">
                <a:latin typeface="Arial Narrow" panose="020B0606020202030204" pitchFamily="34" charset="0"/>
              </a:rPr>
              <a:t>В соответствии со ст. 14 Федерального закона от </a:t>
            </a:r>
            <a:r>
              <a:rPr lang="ru-RU" sz="1200" dirty="0">
                <a:latin typeface="Arial Narrow" panose="020B0606020202030204" pitchFamily="34" charset="0"/>
              </a:rPr>
              <a:t>23.11.1995 N </a:t>
            </a:r>
            <a:r>
              <a:rPr lang="ru-RU" sz="1200" dirty="0" smtClean="0">
                <a:latin typeface="Arial Narrow" panose="020B0606020202030204" pitchFamily="34" charset="0"/>
              </a:rPr>
              <a:t>174-ФЗ «Об экологической экспертизе» срок проведения Государственной экологической экспертизы – </a:t>
            </a:r>
            <a:r>
              <a:rPr lang="ru-RU" sz="1200" b="1" dirty="0" smtClean="0">
                <a:latin typeface="Arial Narrow" panose="020B0606020202030204" pitchFamily="34" charset="0"/>
              </a:rPr>
              <a:t>до 4 месяцев</a:t>
            </a:r>
            <a:r>
              <a:rPr lang="ru-RU" sz="1200" dirty="0" smtClean="0">
                <a:latin typeface="Arial Narrow" panose="020B0606020202030204" pitchFamily="34" charset="0"/>
              </a:rPr>
              <a:t>.</a:t>
            </a:r>
            <a:endParaRPr lang="ru-RU" sz="1200" dirty="0">
              <a:latin typeface="Arial Narrow" panose="020B0606020202030204" pitchFamily="34" charset="0"/>
            </a:endParaRPr>
          </a:p>
          <a:p>
            <a:pPr indent="177800" algn="just"/>
            <a:endParaRPr lang="ru-RU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45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46850" b="17433"/>
          <a:stretch/>
        </p:blipFill>
        <p:spPr bwMode="auto">
          <a:xfrm>
            <a:off x="0" y="1635646"/>
            <a:ext cx="3221819" cy="35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60032" y="3075806"/>
            <a:ext cx="3429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СПАСИБО ЗА ВНИМАНИЕ</a:t>
            </a:r>
          </a:p>
        </p:txBody>
      </p:sp>
      <p:pic>
        <p:nvPicPr>
          <p:cNvPr id="6" name="Рисунок 5" descr="PMK_Logo_Long_RGB_Black.png">
            <a:extLst>
              <a:ext uri="{FF2B5EF4-FFF2-40B4-BE49-F238E27FC236}">
                <a16:creationId xmlns="" xmlns:a16="http://schemas.microsoft.com/office/drawing/2014/main" id="{3AB44828-889F-4FE9-B14A-2D1F3FE565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73932"/>
            <a:ext cx="1429533" cy="59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74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3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0" y="-261"/>
            <a:ext cx="9144000" cy="5143761"/>
            <a:chOff x="0" y="-261"/>
            <a:chExt cx="9144000" cy="5143761"/>
          </a:xfrm>
        </p:grpSpPr>
        <p:pic>
          <p:nvPicPr>
            <p:cNvPr id="9" name="Picture 2" descr="C:\Users\zalugovsky_stanislav\Documents\2018 год\Мероприятия\преза Москва 19.04\презентация-апрель\PNG_150dpi\presentation-4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r="2750"/>
            <a:stretch/>
          </p:blipFill>
          <p:spPr bwMode="auto">
            <a:xfrm>
              <a:off x="0" y="-261"/>
              <a:ext cx="9144000" cy="5143761"/>
            </a:xfrm>
            <a:prstGeom prst="rect">
              <a:avLst/>
            </a:prstGeom>
            <a:noFill/>
          </p:spPr>
        </p:pic>
        <p:pic>
          <p:nvPicPr>
            <p:cNvPr id="4" name="Picture 2" descr="C:\Users\zalugovsky_stanislav\Documents\2018 год\Мероприятия\преза Москва 19.04\презентация-апрель\PNG_150dpi\presentation-4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4351" r="5537" b="67260"/>
            <a:stretch/>
          </p:blipFill>
          <p:spPr bwMode="auto">
            <a:xfrm>
              <a:off x="1" y="2643757"/>
              <a:ext cx="9036496" cy="35937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62584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4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381422"/>
            <a:ext cx="3042747" cy="431794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980715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Narrow" panose="020B0606020202030204" pitchFamily="34" charset="0"/>
              </a:rPr>
              <a:t>ПОЛИТИКА В </a:t>
            </a:r>
            <a:r>
              <a:rPr lang="ru-RU" b="1" dirty="0" smtClean="0">
                <a:latin typeface="Arial Narrow" panose="020B0606020202030204" pitchFamily="34" charset="0"/>
              </a:rPr>
              <a:t>ОБЛАСТИ ОХРАНЫ </a:t>
            </a:r>
            <a:r>
              <a:rPr lang="ru-RU" b="1" dirty="0">
                <a:latin typeface="Arial Narrow" panose="020B0606020202030204" pitchFamily="34" charset="0"/>
              </a:rPr>
              <a:t>ТРУДА,</a:t>
            </a:r>
          </a:p>
          <a:p>
            <a:r>
              <a:rPr lang="ru-RU" b="1" dirty="0" smtClean="0">
                <a:latin typeface="Arial Narrow" panose="020B0606020202030204" pitchFamily="34" charset="0"/>
              </a:rPr>
              <a:t>ПРОМЫШЛЕННОЙ И ЭКОЛОГИЧЕСКОЙ БЕЗОПАСНОСТИ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1630752"/>
            <a:ext cx="396044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Narrow" panose="020B0606020202030204" pitchFamily="34" charset="0"/>
              </a:rPr>
              <a:t>Основные направления:</a:t>
            </a:r>
            <a:endParaRPr lang="ru-RU" sz="1400" b="1" dirty="0">
              <a:latin typeface="Arial Narrow" panose="020B0606020202030204" pitchFamily="34" charset="0"/>
            </a:endParaRPr>
          </a:p>
          <a:p>
            <a:r>
              <a:rPr lang="ru-RU" sz="1200" dirty="0">
                <a:latin typeface="Arial Narrow" panose="020B0606020202030204" pitchFamily="34" charset="0"/>
              </a:rPr>
              <a:t>- минимизация воздействия на окружающую среду;</a:t>
            </a:r>
          </a:p>
          <a:p>
            <a:r>
              <a:rPr lang="ru-RU" sz="1200" dirty="0">
                <a:latin typeface="Arial Narrow" panose="020B0606020202030204" pitchFamily="34" charset="0"/>
              </a:rPr>
              <a:t>- создание безопасных условий труда для персонала;</a:t>
            </a:r>
          </a:p>
          <a:p>
            <a:r>
              <a:rPr lang="ru-RU" sz="1200" dirty="0">
                <a:latin typeface="Arial Narrow" panose="020B0606020202030204" pitchFamily="34" charset="0"/>
              </a:rPr>
              <a:t>- сохранение жизни и здоровья населения;</a:t>
            </a:r>
          </a:p>
          <a:p>
            <a:r>
              <a:rPr lang="ru-RU" sz="1200" dirty="0" smtClean="0">
                <a:latin typeface="Arial Narrow" panose="020B0606020202030204" pitchFamily="34" charset="0"/>
              </a:rPr>
              <a:t>- обеспечение </a:t>
            </a:r>
            <a:r>
              <a:rPr lang="ru-RU" sz="1200" dirty="0">
                <a:latin typeface="Arial Narrow" panose="020B0606020202030204" pitchFamily="34" charset="0"/>
              </a:rPr>
              <a:t>промышленной </a:t>
            </a:r>
            <a:r>
              <a:rPr lang="ru-RU" sz="1200" dirty="0" smtClean="0">
                <a:latin typeface="Arial Narrow" panose="020B0606020202030204" pitchFamily="34" charset="0"/>
              </a:rPr>
              <a:t>безопасности.</a:t>
            </a:r>
          </a:p>
          <a:p>
            <a:endParaRPr lang="ru-RU" sz="1200" dirty="0" smtClean="0">
              <a:latin typeface="Arial Narrow" panose="020B0606020202030204" pitchFamily="34" charset="0"/>
            </a:endParaRPr>
          </a:p>
          <a:p>
            <a:r>
              <a:rPr lang="ru-RU" sz="1200" b="1" dirty="0" smtClean="0">
                <a:latin typeface="Arial Narrow" panose="020B0606020202030204" pitchFamily="34" charset="0"/>
              </a:rPr>
              <a:t>Финансирование природоохранных мероприятий</a:t>
            </a:r>
            <a:endParaRPr lang="ru-RU" sz="1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634440550"/>
              </p:ext>
            </p:extLst>
          </p:nvPr>
        </p:nvGraphicFramePr>
        <p:xfrm>
          <a:off x="1187624" y="3046524"/>
          <a:ext cx="4536504" cy="2096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9667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5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9" name="Picture 2" descr="C:\Users\Илья\Desktop\1_01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314" t="35548" r="6754" b="6977"/>
          <a:stretch/>
        </p:blipFill>
        <p:spPr bwMode="auto">
          <a:xfrm>
            <a:off x="6026128" y="1209197"/>
            <a:ext cx="2993972" cy="293933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977626"/>
            <a:ext cx="490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КОМПЛЕКС ПРИРОДООХРАННЫХ МЕРОПРИЯТИЙ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864867" y="1347611"/>
            <a:ext cx="4153360" cy="3695762"/>
            <a:chOff x="1249314" y="654012"/>
            <a:chExt cx="6645372" cy="5913216"/>
          </a:xfrm>
        </p:grpSpPr>
        <p:grpSp>
          <p:nvGrpSpPr>
            <p:cNvPr id="144" name="Группа 143"/>
            <p:cNvGrpSpPr/>
            <p:nvPr/>
          </p:nvGrpSpPr>
          <p:grpSpPr>
            <a:xfrm>
              <a:off x="2089116" y="1274733"/>
              <a:ext cx="4965768" cy="4965768"/>
              <a:chOff x="2089116" y="1274733"/>
              <a:chExt cx="4965768" cy="4965768"/>
            </a:xfrm>
          </p:grpSpPr>
          <p:sp>
            <p:nvSpPr>
              <p:cNvPr id="145" name="Овал 144"/>
              <p:cNvSpPr/>
              <p:nvPr/>
            </p:nvSpPr>
            <p:spPr>
              <a:xfrm>
                <a:off x="2089116" y="1274733"/>
                <a:ext cx="4965768" cy="4965768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A7E7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268288" marR="0" lvl="0" indent="-268288" algn="ctr" defTabSz="914400" eaLnBrk="1" fontAlgn="base" latinLnBrk="0" hangingPunct="1">
                  <a:lnSpc>
                    <a:spcPts val="2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DINPro" pitchFamily="34" charset="0"/>
                  <a:buChar char="—"/>
                  <a:tabLst/>
                  <a:defRPr/>
                </a:pP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noFill/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" name="Овал 145"/>
              <p:cNvSpPr/>
              <p:nvPr/>
            </p:nvSpPr>
            <p:spPr>
              <a:xfrm>
                <a:off x="2308194" y="1493811"/>
                <a:ext cx="4527612" cy="4527612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A7E7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268288" marR="0" lvl="0" indent="-268288" algn="ctr" defTabSz="914400" eaLnBrk="1" fontAlgn="base" latinLnBrk="0" hangingPunct="1">
                  <a:lnSpc>
                    <a:spcPts val="2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DINPro" pitchFamily="34" charset="0"/>
                  <a:buChar char="—"/>
                  <a:tabLst/>
                  <a:defRPr/>
                </a:pP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noFill/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Группа 146"/>
            <p:cNvGrpSpPr/>
            <p:nvPr/>
          </p:nvGrpSpPr>
          <p:grpSpPr>
            <a:xfrm>
              <a:off x="3586149" y="654012"/>
              <a:ext cx="1947925" cy="1331669"/>
              <a:chOff x="3176630" y="7"/>
              <a:chExt cx="1947925" cy="1331669"/>
            </a:xfrm>
            <a:solidFill>
              <a:srgbClr val="00A7E7">
                <a:lumMod val="40000"/>
                <a:lumOff val="60000"/>
              </a:srgb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48" name="Овал 147"/>
              <p:cNvSpPr/>
              <p:nvPr/>
            </p:nvSpPr>
            <p:spPr>
              <a:xfrm>
                <a:off x="3176630" y="7"/>
                <a:ext cx="1947925" cy="133166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sp>
          <p:sp>
            <p:nvSpPr>
              <p:cNvPr id="149" name="Овал 4"/>
              <p:cNvSpPr/>
              <p:nvPr/>
            </p:nvSpPr>
            <p:spPr>
              <a:xfrm>
                <a:off x="3461897" y="195025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marR="0" lvl="0" indent="0" algn="ctr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D3880">
                        <a:lumMod val="50000"/>
                      </a:srgbClr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Охрана атмосферного воздуха</a:t>
                </a:r>
              </a:p>
            </p:txBody>
          </p:sp>
        </p:grpSp>
        <p:grpSp>
          <p:nvGrpSpPr>
            <p:cNvPr id="150" name="Группа 149"/>
            <p:cNvGrpSpPr/>
            <p:nvPr/>
          </p:nvGrpSpPr>
          <p:grpSpPr>
            <a:xfrm>
              <a:off x="5481568" y="1562947"/>
              <a:ext cx="1947925" cy="1331669"/>
              <a:chOff x="5072049" y="908942"/>
              <a:chExt cx="1947925" cy="1331669"/>
            </a:xfrm>
            <a:solidFill>
              <a:srgbClr val="0D3880">
                <a:lumMod val="60000"/>
                <a:lumOff val="40000"/>
              </a:srgb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51" name="Овал 150"/>
              <p:cNvSpPr/>
              <p:nvPr/>
            </p:nvSpPr>
            <p:spPr>
              <a:xfrm>
                <a:off x="5072049" y="908942"/>
                <a:ext cx="1947925" cy="133166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sp>
          <p:sp>
            <p:nvSpPr>
              <p:cNvPr id="152" name="Овал 6"/>
              <p:cNvSpPr/>
              <p:nvPr/>
            </p:nvSpPr>
            <p:spPr>
              <a:xfrm>
                <a:off x="5357316" y="1103960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marR="0" lvl="0" indent="0" algn="ctr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Охрана птиц и животного мира</a:t>
                </a: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</a:endParaRPr>
              </a:p>
            </p:txBody>
          </p:sp>
        </p:grpSp>
        <p:grpSp>
          <p:nvGrpSpPr>
            <p:cNvPr id="153" name="Группа 152"/>
            <p:cNvGrpSpPr/>
            <p:nvPr/>
          </p:nvGrpSpPr>
          <p:grpSpPr>
            <a:xfrm>
              <a:off x="5946761" y="3601093"/>
              <a:ext cx="1947925" cy="1331669"/>
              <a:chOff x="5537242" y="2947088"/>
              <a:chExt cx="1947925" cy="1331669"/>
            </a:xfrm>
            <a:solidFill>
              <a:srgbClr val="008000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54" name="Овал 153"/>
              <p:cNvSpPr/>
              <p:nvPr/>
            </p:nvSpPr>
            <p:spPr>
              <a:xfrm>
                <a:off x="5537242" y="2947088"/>
                <a:ext cx="1947925" cy="133166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sp>
          <p:sp>
            <p:nvSpPr>
              <p:cNvPr id="155" name="Овал 8"/>
              <p:cNvSpPr/>
              <p:nvPr/>
            </p:nvSpPr>
            <p:spPr>
              <a:xfrm>
                <a:off x="5822509" y="3142106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marR="0" lvl="0" indent="0" algn="ctr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Охрана растительного мира</a:t>
                </a: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</a:endParaRPr>
              </a:p>
            </p:txBody>
          </p:sp>
        </p:grpSp>
        <p:grpSp>
          <p:nvGrpSpPr>
            <p:cNvPr id="156" name="Группа 155"/>
            <p:cNvGrpSpPr/>
            <p:nvPr/>
          </p:nvGrpSpPr>
          <p:grpSpPr>
            <a:xfrm>
              <a:off x="4643318" y="5235559"/>
              <a:ext cx="1947925" cy="1331669"/>
              <a:chOff x="4233799" y="4581554"/>
              <a:chExt cx="1947925" cy="1331669"/>
            </a:xfrm>
            <a:solidFill>
              <a:srgbClr val="666666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57" name="Овал 156"/>
              <p:cNvSpPr/>
              <p:nvPr/>
            </p:nvSpPr>
            <p:spPr>
              <a:xfrm>
                <a:off x="4233799" y="4581554"/>
                <a:ext cx="1947925" cy="133166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sp>
          <p:sp>
            <p:nvSpPr>
              <p:cNvPr id="158" name="Овал 10"/>
              <p:cNvSpPr/>
              <p:nvPr/>
            </p:nvSpPr>
            <p:spPr>
              <a:xfrm>
                <a:off x="4519066" y="4776572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marR="0" lvl="0" indent="0" algn="ctr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Охрана почв</a:t>
                </a:r>
              </a:p>
            </p:txBody>
          </p:sp>
        </p:grpSp>
        <p:grpSp>
          <p:nvGrpSpPr>
            <p:cNvPr id="159" name="Группа 158"/>
            <p:cNvGrpSpPr/>
            <p:nvPr/>
          </p:nvGrpSpPr>
          <p:grpSpPr>
            <a:xfrm>
              <a:off x="2552757" y="5235559"/>
              <a:ext cx="1947925" cy="1331669"/>
              <a:chOff x="2143238" y="4581554"/>
              <a:chExt cx="1947925" cy="1331669"/>
            </a:xfrm>
            <a:solidFill>
              <a:srgbClr val="6C2B19">
                <a:lumMod val="75000"/>
              </a:srgb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60" name="Овал 159"/>
              <p:cNvSpPr/>
              <p:nvPr/>
            </p:nvSpPr>
            <p:spPr>
              <a:xfrm>
                <a:off x="2143238" y="4581554"/>
                <a:ext cx="1947925" cy="133166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sp>
          <p:sp>
            <p:nvSpPr>
              <p:cNvPr id="161" name="Овал 12"/>
              <p:cNvSpPr/>
              <p:nvPr/>
            </p:nvSpPr>
            <p:spPr>
              <a:xfrm>
                <a:off x="2428505" y="4776572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marR="0" lvl="0" indent="0" algn="ctr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Безопасное обращение с отходами</a:t>
                </a:r>
              </a:p>
            </p:txBody>
          </p:sp>
        </p:grpSp>
        <p:grpSp>
          <p:nvGrpSpPr>
            <p:cNvPr id="162" name="Группа 161"/>
            <p:cNvGrpSpPr/>
            <p:nvPr/>
          </p:nvGrpSpPr>
          <p:grpSpPr>
            <a:xfrm>
              <a:off x="1249314" y="3601093"/>
              <a:ext cx="1947925" cy="1331669"/>
              <a:chOff x="839795" y="2947088"/>
              <a:chExt cx="1947925" cy="1331669"/>
            </a:xfrm>
            <a:solidFill>
              <a:srgbClr val="0D3880">
                <a:lumMod val="75000"/>
              </a:srgb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63" name="Овал 162"/>
              <p:cNvSpPr/>
              <p:nvPr/>
            </p:nvSpPr>
            <p:spPr>
              <a:xfrm>
                <a:off x="839795" y="2947088"/>
                <a:ext cx="1947925" cy="133166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sp>
          <p:sp>
            <p:nvSpPr>
              <p:cNvPr id="164" name="Овал 14"/>
              <p:cNvSpPr/>
              <p:nvPr/>
            </p:nvSpPr>
            <p:spPr>
              <a:xfrm>
                <a:off x="1125062" y="3142106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marR="0" lvl="0" indent="0" algn="ctr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Охрана подземных водных объектов</a:t>
                </a:r>
              </a:p>
            </p:txBody>
          </p:sp>
        </p:grpSp>
        <p:grpSp>
          <p:nvGrpSpPr>
            <p:cNvPr id="165" name="Группа 164"/>
            <p:cNvGrpSpPr/>
            <p:nvPr/>
          </p:nvGrpSpPr>
          <p:grpSpPr>
            <a:xfrm>
              <a:off x="1714508" y="1562947"/>
              <a:ext cx="1947925" cy="1331669"/>
              <a:chOff x="1304989" y="908942"/>
              <a:chExt cx="1947925" cy="1331669"/>
            </a:xfrm>
            <a:solidFill>
              <a:srgbClr val="00A7E7">
                <a:lumMod val="75000"/>
              </a:srgb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66" name="Овал 165"/>
              <p:cNvSpPr/>
              <p:nvPr/>
            </p:nvSpPr>
            <p:spPr>
              <a:xfrm>
                <a:off x="1304989" y="908942"/>
                <a:ext cx="1947925" cy="133166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sp>
          <p:sp>
            <p:nvSpPr>
              <p:cNvPr id="167" name="Овал 16"/>
              <p:cNvSpPr/>
              <p:nvPr/>
            </p:nvSpPr>
            <p:spPr>
              <a:xfrm>
                <a:off x="1590256" y="1103960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marL="0" marR="0" lvl="0" indent="0" algn="ctr" defTabSz="53340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Охрана поверхностных водных объектов</a:t>
                </a: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</a:endParaRPr>
              </a:p>
            </p:txBody>
          </p:sp>
        </p:grpSp>
        <p:grpSp>
          <p:nvGrpSpPr>
            <p:cNvPr id="168" name="Группа 167"/>
            <p:cNvGrpSpPr/>
            <p:nvPr/>
          </p:nvGrpSpPr>
          <p:grpSpPr>
            <a:xfrm>
              <a:off x="3440097" y="2625714"/>
              <a:ext cx="2245389" cy="2245389"/>
              <a:chOff x="3440097" y="2625714"/>
              <a:chExt cx="2245389" cy="2245389"/>
            </a:xfrm>
          </p:grpSpPr>
          <p:sp>
            <p:nvSpPr>
              <p:cNvPr id="169" name="Овал 168"/>
              <p:cNvSpPr/>
              <p:nvPr/>
            </p:nvSpPr>
            <p:spPr>
              <a:xfrm>
                <a:off x="3440097" y="2625714"/>
                <a:ext cx="2227292" cy="2227292"/>
              </a:xfrm>
              <a:prstGeom prst="ellipse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3366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268288" marR="0" lvl="0" indent="-268288" algn="ctr" defTabSz="914400" eaLnBrk="1" fontAlgn="base" latinLnBrk="0" hangingPunct="1">
                  <a:lnSpc>
                    <a:spcPts val="2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DINPro" pitchFamily="34" charset="0"/>
                  <a:buChar char="—"/>
                  <a:tabLst/>
                  <a:defRPr/>
                </a:pP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170" name="Picture 2" descr="C:\Users\Илья\Desktop\2016.04.11 Пресс-Тур\industry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0097" y="2625714"/>
                <a:ext cx="2245389" cy="2245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34153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29A586E-E5DE-4BF1-AA4D-8251FF27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85" b="9505"/>
          <a:stretch/>
        </p:blipFill>
        <p:spPr>
          <a:xfrm>
            <a:off x="5852487" y="3536419"/>
            <a:ext cx="3167039" cy="147257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6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8071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ВЫБРОСЫ В АТМОСФЕРНЫЙ ВОЗДУХ ПРЕДПРИЯТИЯМИ РМК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780765248"/>
              </p:ext>
            </p:extLst>
          </p:nvPr>
        </p:nvGraphicFramePr>
        <p:xfrm>
          <a:off x="827584" y="1499279"/>
          <a:ext cx="4591542" cy="2962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>
            <a:off x="2876384" y="1893720"/>
            <a:ext cx="1864789" cy="894054"/>
          </a:xfrm>
          <a:prstGeom prst="straightConnector1">
            <a:avLst/>
          </a:prstGeom>
          <a:ln w="1905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4BDEBD1-80DF-4182-93D6-C0EF1F74E9BE}"/>
              </a:ext>
            </a:extLst>
          </p:cNvPr>
          <p:cNvSpPr/>
          <p:nvPr/>
        </p:nvSpPr>
        <p:spPr>
          <a:xfrm>
            <a:off x="5580112" y="867718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Narrow" panose="020B0606020202030204" pitchFamily="34" charset="0"/>
              </a:rPr>
              <a:t>Мероприятия по снижению воздействия на атмосферный воздух: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350710FD-1213-4214-B333-547C8E16B51F}"/>
              </a:ext>
            </a:extLst>
          </p:cNvPr>
          <p:cNvSpPr/>
          <p:nvPr/>
        </p:nvSpPr>
        <p:spPr>
          <a:xfrm>
            <a:off x="5580112" y="1376452"/>
            <a:ext cx="3439414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Очистка воздуха в высокоэффективных </a:t>
            </a:r>
            <a:r>
              <a:rPr lang="ru-RU" sz="1200" dirty="0" err="1">
                <a:latin typeface="Arial Narrow" panose="020B0606020202030204" pitchFamily="34" charset="0"/>
              </a:rPr>
              <a:t>пылегазоулавливающих</a:t>
            </a:r>
            <a:r>
              <a:rPr lang="ru-RU" sz="1200" dirty="0">
                <a:latin typeface="Arial Narrow" panose="020B0606020202030204" pitchFamily="34" charset="0"/>
              </a:rPr>
              <a:t> установках</a:t>
            </a:r>
            <a:r>
              <a:rPr lang="ru-RU" sz="1200" dirty="0" smtClean="0">
                <a:latin typeface="Arial Narrow" panose="020B0606020202030204" pitchFamily="34" charset="0"/>
              </a:rPr>
              <a:t>.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Орошение водой и закрепление пылящих поверхностей. 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Применение систем пылеподавления при </a:t>
            </a:r>
            <a:r>
              <a:rPr lang="ru-RU" sz="1200" dirty="0" smtClean="0">
                <a:latin typeface="Arial Narrow" panose="020B0606020202030204" pitchFamily="34" charset="0"/>
              </a:rPr>
              <a:t>бурении. 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Оснащение горной техники системами дожигания топлива и очистки выхлопных газов;</a:t>
            </a:r>
            <a:endParaRPr lang="ru-RU" altLang="ru-RU" sz="1200" dirty="0">
              <a:latin typeface="Arial Narrow" panose="020B0606020202030204" pitchFamily="34" charset="0"/>
            </a:endParaRP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Озеленение </a:t>
            </a:r>
            <a:r>
              <a:rPr lang="ru-RU" sz="1200" dirty="0" smtClean="0">
                <a:latin typeface="Arial Narrow" panose="020B0606020202030204" pitchFamily="34" charset="0"/>
              </a:rPr>
              <a:t>отвалов. 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Укрытие конвейеров защитными </a:t>
            </a:r>
            <a:r>
              <a:rPr lang="ru-RU" sz="1200" dirty="0" smtClean="0">
                <a:latin typeface="Arial Narrow" panose="020B0606020202030204" pitchFamily="34" charset="0"/>
              </a:rPr>
              <a:t>кожухами. 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4526328"/>
            <a:ext cx="360040" cy="144016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331640" y="4811614"/>
            <a:ext cx="3600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82174" y="4459836"/>
            <a:ext cx="2188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- выбросы в атмосферный воздух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2174" y="4670344"/>
            <a:ext cx="2861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- производство меди в концентрате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559493">
            <a:off x="2843917" y="2076884"/>
            <a:ext cx="2132315" cy="343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8" indent="-268288">
              <a:lnSpc>
                <a:spcPts val="2200"/>
              </a:lnSpc>
            </a:pPr>
            <a:r>
              <a:rPr lang="ru-RU" sz="1400" dirty="0" smtClean="0">
                <a:latin typeface="Arial Narrow" panose="020B0606020202030204" pitchFamily="34" charset="0"/>
              </a:rPr>
              <a:t>Снижение выбросов на 33%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8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AE95544-6612-4EFA-9522-AED325C05A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21" b="23434"/>
          <a:stretch/>
        </p:blipFill>
        <p:spPr>
          <a:xfrm>
            <a:off x="5688779" y="3291830"/>
            <a:ext cx="3167041" cy="147257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7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1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СБРОСЫ В ВОДНЫЕ ОБЪЕКТЫ ПРЕДПРИЯТИЯМИ РМК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4255366086"/>
              </p:ext>
            </p:extLst>
          </p:nvPr>
        </p:nvGraphicFramePr>
        <p:xfrm>
          <a:off x="1043608" y="1650565"/>
          <a:ext cx="4176464" cy="2796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3131840" y="2283718"/>
            <a:ext cx="1368152" cy="66319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4BDEBD1-80DF-4182-93D6-C0EF1F74E9BE}"/>
              </a:ext>
            </a:extLst>
          </p:cNvPr>
          <p:cNvSpPr/>
          <p:nvPr/>
        </p:nvSpPr>
        <p:spPr>
          <a:xfrm>
            <a:off x="5652119" y="1042270"/>
            <a:ext cx="32494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rial Narrow" panose="020B0606020202030204" pitchFamily="34" charset="0"/>
              </a:rPr>
              <a:t>Мероприятия по снижению воздействия на водные объекты</a:t>
            </a:r>
            <a:r>
              <a:rPr lang="ru-RU" sz="1400" dirty="0" smtClean="0">
                <a:latin typeface="Arial Narrow" panose="020B0606020202030204" pitchFamily="34" charset="0"/>
              </a:rPr>
              <a:t>: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50710FD-1213-4214-B333-547C8E16B51F}"/>
              </a:ext>
            </a:extLst>
          </p:cNvPr>
          <p:cNvSpPr/>
          <p:nvPr/>
        </p:nvSpPr>
        <p:spPr>
          <a:xfrm>
            <a:off x="5652120" y="1647993"/>
            <a:ext cx="324036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Замкнутые циклы </a:t>
            </a:r>
            <a:r>
              <a:rPr lang="ru-RU" sz="1200" dirty="0">
                <a:latin typeface="Arial Narrow" panose="020B0606020202030204" pitchFamily="34" charset="0"/>
              </a:rPr>
              <a:t>оборота </a:t>
            </a:r>
            <a:r>
              <a:rPr lang="ru-RU" sz="1200" dirty="0" smtClean="0">
                <a:latin typeface="Arial Narrow" panose="020B0606020202030204" pitchFamily="34" charset="0"/>
              </a:rPr>
              <a:t>воды, исключение сбросов сточных вод;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Использование дождевых, талых, карьерных, шахтных, </a:t>
            </a:r>
            <a:r>
              <a:rPr lang="ru-RU" sz="1200" dirty="0" err="1" smtClean="0">
                <a:latin typeface="Arial Narrow" panose="020B0606020202030204" pitchFamily="34" charset="0"/>
              </a:rPr>
              <a:t>подотвальных</a:t>
            </a:r>
            <a:r>
              <a:rPr lang="ru-RU" sz="1200" dirty="0" smtClean="0">
                <a:latin typeface="Arial Narrow" panose="020B0606020202030204" pitchFamily="34" charset="0"/>
              </a:rPr>
              <a:t> вод, хозяйственно-бытовых стоков в технологическом процессе;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214313" indent="-214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Создание противофильтрационных экранов в ложе хвостохранилищ.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9992" y="1761808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ТЫС. Т</a:t>
            </a:r>
            <a:endParaRPr lang="ru-RU" sz="14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35595" y="4530675"/>
            <a:ext cx="360040" cy="1440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335595" y="4815961"/>
            <a:ext cx="3600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86129" y="4464183"/>
            <a:ext cx="2289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- сбросы в водные объекты, тыс.м</a:t>
            </a:r>
            <a:r>
              <a:rPr lang="ru-RU" sz="1200" baseline="30000" dirty="0" smtClean="0">
                <a:latin typeface="Arial Narrow" panose="020B0606020202030204" pitchFamily="34" charset="0"/>
              </a:rPr>
              <a:t>3</a:t>
            </a:r>
            <a:endParaRPr lang="ru-RU" sz="1200" baseline="30000" dirty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6129" y="4656879"/>
            <a:ext cx="2861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- производство меди в концентрате, </a:t>
            </a:r>
            <a:r>
              <a:rPr lang="ru-RU" sz="1200" dirty="0" err="1" smtClean="0">
                <a:latin typeface="Arial Narrow" panose="020B0606020202030204" pitchFamily="34" charset="0"/>
              </a:rPr>
              <a:t>тыс.т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567693">
            <a:off x="2854499" y="2325418"/>
            <a:ext cx="2018501" cy="343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8" indent="-268288">
              <a:lnSpc>
                <a:spcPts val="2200"/>
              </a:lnSpc>
            </a:pPr>
            <a:r>
              <a:rPr lang="ru-RU" sz="1400" dirty="0">
                <a:latin typeface="Arial Narrow" panose="020B0606020202030204" pitchFamily="34" charset="0"/>
              </a:rPr>
              <a:t>Снижение </a:t>
            </a:r>
            <a:r>
              <a:rPr lang="ru-RU" sz="1400" dirty="0" smtClean="0">
                <a:latin typeface="Arial Narrow" panose="020B0606020202030204" pitchFamily="34" charset="0"/>
              </a:rPr>
              <a:t>сбросов на 42%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2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8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15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МЕРОПРИЯТИЯ ПО ОХРАНЕ ОКРУЖАЮЩЕЙ СРЕДЫ ПРИ ОБРАЩЕНИИ С ОТХОДАМИ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331640" y="1817913"/>
            <a:ext cx="4176464" cy="270843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174625" indent="-174625" algn="just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 smtClean="0">
                <a:latin typeface="Arial Narrow" panose="020B0606020202030204" pitchFamily="34" charset="0"/>
              </a:rPr>
              <a:t>Производство </a:t>
            </a:r>
            <a:r>
              <a:rPr lang="ru-RU" sz="1400" dirty="0">
                <a:latin typeface="Arial Narrow" panose="020B0606020202030204" pitchFamily="34" charset="0"/>
              </a:rPr>
              <a:t>щебня из вскрышных пород.</a:t>
            </a:r>
          </a:p>
          <a:p>
            <a:pPr marL="174625" indent="-174625" algn="just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>
                <a:latin typeface="Arial Narrow" panose="020B0606020202030204" pitchFamily="34" charset="0"/>
              </a:rPr>
              <a:t>Использование пустой породы для закладки выработанных пустот.</a:t>
            </a:r>
          </a:p>
          <a:p>
            <a:pPr marL="174625" indent="-174625" algn="just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>
                <a:latin typeface="Arial Narrow" panose="020B0606020202030204" pitchFamily="34" charset="0"/>
              </a:rPr>
              <a:t>Использование вскрышных пород для строительства временных технологических автодорог, ограждающих дамб </a:t>
            </a:r>
            <a:r>
              <a:rPr lang="ru-RU" sz="1400" dirty="0" smtClean="0">
                <a:latin typeface="Arial Narrow" panose="020B0606020202030204" pitchFamily="34" charset="0"/>
              </a:rPr>
              <a:t>хвостохранилищ, </a:t>
            </a:r>
            <a:r>
              <a:rPr lang="ru-RU" sz="1400" dirty="0">
                <a:latin typeface="Arial Narrow" panose="020B0606020202030204" pitchFamily="34" charset="0"/>
              </a:rPr>
              <a:t>планировочных работ.</a:t>
            </a:r>
          </a:p>
          <a:p>
            <a:pPr marL="174625" indent="-174625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400" dirty="0">
                <a:latin typeface="Arial Narrow" panose="020B0606020202030204" pitchFamily="34" charset="0"/>
              </a:rPr>
              <a:t>Рекультивация отвалов вскрышных пород.</a:t>
            </a:r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latin typeface="Arial Narrow" panose="020B0606020202030204" pitchFamily="34" charset="0"/>
              </a:rPr>
              <a:t>Переработка </a:t>
            </a:r>
            <a:r>
              <a:rPr lang="ru-RU" sz="1400" dirty="0" smtClean="0">
                <a:latin typeface="Arial Narrow" panose="020B0606020202030204" pitchFamily="34" charset="0"/>
              </a:rPr>
              <a:t>текущих металлургических </a:t>
            </a:r>
            <a:r>
              <a:rPr lang="ru-RU" sz="1400" dirty="0">
                <a:latin typeface="Arial Narrow" panose="020B0606020202030204" pitchFamily="34" charset="0"/>
              </a:rPr>
              <a:t>шлаков.</a:t>
            </a:r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>
                <a:latin typeface="Arial Narrow" panose="020B0606020202030204" pitchFamily="34" charset="0"/>
              </a:rPr>
              <a:t>Переработка </a:t>
            </a:r>
            <a:r>
              <a:rPr lang="ru-RU" sz="1400" dirty="0" err="1">
                <a:latin typeface="Arial Narrow" panose="020B0606020202030204" pitchFamily="34" charset="0"/>
              </a:rPr>
              <a:t>пылей</a:t>
            </a:r>
            <a:r>
              <a:rPr lang="ru-RU" sz="1400" dirty="0">
                <a:latin typeface="Arial Narrow" panose="020B0606020202030204" pitchFamily="34" charset="0"/>
              </a:rPr>
              <a:t> металлургических </a:t>
            </a:r>
            <a:r>
              <a:rPr lang="ru-RU" sz="1400" dirty="0" smtClean="0">
                <a:latin typeface="Arial Narrow" panose="020B0606020202030204" pitchFamily="34" charset="0"/>
              </a:rPr>
              <a:t>производств.</a:t>
            </a:r>
            <a:endParaRPr lang="ru-RU" sz="1400" dirty="0">
              <a:latin typeface="Arial Narrow" panose="020B0606020202030204" pitchFamily="34" charset="0"/>
            </a:endParaRPr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latin typeface="Arial Narrow" panose="020B0606020202030204" pitchFamily="34" charset="0"/>
              </a:rPr>
              <a:t>Переработка </a:t>
            </a:r>
            <a:r>
              <a:rPr lang="ru-RU" sz="1400" dirty="0">
                <a:latin typeface="Arial Narrow" panose="020B0606020202030204" pitchFamily="34" charset="0"/>
              </a:rPr>
              <a:t>вторичного сырья </a:t>
            </a:r>
            <a:r>
              <a:rPr lang="ru-RU" sz="1400" dirty="0" smtClean="0">
                <a:latin typeface="Arial Narrow" panose="020B0606020202030204" pitchFamily="34" charset="0"/>
              </a:rPr>
              <a:t>(медного лома).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49" name="Picture 2" descr="C:\Users\Илья\Desktop\1_02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16" t="6239" r="4750" b="7018"/>
          <a:stretch/>
        </p:blipFill>
        <p:spPr bwMode="auto">
          <a:xfrm>
            <a:off x="5940152" y="363423"/>
            <a:ext cx="2987432" cy="423304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35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-1022" descr="D:\РМК\Михеевский ГОК\Отчеты для инвесторов\Материалы\Подкормочные площадки\Фото кормушек\IMG_65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8" r="14492"/>
          <a:stretch/>
        </p:blipFill>
        <p:spPr bwMode="auto">
          <a:xfrm>
            <a:off x="5238437" y="254147"/>
            <a:ext cx="1817646" cy="2106188"/>
          </a:xfrm>
          <a:prstGeom prst="rect">
            <a:avLst/>
          </a:prstGeom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04248" y="4731990"/>
            <a:ext cx="2133600" cy="273844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9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1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</a:rPr>
              <a:t>УЛУЧШЕНИЕ КОРМОВЫХ УСЛОВИЙ СРЕДЫ ОБИТАНИЯ ДИКИХ ЖИВОТНЫХ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58" t="22955" r="17881"/>
          <a:stretch/>
        </p:blipFill>
        <p:spPr>
          <a:xfrm>
            <a:off x="7150901" y="249202"/>
            <a:ext cx="1800200" cy="2101147"/>
          </a:xfrm>
          <a:prstGeom prst="rect">
            <a:avLst/>
          </a:prstGeom>
          <a:ln w="38100"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187623" y="1812280"/>
            <a:ext cx="3798898" cy="3046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АО «Михеевский ГОК</a:t>
            </a:r>
            <a:r>
              <a:rPr lang="ru-RU" sz="1200" dirty="0">
                <a:latin typeface="Arial Narrow" panose="020B0606020202030204" pitchFamily="34" charset="0"/>
              </a:rPr>
              <a:t>» </a:t>
            </a:r>
            <a:r>
              <a:rPr lang="ru-RU" sz="1200" dirty="0" smtClean="0">
                <a:latin typeface="Arial Narrow" panose="020B0606020202030204" pitchFamily="34" charset="0"/>
              </a:rPr>
              <a:t>в 2016 году заключено </a:t>
            </a:r>
            <a:r>
              <a:rPr lang="ru-RU" sz="1200" b="1" dirty="0">
                <a:latin typeface="Arial Narrow" panose="020B0606020202030204" pitchFamily="34" charset="0"/>
              </a:rPr>
              <a:t>Соглашение о сотрудничестве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smtClean="0">
                <a:latin typeface="Arial Narrow" panose="020B0606020202030204" pitchFamily="34" charset="0"/>
              </a:rPr>
              <a:t>с </a:t>
            </a:r>
            <a:r>
              <a:rPr lang="ru-RU" sz="1200" dirty="0">
                <a:latin typeface="Arial Narrow" panose="020B0606020202030204" pitchFamily="34" charset="0"/>
              </a:rPr>
              <a:t>Общественной организацией «Союз обществ охотников и рыболовов Челябинской области</a:t>
            </a:r>
            <a:r>
              <a:rPr lang="ru-RU" sz="1200" dirty="0" smtClean="0">
                <a:latin typeface="Arial Narrow" panose="020B0606020202030204" pitchFamily="34" charset="0"/>
              </a:rPr>
              <a:t>». </a:t>
            </a:r>
          </a:p>
          <a:p>
            <a:pPr algn="just">
              <a:spcAft>
                <a:spcPts val="0"/>
              </a:spcAft>
            </a:pPr>
            <a:endParaRPr lang="ru-RU" sz="1200" dirty="0" smtClean="0">
              <a:latin typeface="Arial Narrow" panose="020B0606020202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Подготовлены </a:t>
            </a:r>
            <a:r>
              <a:rPr lang="ru-RU" sz="1200" dirty="0">
                <a:latin typeface="Arial Narrow" panose="020B0606020202030204" pitchFamily="34" charset="0"/>
              </a:rPr>
              <a:t>специальные площадки и оборудованы кормушки, которые были переданы в пользование </a:t>
            </a:r>
            <a:r>
              <a:rPr lang="ru-RU" sz="1200" dirty="0" err="1">
                <a:latin typeface="Arial Narrow" panose="020B0606020202030204" pitchFamily="34" charset="0"/>
              </a:rPr>
              <a:t>Варненскому</a:t>
            </a:r>
            <a:r>
              <a:rPr lang="ru-RU" sz="1200" dirty="0">
                <a:latin typeface="Arial Narrow" panose="020B0606020202030204" pitchFamily="34" charset="0"/>
              </a:rPr>
              <a:t> охотничьему хозяйству. </a:t>
            </a:r>
            <a:endParaRPr lang="ru-RU" sz="1200" dirty="0" smtClean="0">
              <a:latin typeface="Arial Narrow" panose="020B060602020203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200" dirty="0">
              <a:latin typeface="Arial Narrow" panose="020B0606020202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АО «Томинский ГОК» в 2018 году заключен </a:t>
            </a:r>
            <a:r>
              <a:rPr lang="ru-RU" sz="1200" b="1" dirty="0" smtClean="0">
                <a:latin typeface="Arial Narrow" panose="020B0606020202030204" pitchFamily="34" charset="0"/>
              </a:rPr>
              <a:t>Договор</a:t>
            </a:r>
            <a:r>
              <a:rPr lang="ru-RU" sz="1200" dirty="0" smtClean="0">
                <a:latin typeface="Arial Narrow" panose="020B0606020202030204" pitchFamily="34" charset="0"/>
              </a:rPr>
              <a:t> </a:t>
            </a:r>
            <a:r>
              <a:rPr lang="ru-RU" sz="1200" dirty="0">
                <a:latin typeface="Arial Narrow" panose="020B0606020202030204" pitchFamily="34" charset="0"/>
              </a:rPr>
              <a:t>с Общественной организацией «Союз обществ охотников и рыболовов Челябинской области</a:t>
            </a:r>
            <a:r>
              <a:rPr lang="ru-RU" sz="1200" dirty="0" smtClean="0">
                <a:latin typeface="Arial Narrow" panose="020B0606020202030204" pitchFamily="34" charset="0"/>
              </a:rPr>
              <a:t>» о реализации комплекса биотехнических </a:t>
            </a:r>
            <a:r>
              <a:rPr lang="ru-RU" sz="1200" dirty="0" err="1" smtClean="0">
                <a:latin typeface="Arial Narrow" panose="020B0606020202030204" pitchFamily="34" charset="0"/>
              </a:rPr>
              <a:t>охотохозяйственных</a:t>
            </a:r>
            <a:r>
              <a:rPr lang="ru-RU" sz="1200" dirty="0" smtClean="0">
                <a:latin typeface="Arial Narrow" panose="020B0606020202030204" pitchFamily="34" charset="0"/>
              </a:rPr>
              <a:t> мероприятий (приобретение и выкладку кормов, учет диких животных и птиц, охрану </a:t>
            </a:r>
            <a:r>
              <a:rPr lang="ru-RU" sz="1200" dirty="0" err="1" smtClean="0">
                <a:latin typeface="Arial Narrow" panose="020B0606020202030204" pitchFamily="34" charset="0"/>
              </a:rPr>
              <a:t>охотугодий</a:t>
            </a:r>
            <a:r>
              <a:rPr lang="ru-RU" sz="1200" dirty="0" smtClean="0">
                <a:latin typeface="Arial Narrow" panose="020B0606020202030204" pitchFamily="34" charset="0"/>
              </a:rPr>
              <a:t>). </a:t>
            </a:r>
          </a:p>
          <a:p>
            <a:pPr algn="just">
              <a:spcAft>
                <a:spcPts val="0"/>
              </a:spcAft>
            </a:pPr>
            <a:endParaRPr lang="ru-RU" sz="1200" dirty="0">
              <a:latin typeface="Arial Narrow" panose="020B0606020202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Общие затраты в 2018 году – 1,7 млн. руб.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125699637"/>
              </p:ext>
            </p:extLst>
          </p:nvPr>
        </p:nvGraphicFramePr>
        <p:xfrm>
          <a:off x="4931677" y="2948428"/>
          <a:ext cx="3754255" cy="1884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10"/>
          <p:cNvSpPr txBox="1"/>
          <p:nvPr/>
        </p:nvSpPr>
        <p:spPr>
          <a:xfrm>
            <a:off x="5219284" y="4020891"/>
            <a:ext cx="59993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ru-RU" sz="1000" dirty="0" smtClean="0"/>
              <a:t>2014 г.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5748730" y="3589030"/>
            <a:ext cx="59993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ru-RU" sz="1000" dirty="0" smtClean="0"/>
              <a:t>2015 г.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6381763" y="3267642"/>
            <a:ext cx="59993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ru-RU" sz="1000" dirty="0" smtClean="0"/>
              <a:t>2016 г.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7041814" y="3038172"/>
            <a:ext cx="59993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ru-RU" sz="1000" dirty="0" smtClean="0"/>
              <a:t>2017 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53046" y="2360335"/>
            <a:ext cx="3960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dirty="0" smtClean="0">
                <a:latin typeface="Arial Narrow" panose="020B0606020202030204" pitchFamily="34" charset="0"/>
              </a:rPr>
              <a:t>Численность косуль в </a:t>
            </a:r>
            <a:r>
              <a:rPr lang="ru-RU" sz="1200" b="1" dirty="0" err="1" smtClean="0">
                <a:latin typeface="Arial Narrow" panose="020B0606020202030204" pitchFamily="34" charset="0"/>
              </a:rPr>
              <a:t>Варненском</a:t>
            </a:r>
            <a:r>
              <a:rPr lang="ru-RU" sz="1200" b="1" dirty="0" smtClean="0">
                <a:latin typeface="Arial Narrow" panose="020B0606020202030204" pitchFamily="34" charset="0"/>
              </a:rPr>
              <a:t> районе </a:t>
            </a: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по данным Министерства экологии Челябинской области:</a:t>
            </a:r>
            <a:endParaRPr lang="ru-RU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5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2160</Words>
  <Application>Microsoft Office PowerPoint</Application>
  <PresentationFormat>Экран (16:9)</PresentationFormat>
  <Paragraphs>350</Paragraphs>
  <Slides>27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Залуговский Станислав Александрович</dc:creator>
  <cp:lastModifiedBy>Ситуационный центр</cp:lastModifiedBy>
  <cp:revision>229</cp:revision>
  <cp:lastPrinted>2018-11-01T07:14:24Z</cp:lastPrinted>
  <dcterms:created xsi:type="dcterms:W3CDTF">2018-04-26T05:08:47Z</dcterms:created>
  <dcterms:modified xsi:type="dcterms:W3CDTF">2018-11-01T12:32:23Z</dcterms:modified>
</cp:coreProperties>
</file>