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75" r:id="rId3"/>
    <p:sldId id="257" r:id="rId4"/>
    <p:sldId id="277" r:id="rId5"/>
    <p:sldId id="279" r:id="rId6"/>
    <p:sldId id="260" r:id="rId7"/>
    <p:sldId id="276" r:id="rId8"/>
    <p:sldId id="289" r:id="rId9"/>
    <p:sldId id="291" r:id="rId10"/>
    <p:sldId id="281" r:id="rId11"/>
    <p:sldId id="282" r:id="rId12"/>
    <p:sldId id="283" r:id="rId13"/>
    <p:sldId id="288" r:id="rId14"/>
    <p:sldId id="285" r:id="rId15"/>
    <p:sldId id="286" r:id="rId16"/>
    <p:sldId id="292" r:id="rId17"/>
    <p:sldId id="28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6F6"/>
    <a:srgbClr val="0DCD48"/>
    <a:srgbClr val="EF9F99"/>
    <a:srgbClr val="C33BE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6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2;&#1086;&#1080;%20&#1076;&#1086;&#1082;&#1091;&#1084;&#1077;&#1085;&#1090;&#1099;_1\&#1046;&#1080;&#1083;&#1100;&#1077;%20&#1080;%20&#1075;&#1086;&#1088;&#1086;&#1076;&#1089;&#1082;&#1072;&#1103;%20&#1089;&#1088;&#1077;&#1076;&#1072;\&#1071;&#1053;&#1040;&#1054;_&#1074;&#1099;&#1077;&#1079;&#1076;30,08\&#1055;&#1083;&#1072;&#1085;&#1099;2019-202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2;&#1086;&#1080;%20&#1076;&#1086;&#1082;&#1091;&#1084;&#1077;&#1085;&#1090;&#1099;_1\&#1046;&#1080;&#1083;&#1100;&#1077;%20&#1080;%20&#1075;&#1086;&#1088;&#1086;&#1076;&#1089;&#1082;&#1072;&#1103;%20&#1089;&#1088;&#1077;&#1076;&#1072;\&#1071;&#1053;&#1040;&#1054;_&#1074;&#1099;&#1077;&#1079;&#1076;30,08\&#1048;&#1085;&#1094;&#1080;&#1076;&#1077;&#1085;&#1090;\&#1071;&#1053;&#1040;&#1054;%20%2001.06-15.08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2;&#1086;&#1080;%20&#1076;&#1086;&#1082;&#1091;&#1084;&#1077;&#1085;&#1090;&#1099;_1\&#1046;&#1080;&#1083;&#1100;&#1077;%20&#1080;%20&#1075;&#1086;&#1088;&#1086;&#1076;&#1089;&#1082;&#1072;&#1103;%20&#1089;&#1088;&#1077;&#1076;&#1072;\&#1071;&#1053;&#1040;&#1054;_&#1074;&#1099;&#1077;&#1079;&#1076;30,08\&#1048;&#1085;&#1094;&#1080;&#1076;&#1077;&#1085;&#1090;\&#1071;&#1053;&#1040;&#1054;%20%2001.06-15.08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2;&#1086;&#1080;%20&#1076;&#1086;&#1082;&#1091;&#1084;&#1077;&#1085;&#1090;&#1099;_1\&#1046;&#1080;&#1083;&#1100;&#1077;%20&#1080;%20&#1075;&#1086;&#1088;&#1086;&#1076;&#1089;&#1082;&#1072;&#1103;%20&#1089;&#1088;&#1077;&#1076;&#1072;\&#1071;&#1053;&#1040;&#1054;_&#1074;&#1099;&#1077;&#1079;&#1076;30,08\&#1087;&#1077;&#1088;&#1077;&#1089;&#1077;&#1083;&#1077;&#1085;&#1080;&#1077;%20&#1080;&#1079;%20&#1072;&#1074;&#1072;&#1088;&#1080;&#1081;&#1085;&#1086;&#1075;&#1086;_&#1075;&#1086;&#1088;&#1086;&#1076;&#1072;%20&#1103;&#1084;&#1072;&#1083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 по вводу жилья в 2019-2024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годах, тыс.кв.м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F686F6"/>
            </a:solidFill>
          </c:spPr>
          <c:dLbls>
            <c:dLbl>
              <c:idx val="0"/>
              <c:layout>
                <c:manualLayout>
                  <c:x val="5.187332126495749E-3"/>
                  <c:y val="-6.0040610144972133E-2"/>
                </c:manualLayout>
              </c:layout>
              <c:showVal val="1"/>
            </c:dLbl>
            <c:dLbl>
              <c:idx val="1"/>
              <c:layout>
                <c:manualLayout>
                  <c:x val="1.2968330316239398E-2"/>
                  <c:y val="-3.3772843206546756E-2"/>
                </c:manualLayout>
              </c:layout>
              <c:showVal val="1"/>
            </c:dLbl>
            <c:dLbl>
              <c:idx val="2"/>
              <c:layout>
                <c:manualLayout>
                  <c:x val="5.1873321264957004E-3"/>
                  <c:y val="-5.2535533876850574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2.2515228804364608E-2"/>
                </c:manualLayout>
              </c:layout>
              <c:showVal val="1"/>
            </c:dLbl>
            <c:dLbl>
              <c:idx val="4"/>
              <c:layout>
                <c:manualLayout>
                  <c:x val="5.187332126495749E-3"/>
                  <c:y val="-2.6267766938425318E-2"/>
                </c:manualLayout>
              </c:layout>
              <c:showVal val="1"/>
            </c:dLbl>
            <c:dLbl>
              <c:idx val="5"/>
              <c:layout>
                <c:manualLayout>
                  <c:x val="9.5099990382552275E-17"/>
                  <c:y val="-3.7525381340607546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Лист1!$O$8:$T$8</c:f>
              <c:strCache>
                <c:ptCount val="6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2022 г.</c:v>
                </c:pt>
                <c:pt idx="4">
                  <c:v>2023 г.</c:v>
                </c:pt>
                <c:pt idx="5">
                  <c:v>2024 г.</c:v>
                </c:pt>
              </c:strCache>
            </c:strRef>
          </c:cat>
          <c:val>
            <c:numRef>
              <c:f>Лист1!$O$9:$T$9</c:f>
              <c:numCache>
                <c:formatCode>General</c:formatCode>
                <c:ptCount val="6"/>
                <c:pt idx="0">
                  <c:v>262</c:v>
                </c:pt>
                <c:pt idx="1">
                  <c:v>292</c:v>
                </c:pt>
                <c:pt idx="2">
                  <c:v>280</c:v>
                </c:pt>
                <c:pt idx="3">
                  <c:v>310</c:v>
                </c:pt>
                <c:pt idx="4">
                  <c:v>334</c:v>
                </c:pt>
                <c:pt idx="5">
                  <c:v>328</c:v>
                </c:pt>
              </c:numCache>
            </c:numRef>
          </c:val>
        </c:ser>
        <c:shape val="box"/>
        <c:axId val="61475840"/>
        <c:axId val="61514496"/>
        <c:axId val="0"/>
      </c:bar3DChart>
      <c:catAx>
        <c:axId val="6147584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1514496"/>
        <c:crosses val="autoZero"/>
        <c:auto val="1"/>
        <c:lblAlgn val="ctr"/>
        <c:lblOffset val="100"/>
      </c:catAx>
      <c:valAx>
        <c:axId val="61514496"/>
        <c:scaling>
          <c:orientation val="minMax"/>
        </c:scaling>
        <c:axPos val="l"/>
        <c:numFmt formatCode="General" sourceLinked="1"/>
        <c:majorTickMark val="none"/>
        <c:tickLblPos val="none"/>
        <c:crossAx val="61475840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Ввод жилья в 2019 году, тыс.кв.м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spPr>
            <a:solidFill>
              <a:schemeClr val="tx2">
                <a:lumMod val="40000"/>
                <a:lumOff val="60000"/>
              </a:schemeClr>
            </a:solidFill>
          </c:spPr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6.1111111111111123E-2"/>
                  <c:y val="-8.796296296296309E-2"/>
                </c:manualLayout>
              </c:layout>
              <c:showVal val="1"/>
            </c:dLbl>
            <c:dLbl>
              <c:idx val="1"/>
              <c:layout>
                <c:manualLayout>
                  <c:x val="3.888888888888889E-2"/>
                  <c:y val="-0.125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Лист1!$D$21:$D$22</c:f>
              <c:strCache>
                <c:ptCount val="2"/>
                <c:pt idx="0">
                  <c:v>план на 2019 г.</c:v>
                </c:pt>
                <c:pt idx="1">
                  <c:v>факт на 01 августа 2019 г.</c:v>
                </c:pt>
              </c:strCache>
            </c:strRef>
          </c:cat>
          <c:val>
            <c:numRef>
              <c:f>Лист1!$E$21:$E$22</c:f>
              <c:numCache>
                <c:formatCode>General</c:formatCode>
                <c:ptCount val="2"/>
                <c:pt idx="0">
                  <c:v>262</c:v>
                </c:pt>
                <c:pt idx="1">
                  <c:v>50.6</c:v>
                </c:pt>
              </c:numCache>
            </c:numRef>
          </c:val>
        </c:ser>
        <c:shape val="box"/>
        <c:axId val="62198912"/>
        <c:axId val="62200448"/>
        <c:axId val="0"/>
      </c:bar3DChart>
      <c:catAx>
        <c:axId val="6219891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2200448"/>
        <c:crosses val="autoZero"/>
        <c:auto val="1"/>
        <c:lblAlgn val="ctr"/>
        <c:lblOffset val="100"/>
      </c:catAx>
      <c:valAx>
        <c:axId val="62200448"/>
        <c:scaling>
          <c:orientation val="minMax"/>
        </c:scaling>
        <c:axPos val="l"/>
        <c:numFmt formatCode="General" sourceLinked="1"/>
        <c:majorTickMark val="none"/>
        <c:tickLblPos val="none"/>
        <c:crossAx val="62198912"/>
        <c:crosses val="autoZero"/>
        <c:crossBetween val="between"/>
      </c:valAx>
      <c:spPr>
        <a:noFill/>
        <a:ln w="25400">
          <a:noFill/>
        </a:ln>
      </c:spPr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Доля обращений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граждан по вопросам проекта «Жилье и городская среда»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32207246580445403"/>
          <c:w val="1"/>
          <c:h val="0.66542858874266386"/>
        </c:manualLayout>
      </c:layout>
      <c:pie3DChart>
        <c:varyColors val="1"/>
        <c:ser>
          <c:idx val="0"/>
          <c:order val="0"/>
          <c:explosion val="16"/>
          <c:dPt>
            <c:idx val="0"/>
            <c:spPr>
              <a:solidFill>
                <a:srgbClr val="F686F6"/>
              </a:solidFill>
            </c:spPr>
          </c:dPt>
          <c:dPt>
            <c:idx val="1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>
                <c:manualLayout>
                  <c:x val="0.15133508311461083"/>
                  <c:y val="6.7128904869155959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latin typeface="Times New Roman" pitchFamily="18" charset="0"/>
                        <a:cs typeface="Times New Roman" pitchFamily="18" charset="0"/>
                      </a:rPr>
                      <a:t>22,8%</a:t>
                    </a:r>
                    <a:endParaRPr lang="en-US" sz="16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CatName val="1"/>
            </c:dLbl>
            <c:dLbl>
              <c:idx val="1"/>
              <c:delete val="1"/>
            </c:dLbl>
            <c:showCatName val="1"/>
            <c:showLeaderLines val="1"/>
          </c:dLbls>
          <c:val>
            <c:numRef>
              <c:f>'Тема инцидентов'!$E$5:$F$5</c:f>
              <c:numCache>
                <c:formatCode>General</c:formatCode>
                <c:ptCount val="2"/>
                <c:pt idx="0">
                  <c:v>654</c:v>
                </c:pt>
                <c:pt idx="1">
                  <c:v>2869</c:v>
                </c:pt>
              </c:numCache>
            </c:numRef>
          </c:val>
        </c:ser>
        <c:dLbls>
          <c:showCatName val="1"/>
        </c:dLbls>
      </c:pie3DChart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Территориальное распределение обращений граждан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27931246336932208"/>
          <c:w val="0.87698183347917968"/>
          <c:h val="0.72068753663068086"/>
        </c:manualLayout>
      </c:layout>
      <c:pie3DChart>
        <c:varyColors val="1"/>
        <c:ser>
          <c:idx val="0"/>
          <c:order val="0"/>
          <c:spPr>
            <a:solidFill>
              <a:srgbClr val="F686F6"/>
            </a:solidFill>
          </c:spPr>
          <c:explosion val="25"/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EF9F99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>
                <c:manualLayout>
                  <c:x val="-0.20213952676755717"/>
                  <c:y val="4.0769238602343098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err="1"/>
                      <a:t>Л</a:t>
                    </a:r>
                    <a:r>
                      <a:rPr lang="ru-RU" sz="1600" b="1" dirty="0" err="1"/>
                      <a:t>абытнанги
7%</a:t>
                    </a:r>
                    <a:endParaRPr lang="ru-RU" sz="1600" b="1" dirty="0"/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0.11191996070048441"/>
                  <c:y val="-9.5628428470890356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3.8299877657502611E-2"/>
                  <c:y val="-5.7423272147078479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4.6477021876796414E-2"/>
                  <c:y val="2.223298356456402E-4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>
                        <a:solidFill>
                          <a:srgbClr val="FF0000"/>
                        </a:solidFill>
                      </a:rPr>
                      <a:t>Салехард</a:t>
                    </a:r>
                    <a:r>
                      <a:rPr lang="ru-RU" sz="1600" dirty="0">
                        <a:solidFill>
                          <a:srgbClr val="FF0000"/>
                        </a:solidFill>
                      </a:rPr>
                      <a:t>
</a:t>
                    </a:r>
                    <a:r>
                      <a:rPr lang="ru-RU" sz="2000" dirty="0">
                        <a:solidFill>
                          <a:srgbClr val="FF0000"/>
                        </a:solidFill>
                      </a:rPr>
                      <a:t>13</a:t>
                    </a:r>
                    <a:r>
                      <a:rPr lang="ru-RU" sz="1600" dirty="0">
                        <a:solidFill>
                          <a:srgbClr val="FF0000"/>
                        </a:solidFill>
                      </a:rPr>
                      <a:t>%</a:t>
                    </a:r>
                  </a:p>
                </c:rich>
              </c:tx>
              <c:showCatName val="1"/>
              <c:showPercent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('Локация инцидентов'!$A$4;'Локация инцидентов'!$A$8;'Локация инцидентов'!$A$9;'Локация инцидентов'!$A$12;'Локация инцидентов'!$A$16)</c:f>
              <c:strCache>
                <c:ptCount val="5"/>
                <c:pt idx="0">
                  <c:v>Лабытнанги</c:v>
                </c:pt>
                <c:pt idx="1">
                  <c:v>Новый Уренгой</c:v>
                </c:pt>
                <c:pt idx="2">
                  <c:v>Ноябрьск</c:v>
                </c:pt>
                <c:pt idx="3">
                  <c:v>Салехард</c:v>
                </c:pt>
                <c:pt idx="4">
                  <c:v>Итого</c:v>
                </c:pt>
              </c:strCache>
            </c:strRef>
          </c:cat>
          <c:val>
            <c:numRef>
              <c:f>('Локация инцидентов'!$D$4;'Локация инцидентов'!$D$8;'Локация инцидентов'!$D$9;'Локация инцидентов'!$D$12;'Локация инцидентов'!$D$16)</c:f>
              <c:numCache>
                <c:formatCode>General</c:formatCode>
                <c:ptCount val="5"/>
                <c:pt idx="0">
                  <c:v>306</c:v>
                </c:pt>
                <c:pt idx="1">
                  <c:v>493</c:v>
                </c:pt>
                <c:pt idx="2">
                  <c:v>462</c:v>
                </c:pt>
                <c:pt idx="3">
                  <c:v>620</c:v>
                </c:pt>
                <c:pt idx="4">
                  <c:v>2869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29467419466457406"/>
          <c:y val="0.19215959026191418"/>
          <c:w val="0.41892616316851133"/>
          <c:h val="0.53352185399429564"/>
        </c:manualLayout>
      </c:layout>
      <c:pieChart>
        <c:varyColors val="1"/>
        <c:ser>
          <c:idx val="0"/>
          <c:order val="0"/>
          <c:dPt>
            <c:idx val="5"/>
            <c:explosion val="23"/>
          </c:dPt>
          <c:dLbls>
            <c:dLbl>
              <c:idx val="0"/>
              <c:layout>
                <c:manualLayout>
                  <c:x val="-4.0375163629161957E-2"/>
                  <c:y val="0.11844658608964703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г.Губкинский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2</a:t>
                    </a:r>
                    <a:r>
                      <a:rPr lang="ru-RU" dirty="0"/>
                      <a:t>%</a:t>
                    </a: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1"/>
              <c:layout>
                <c:manualLayout>
                  <c:x val="-5.5623369434047561E-2"/>
                  <c:y val="9.6774085787969283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г.Лабытнанги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13</a:t>
                    </a:r>
                    <a:r>
                      <a:rPr lang="ru-RU" dirty="0"/>
                      <a:t>%</a:t>
                    </a: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2"/>
              <c:layout>
                <c:manualLayout>
                  <c:x val="-0.14716935187278049"/>
                  <c:y val="7.0879506047464916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г.Муравленко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3</a:t>
                    </a:r>
                    <a:r>
                      <a:rPr lang="ru-RU" dirty="0"/>
                      <a:t>%</a:t>
                    </a: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3"/>
              <c:layout>
                <c:manualLayout>
                  <c:x val="-0.15094581023031303"/>
                  <c:y val="-3.140448967220620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г.Новый Уренгой
</a:t>
                    </a:r>
                    <a:r>
                      <a:rPr lang="ru-RU" dirty="0" smtClean="0"/>
                      <a:t>12</a:t>
                    </a:r>
                    <a:r>
                      <a:rPr lang="ru-RU" dirty="0"/>
                      <a:t>%</a:t>
                    </a: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4"/>
              <c:layout>
                <c:manualLayout>
                  <c:x val="-0.14271805258446779"/>
                  <c:y val="8.271327877627089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г.Ноябрьск
</a:t>
                    </a:r>
                    <a:r>
                      <a:rPr lang="ru-RU" dirty="0" smtClean="0"/>
                      <a:t>32</a:t>
                    </a:r>
                    <a:r>
                      <a:rPr lang="ru-RU" dirty="0"/>
                      <a:t>%</a:t>
                    </a: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5"/>
              <c:layout>
                <c:manualLayout>
                  <c:x val="-0.1909865618379567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400" b="1" i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600" dirty="0">
                        <a:solidFill>
                          <a:srgbClr val="FF0000"/>
                        </a:solidFill>
                      </a:rPr>
                      <a:t>г.Салехард
</a:t>
                    </a:r>
                    <a:r>
                      <a:rPr lang="ru-RU" sz="1600" dirty="0" smtClean="0">
                        <a:solidFill>
                          <a:srgbClr val="FF0000"/>
                        </a:solidFill>
                      </a:rPr>
                      <a:t>1</a:t>
                    </a:r>
                    <a:r>
                      <a:rPr lang="ru-RU" sz="1600" dirty="0">
                        <a:solidFill>
                          <a:srgbClr val="FF0000"/>
                        </a:solidFill>
                      </a:rPr>
                      <a:t>%</a:t>
                    </a:r>
                  </a:p>
                </c:rich>
              </c:tx>
              <c:spPr/>
              <c:showVal val="1"/>
              <c:showCatName val="1"/>
              <c:showPercent val="1"/>
              <c:separator>
</c:separator>
            </c:dLbl>
            <c:dLbl>
              <c:idx val="6"/>
              <c:layout>
                <c:manualLayout>
                  <c:x val="2.6868063510184691E-2"/>
                  <c:y val="-7.1796621807054747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err="1"/>
                      <a:t>Красноселькупский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2</a:t>
                    </a:r>
                    <a:r>
                      <a:rPr lang="ru-RU" dirty="0"/>
                      <a:t>%</a:t>
                    </a: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7"/>
              <c:layout>
                <c:manualLayout>
                  <c:x val="0.2384622113638464"/>
                  <c:y val="-5.7049534015769558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Надымский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3</a:t>
                    </a:r>
                    <a:r>
                      <a:rPr lang="ru-RU" dirty="0"/>
                      <a:t>%</a:t>
                    </a: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8"/>
              <c:layout>
                <c:manualLayout>
                  <c:x val="0.23234018683914356"/>
                  <c:y val="9.661915316572987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Приуральский
</a:t>
                    </a:r>
                    <a:r>
                      <a:rPr lang="ru-RU" dirty="0" smtClean="0"/>
                      <a:t>0,1%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9"/>
              <c:layout>
                <c:manualLayout>
                  <c:x val="6.3553324992875193E-2"/>
                  <c:y val="0.12976369788924139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Пуровский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12</a:t>
                    </a:r>
                    <a:r>
                      <a:rPr lang="ru-RU" dirty="0"/>
                      <a:t>%</a:t>
                    </a: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10"/>
              <c:layout>
                <c:manualLayout>
                  <c:x val="0.19690819377557103"/>
                  <c:y val="3.6992362735373502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Тазовский
</a:t>
                    </a:r>
                    <a:r>
                      <a:rPr lang="ru-RU" dirty="0" smtClean="0"/>
                      <a:t>13</a:t>
                    </a:r>
                    <a:r>
                      <a:rPr lang="ru-RU" dirty="0"/>
                      <a:t>%</a:t>
                    </a: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11"/>
              <c:layout>
                <c:manualLayout>
                  <c:x val="7.0429062122861652E-2"/>
                  <c:y val="-1.0776417075629662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Шурышкарский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2</a:t>
                    </a:r>
                    <a:r>
                      <a:rPr lang="ru-RU" dirty="0"/>
                      <a:t>%</a:t>
                    </a: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12"/>
              <c:layout>
                <c:manualLayout>
                  <c:x val="0.16517222724045147"/>
                  <c:y val="9.8251715425151945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Ямальский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5</a:t>
                    </a:r>
                    <a:r>
                      <a:rPr lang="ru-RU" dirty="0"/>
                      <a:t>%</a:t>
                    </a:r>
                  </a:p>
                </c:rich>
              </c:tx>
              <c:showVal val="1"/>
              <c:showCatName val="1"/>
              <c:showPercent val="1"/>
              <c:separator>
</c:separator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Лист1!$A$3:$A$15</c:f>
              <c:strCache>
                <c:ptCount val="13"/>
                <c:pt idx="0">
                  <c:v>г.Губкинский</c:v>
                </c:pt>
                <c:pt idx="1">
                  <c:v>г.Лабытнанги</c:v>
                </c:pt>
                <c:pt idx="2">
                  <c:v>г.Муравленко</c:v>
                </c:pt>
                <c:pt idx="3">
                  <c:v>г.Новый Уренгой</c:v>
                </c:pt>
                <c:pt idx="4">
                  <c:v>г.Ноябрьск</c:v>
                </c:pt>
                <c:pt idx="5">
                  <c:v>г.Салехард</c:v>
                </c:pt>
                <c:pt idx="6">
                  <c:v>Красноселькупский</c:v>
                </c:pt>
                <c:pt idx="7">
                  <c:v>Надымский</c:v>
                </c:pt>
                <c:pt idx="8">
                  <c:v>Приуральский</c:v>
                </c:pt>
                <c:pt idx="9">
                  <c:v>Пуровский</c:v>
                </c:pt>
                <c:pt idx="10">
                  <c:v>Тазовский</c:v>
                </c:pt>
                <c:pt idx="11">
                  <c:v>Шурышкарский</c:v>
                </c:pt>
                <c:pt idx="12">
                  <c:v>Ямальский</c:v>
                </c:pt>
              </c:strCache>
            </c:strRef>
          </c:cat>
          <c:val>
            <c:numRef>
              <c:f>Лист1!$B$3:$B$15</c:f>
              <c:numCache>
                <c:formatCode>General</c:formatCode>
                <c:ptCount val="13"/>
                <c:pt idx="0">
                  <c:v>3.8099999999999987</c:v>
                </c:pt>
                <c:pt idx="1">
                  <c:v>33.01</c:v>
                </c:pt>
                <c:pt idx="2">
                  <c:v>7.6599999999999975</c:v>
                </c:pt>
                <c:pt idx="3">
                  <c:v>31.310000000000009</c:v>
                </c:pt>
                <c:pt idx="4">
                  <c:v>81.790000000000006</c:v>
                </c:pt>
                <c:pt idx="5">
                  <c:v>1.7</c:v>
                </c:pt>
                <c:pt idx="6">
                  <c:v>4.6499999999999995</c:v>
                </c:pt>
                <c:pt idx="7">
                  <c:v>7.76</c:v>
                </c:pt>
                <c:pt idx="8">
                  <c:v>0.19</c:v>
                </c:pt>
                <c:pt idx="9">
                  <c:v>31.3</c:v>
                </c:pt>
                <c:pt idx="10">
                  <c:v>34.18</c:v>
                </c:pt>
                <c:pt idx="11">
                  <c:v>6.29</c:v>
                </c:pt>
                <c:pt idx="12">
                  <c:v>12.82</c:v>
                </c:pt>
              </c:numCache>
            </c:numRef>
          </c:val>
        </c:ser>
        <c:firstSliceAng val="158"/>
      </c:pieChart>
    </c:plotArea>
    <c:plotVisOnly val="1"/>
  </c:chart>
  <c:spPr>
    <a:noFill/>
    <a:ln>
      <a:noFill/>
    </a:ln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62AC0C-416F-4494-B4AA-6BE565F3EE3A}" type="doc">
      <dgm:prSet loTypeId="urn:microsoft.com/office/officeart/2005/8/layout/cycle3" loCatId="cycl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D827AF-8BFD-4BC0-A6FB-CEF800D11967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с.Аксарка</a:t>
          </a: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ул.Первомайская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48 дольщиков, степень строительной готовности – 35%, площадь объекта – 1,5 тыс.кв.м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2DCDF79-92EE-45D9-8C70-9D9EDFC26478}" type="parTrans" cxnId="{8BA992BE-9EFB-48A7-9342-739D08CFFDEC}">
      <dgm:prSet/>
      <dgm:spPr/>
      <dgm:t>
        <a:bodyPr/>
        <a:lstStyle/>
        <a:p>
          <a:endParaRPr lang="ru-RU"/>
        </a:p>
      </dgm:t>
    </dgm:pt>
    <dgm:pt modelId="{36725740-7553-4F54-AB16-22893897CF55}" type="sibTrans" cxnId="{8BA992BE-9EFB-48A7-9342-739D08CFFDEC}">
      <dgm:prSet/>
      <dgm:spPr/>
      <dgm:t>
        <a:bodyPr/>
        <a:lstStyle/>
        <a:p>
          <a:endParaRPr lang="ru-RU"/>
        </a:p>
      </dgm:t>
    </dgm:pt>
    <dgm:pt modelId="{7E33F11B-353E-4D64-B93E-39B4BB34E540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г.Новый Уренгой, ул.Тундровая, д.6, 7, 67 дольщиков, степень строительной готовности – 85%, площадь объекта – 4,6 тыс.кв.м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9BD8AD0-A54C-483F-BCEB-48DC90EFB3BC}" type="parTrans" cxnId="{1036156D-5319-4705-89F2-33E17C97F535}">
      <dgm:prSet/>
      <dgm:spPr/>
      <dgm:t>
        <a:bodyPr/>
        <a:lstStyle/>
        <a:p>
          <a:endParaRPr lang="ru-RU"/>
        </a:p>
      </dgm:t>
    </dgm:pt>
    <dgm:pt modelId="{AA3FF056-B7ED-414D-8A5D-08EBA3F7D8E0}" type="sibTrans" cxnId="{1036156D-5319-4705-89F2-33E17C97F535}">
      <dgm:prSet/>
      <dgm:spPr/>
      <dgm:t>
        <a:bodyPr/>
        <a:lstStyle/>
        <a:p>
          <a:endParaRPr lang="ru-RU"/>
        </a:p>
      </dgm:t>
    </dgm:pt>
    <dgm:pt modelId="{D244813E-5682-4295-93BA-A06EE2BEBCA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г.Новый Уренгой, ул. Тундровая, д. 5, 33 дольщика, степень строительной готовности – 65%, площадь объекта – 4,6 тыс.кв.м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406CFC2-8D00-4CDB-84E3-E777640CCE6B}" type="parTrans" cxnId="{0CD5D8B2-C714-4A97-B80C-CA296EE19A6E}">
      <dgm:prSet/>
      <dgm:spPr/>
      <dgm:t>
        <a:bodyPr/>
        <a:lstStyle/>
        <a:p>
          <a:endParaRPr lang="ru-RU"/>
        </a:p>
      </dgm:t>
    </dgm:pt>
    <dgm:pt modelId="{CF4F79A0-45C1-4FEC-86FE-7CCE258973B6}" type="sibTrans" cxnId="{0CD5D8B2-C714-4A97-B80C-CA296EE19A6E}">
      <dgm:prSet/>
      <dgm:spPr/>
      <dgm:t>
        <a:bodyPr/>
        <a:lstStyle/>
        <a:p>
          <a:endParaRPr lang="ru-RU"/>
        </a:p>
      </dgm:t>
    </dgm:pt>
    <dgm:pt modelId="{1322BBF7-8173-44D0-A915-0CC737011DFA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с.Мужи, ул.Совхозная ГП-3, 14 дольщиков, степень строительной готовности  - 65%, площадь объекта -1,3 тыс.кв.м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AB70647-1510-43D2-843A-53F8BFD48FCE}" type="parTrans" cxnId="{8B8C2906-D017-49A8-A30D-1F5539B1E428}">
      <dgm:prSet/>
      <dgm:spPr/>
      <dgm:t>
        <a:bodyPr/>
        <a:lstStyle/>
        <a:p>
          <a:endParaRPr lang="ru-RU"/>
        </a:p>
      </dgm:t>
    </dgm:pt>
    <dgm:pt modelId="{18D221AF-C438-4BE9-92F5-53F587CF12BC}" type="sibTrans" cxnId="{8B8C2906-D017-49A8-A30D-1F5539B1E428}">
      <dgm:prSet/>
      <dgm:spPr/>
      <dgm:t>
        <a:bodyPr/>
        <a:lstStyle/>
        <a:p>
          <a:endParaRPr lang="ru-RU"/>
        </a:p>
      </dgm:t>
    </dgm:pt>
    <dgm:pt modelId="{0D9C6CC3-C9DA-4756-A358-A906CDE4C9F4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с.Аксарка</a:t>
          </a: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ул.Обская, 48 дольщиков, степень строительной готовности – 63%, площадь объекта – 1,2 тыс.кв.м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EEB7E16-232B-4786-9B78-B1334A8824A4}" type="parTrans" cxnId="{92747B63-8DA7-41D7-8E50-86C9CD0AF127}">
      <dgm:prSet/>
      <dgm:spPr/>
      <dgm:t>
        <a:bodyPr/>
        <a:lstStyle/>
        <a:p>
          <a:endParaRPr lang="ru-RU"/>
        </a:p>
      </dgm:t>
    </dgm:pt>
    <dgm:pt modelId="{76DC53B1-E3CF-473B-832C-A7B39F3D90D8}" type="sibTrans" cxnId="{92747B63-8DA7-41D7-8E50-86C9CD0AF127}">
      <dgm:prSet/>
      <dgm:spPr/>
      <dgm:t>
        <a:bodyPr/>
        <a:lstStyle/>
        <a:p>
          <a:endParaRPr lang="ru-RU"/>
        </a:p>
      </dgm:t>
    </dgm:pt>
    <dgm:pt modelId="{9D7780FA-59C9-40A7-89C0-8980E91AE082}" type="pres">
      <dgm:prSet presAssocID="{4762AC0C-416F-4494-B4AA-6BE565F3EE3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A47A9D-864E-4737-B57E-8C943EE2A53A}" type="pres">
      <dgm:prSet presAssocID="{4762AC0C-416F-4494-B4AA-6BE565F3EE3A}" presName="cycle" presStyleCnt="0"/>
      <dgm:spPr/>
    </dgm:pt>
    <dgm:pt modelId="{4DD2A62B-1BFE-4481-9612-F0108852DB24}" type="pres">
      <dgm:prSet presAssocID="{EAD827AF-8BFD-4BC0-A6FB-CEF800D11967}" presName="nodeFirstNode" presStyleLbl="node1" presStyleIdx="0" presStyleCnt="5" custScaleX="142063" custScaleY="1120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91A3F2-819C-45FB-8EE4-07A8C5BB76D9}" type="pres">
      <dgm:prSet presAssocID="{36725740-7553-4F54-AB16-22893897CF55}" presName="sibTransFirstNode" presStyleLbl="bgShp" presStyleIdx="0" presStyleCnt="1" custLinFactNeighborX="729" custLinFactNeighborY="1012"/>
      <dgm:spPr/>
      <dgm:t>
        <a:bodyPr/>
        <a:lstStyle/>
        <a:p>
          <a:endParaRPr lang="ru-RU"/>
        </a:p>
      </dgm:t>
    </dgm:pt>
    <dgm:pt modelId="{D5BB8650-E505-4E37-BCE3-AA702503D3D1}" type="pres">
      <dgm:prSet presAssocID="{7E33F11B-353E-4D64-B93E-39B4BB34E540}" presName="nodeFollowingNodes" presStyleLbl="node1" presStyleIdx="1" presStyleCnt="5" custScaleX="153646" custScaleY="106177" custRadScaleRad="98225" custRadScaleInc="-36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8FFBAE-70EA-4A54-869D-BDE50D829BBE}" type="pres">
      <dgm:prSet presAssocID="{D244813E-5682-4295-93BA-A06EE2BEBCA8}" presName="nodeFollowingNodes" presStyleLbl="node1" presStyleIdx="2" presStyleCnt="5" custScaleX="150174" custScaleY="109267" custRadScaleRad="114754" custRadScaleInc="-322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50C589-7F4B-41A8-9CDC-A3A1F108EB83}" type="pres">
      <dgm:prSet presAssocID="{1322BBF7-8173-44D0-A915-0CC737011DFA}" presName="nodeFollowingNodes" presStyleLbl="node1" presStyleIdx="3" presStyleCnt="5" custScaleX="146075" custScaleY="106179" custRadScaleRad="104270" custRadScaleInc="25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5BAB03-F814-42F3-81FC-192B1C6DAC2C}" type="pres">
      <dgm:prSet presAssocID="{0D9C6CC3-C9DA-4756-A358-A906CDE4C9F4}" presName="nodeFollowingNodes" presStyleLbl="node1" presStyleIdx="4" presStyleCnt="5" custScaleX="153109" custScaleY="106177" custRadScaleRad="92249" custRadScaleInc="5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747B63-8DA7-41D7-8E50-86C9CD0AF127}" srcId="{4762AC0C-416F-4494-B4AA-6BE565F3EE3A}" destId="{0D9C6CC3-C9DA-4756-A358-A906CDE4C9F4}" srcOrd="4" destOrd="0" parTransId="{7EEB7E16-232B-4786-9B78-B1334A8824A4}" sibTransId="{76DC53B1-E3CF-473B-832C-A7B39F3D90D8}"/>
    <dgm:cxn modelId="{606E647C-10B1-4915-83E2-1175F4686185}" type="presOf" srcId="{D244813E-5682-4295-93BA-A06EE2BEBCA8}" destId="{6A8FFBAE-70EA-4A54-869D-BDE50D829BBE}" srcOrd="0" destOrd="0" presId="urn:microsoft.com/office/officeart/2005/8/layout/cycle3"/>
    <dgm:cxn modelId="{ED2164A1-24D2-4FFD-9A27-47A3A1F70FE0}" type="presOf" srcId="{EAD827AF-8BFD-4BC0-A6FB-CEF800D11967}" destId="{4DD2A62B-1BFE-4481-9612-F0108852DB24}" srcOrd="0" destOrd="0" presId="urn:microsoft.com/office/officeart/2005/8/layout/cycle3"/>
    <dgm:cxn modelId="{6E0CBA61-F04B-4B99-BBEE-2CAE306301EE}" type="presOf" srcId="{4762AC0C-416F-4494-B4AA-6BE565F3EE3A}" destId="{9D7780FA-59C9-40A7-89C0-8980E91AE082}" srcOrd="0" destOrd="0" presId="urn:microsoft.com/office/officeart/2005/8/layout/cycle3"/>
    <dgm:cxn modelId="{0CD5D8B2-C714-4A97-B80C-CA296EE19A6E}" srcId="{4762AC0C-416F-4494-B4AA-6BE565F3EE3A}" destId="{D244813E-5682-4295-93BA-A06EE2BEBCA8}" srcOrd="2" destOrd="0" parTransId="{9406CFC2-8D00-4CDB-84E3-E777640CCE6B}" sibTransId="{CF4F79A0-45C1-4FEC-86FE-7CCE258973B6}"/>
    <dgm:cxn modelId="{1036156D-5319-4705-89F2-33E17C97F535}" srcId="{4762AC0C-416F-4494-B4AA-6BE565F3EE3A}" destId="{7E33F11B-353E-4D64-B93E-39B4BB34E540}" srcOrd="1" destOrd="0" parTransId="{99BD8AD0-A54C-483F-BCEB-48DC90EFB3BC}" sibTransId="{AA3FF056-B7ED-414D-8A5D-08EBA3F7D8E0}"/>
    <dgm:cxn modelId="{B7D34BD7-C4F9-4AFF-B12A-D0425FD96F79}" type="presOf" srcId="{7E33F11B-353E-4D64-B93E-39B4BB34E540}" destId="{D5BB8650-E505-4E37-BCE3-AA702503D3D1}" srcOrd="0" destOrd="0" presId="urn:microsoft.com/office/officeart/2005/8/layout/cycle3"/>
    <dgm:cxn modelId="{8B8C2906-D017-49A8-A30D-1F5539B1E428}" srcId="{4762AC0C-416F-4494-B4AA-6BE565F3EE3A}" destId="{1322BBF7-8173-44D0-A915-0CC737011DFA}" srcOrd="3" destOrd="0" parTransId="{DAB70647-1510-43D2-843A-53F8BFD48FCE}" sibTransId="{18D221AF-C438-4BE9-92F5-53F587CF12BC}"/>
    <dgm:cxn modelId="{8BA992BE-9EFB-48A7-9342-739D08CFFDEC}" srcId="{4762AC0C-416F-4494-B4AA-6BE565F3EE3A}" destId="{EAD827AF-8BFD-4BC0-A6FB-CEF800D11967}" srcOrd="0" destOrd="0" parTransId="{A2DCDF79-92EE-45D9-8C70-9D9EDFC26478}" sibTransId="{36725740-7553-4F54-AB16-22893897CF55}"/>
    <dgm:cxn modelId="{AE043B76-63A2-4C03-87CC-C8B455017ED2}" type="presOf" srcId="{36725740-7553-4F54-AB16-22893897CF55}" destId="{A691A3F2-819C-45FB-8EE4-07A8C5BB76D9}" srcOrd="0" destOrd="0" presId="urn:microsoft.com/office/officeart/2005/8/layout/cycle3"/>
    <dgm:cxn modelId="{3E6BC85B-FDD6-42FF-AA7F-5FEE9AD3CB27}" type="presOf" srcId="{0D9C6CC3-C9DA-4756-A358-A906CDE4C9F4}" destId="{205BAB03-F814-42F3-81FC-192B1C6DAC2C}" srcOrd="0" destOrd="0" presId="urn:microsoft.com/office/officeart/2005/8/layout/cycle3"/>
    <dgm:cxn modelId="{46BDAA98-D55C-4928-B1A0-20667BABEA93}" type="presOf" srcId="{1322BBF7-8173-44D0-A915-0CC737011DFA}" destId="{3050C589-7F4B-41A8-9CDC-A3A1F108EB83}" srcOrd="0" destOrd="0" presId="urn:microsoft.com/office/officeart/2005/8/layout/cycle3"/>
    <dgm:cxn modelId="{76135BF7-5FF4-4E6E-A8B0-21A8CC1CAC64}" type="presParOf" srcId="{9D7780FA-59C9-40A7-89C0-8980E91AE082}" destId="{E1A47A9D-864E-4737-B57E-8C943EE2A53A}" srcOrd="0" destOrd="0" presId="urn:microsoft.com/office/officeart/2005/8/layout/cycle3"/>
    <dgm:cxn modelId="{7124FC6C-A6B0-422F-8D1F-B6F6022488FC}" type="presParOf" srcId="{E1A47A9D-864E-4737-B57E-8C943EE2A53A}" destId="{4DD2A62B-1BFE-4481-9612-F0108852DB24}" srcOrd="0" destOrd="0" presId="urn:microsoft.com/office/officeart/2005/8/layout/cycle3"/>
    <dgm:cxn modelId="{2B24A583-15B7-4166-8B1F-183AFEF9C211}" type="presParOf" srcId="{E1A47A9D-864E-4737-B57E-8C943EE2A53A}" destId="{A691A3F2-819C-45FB-8EE4-07A8C5BB76D9}" srcOrd="1" destOrd="0" presId="urn:microsoft.com/office/officeart/2005/8/layout/cycle3"/>
    <dgm:cxn modelId="{68E56C4C-DF52-4BDF-A73B-A6DFDDF1E1B8}" type="presParOf" srcId="{E1A47A9D-864E-4737-B57E-8C943EE2A53A}" destId="{D5BB8650-E505-4E37-BCE3-AA702503D3D1}" srcOrd="2" destOrd="0" presId="urn:microsoft.com/office/officeart/2005/8/layout/cycle3"/>
    <dgm:cxn modelId="{871465DF-527D-4517-888D-D8BB3737230E}" type="presParOf" srcId="{E1A47A9D-864E-4737-B57E-8C943EE2A53A}" destId="{6A8FFBAE-70EA-4A54-869D-BDE50D829BBE}" srcOrd="3" destOrd="0" presId="urn:microsoft.com/office/officeart/2005/8/layout/cycle3"/>
    <dgm:cxn modelId="{ED892640-14A1-459C-8FED-702CCE039306}" type="presParOf" srcId="{E1A47A9D-864E-4737-B57E-8C943EE2A53A}" destId="{3050C589-7F4B-41A8-9CDC-A3A1F108EB83}" srcOrd="4" destOrd="0" presId="urn:microsoft.com/office/officeart/2005/8/layout/cycle3"/>
    <dgm:cxn modelId="{EC1C203F-5944-4E8E-B0F9-82CD98B7712B}" type="presParOf" srcId="{E1A47A9D-864E-4737-B57E-8C943EE2A53A}" destId="{205BAB03-F814-42F3-81FC-192B1C6DAC2C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1AB2FD-FA25-44E2-B9F6-8FAF596FFC29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4EB4F3-FF94-454C-93E8-0A371374366A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 участием средств Фонда содействия реформированию ЖКХ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2A53815-61C9-43D3-8515-96C59B614560}" type="parTrans" cxnId="{410C4E4F-D1C1-46F3-94C0-729370514902}">
      <dgm:prSet/>
      <dgm:spPr/>
      <dgm:t>
        <a:bodyPr/>
        <a:lstStyle/>
        <a:p>
          <a:endParaRPr lang="ru-RU"/>
        </a:p>
      </dgm:t>
    </dgm:pt>
    <dgm:pt modelId="{E7AE45E9-C68A-4423-9E52-264E2ECBAE67}" type="sibTrans" cxnId="{410C4E4F-D1C1-46F3-94C0-729370514902}">
      <dgm:prSet/>
      <dgm:spPr/>
      <dgm:t>
        <a:bodyPr/>
        <a:lstStyle/>
        <a:p>
          <a:endParaRPr lang="ru-RU"/>
        </a:p>
      </dgm:t>
    </dgm:pt>
    <dgm:pt modelId="{7D54F7A3-DCE2-4B60-9B38-EE881966AF20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Целевой показатель на 2019 год – переселение </a:t>
          </a:r>
          <a:r>
            <a: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300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человек из аварийного фонда площадью </a:t>
          </a:r>
          <a:r>
            <a: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5,16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тыс.кв.м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D64FE25A-8E1A-4E28-8D53-4987BC90B3C0}" type="parTrans" cxnId="{C2D717EA-83C6-430F-9B12-41A323726C31}">
      <dgm:prSet/>
      <dgm:spPr/>
      <dgm:t>
        <a:bodyPr/>
        <a:lstStyle/>
        <a:p>
          <a:endParaRPr lang="ru-RU"/>
        </a:p>
      </dgm:t>
    </dgm:pt>
    <dgm:pt modelId="{512AAF54-1753-4E9A-A6C5-324B857188D5}" type="sibTrans" cxnId="{C2D717EA-83C6-430F-9B12-41A323726C31}">
      <dgm:prSet/>
      <dgm:spPr/>
      <dgm:t>
        <a:bodyPr/>
        <a:lstStyle/>
        <a:p>
          <a:endParaRPr lang="ru-RU"/>
        </a:p>
      </dgm:t>
    </dgm:pt>
    <dgm:pt modelId="{890191B9-A4BA-4BC7-85F7-D421011E634F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По информации Фонда содействия реформированию ЖКХ по состоянию на 01.08.2019  переселено </a:t>
          </a:r>
          <a:r>
            <a: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70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человек из аварийного фонда площадью </a:t>
          </a:r>
          <a:r>
            <a: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1,31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тыс. кв.м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C7241B6C-6098-4B7A-931C-358CC6B84AB8}" type="parTrans" cxnId="{2DF77312-2EEC-41D2-AEF7-665A24C18FC4}">
      <dgm:prSet/>
      <dgm:spPr/>
      <dgm:t>
        <a:bodyPr/>
        <a:lstStyle/>
        <a:p>
          <a:endParaRPr lang="ru-RU"/>
        </a:p>
      </dgm:t>
    </dgm:pt>
    <dgm:pt modelId="{A13CD4BD-D927-43D9-9293-0C20362AFC52}" type="sibTrans" cxnId="{2DF77312-2EEC-41D2-AEF7-665A24C18FC4}">
      <dgm:prSet/>
      <dgm:spPr/>
      <dgm:t>
        <a:bodyPr/>
        <a:lstStyle/>
        <a:p>
          <a:endParaRPr lang="ru-RU"/>
        </a:p>
      </dgm:t>
    </dgm:pt>
    <dgm:pt modelId="{1A827F97-9394-4B90-9E8B-40502301B153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 иным программам Ямало-Ненецкого автономного округа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813500-8013-4FEF-9ECC-3AC8C0D60FD3}" type="parTrans" cxnId="{2B852859-1B3E-47A3-B07A-CCC05A25517F}">
      <dgm:prSet/>
      <dgm:spPr/>
      <dgm:t>
        <a:bodyPr/>
        <a:lstStyle/>
        <a:p>
          <a:endParaRPr lang="ru-RU"/>
        </a:p>
      </dgm:t>
    </dgm:pt>
    <dgm:pt modelId="{430F6FED-2C28-4553-B4FA-90E7A0831956}" type="sibTrans" cxnId="{2B852859-1B3E-47A3-B07A-CCC05A25517F}">
      <dgm:prSet/>
      <dgm:spPr/>
      <dgm:t>
        <a:bodyPr/>
        <a:lstStyle/>
        <a:p>
          <a:endParaRPr lang="ru-RU"/>
        </a:p>
      </dgm:t>
    </dgm:pt>
    <dgm:pt modelId="{B97A37FD-F2A1-4E10-A270-3CD5FAC455C4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Целевой показатель на 2019 год – переселение </a:t>
          </a:r>
          <a:r>
            <a: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7 670</a:t>
          </a:r>
          <a:r>
            <a: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человек из аварийного жилья площадью </a:t>
          </a:r>
          <a:r>
            <a: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101,83 </a:t>
          </a:r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тыс.кв.метров</a:t>
          </a: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0F0F3642-C622-4900-9A2C-14F341FC44E5}" type="parTrans" cxnId="{F508E713-423B-4106-8EAF-E8F0CE70AA25}">
      <dgm:prSet/>
      <dgm:spPr/>
      <dgm:t>
        <a:bodyPr/>
        <a:lstStyle/>
        <a:p>
          <a:endParaRPr lang="ru-RU"/>
        </a:p>
      </dgm:t>
    </dgm:pt>
    <dgm:pt modelId="{5A49B900-178C-4C03-AD0B-49773A26ABFB}" type="sibTrans" cxnId="{F508E713-423B-4106-8EAF-E8F0CE70AA25}">
      <dgm:prSet/>
      <dgm:spPr/>
      <dgm:t>
        <a:bodyPr/>
        <a:lstStyle/>
        <a:p>
          <a:endParaRPr lang="ru-RU"/>
        </a:p>
      </dgm:t>
    </dgm:pt>
    <dgm:pt modelId="{8286573A-5BC9-4710-ABE5-55CC2B951D18}">
      <dgm:prSet phldrT="[Текст]" custT="1"/>
      <dgm:spPr/>
      <dgm:t>
        <a:bodyPr/>
        <a:lstStyle/>
        <a:p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За счет средств регионального бюджета переселено </a:t>
          </a: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1 200 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человек</a:t>
          </a: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 из аварийного жилья площадью </a:t>
          </a: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18,6 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тыс.кв.метров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B0BCE2F-1218-454F-AA9D-4D553F768033}" type="parTrans" cxnId="{FF2DDBED-FC26-40D0-BE0E-EBA480BCB58A}">
      <dgm:prSet/>
      <dgm:spPr/>
      <dgm:t>
        <a:bodyPr/>
        <a:lstStyle/>
        <a:p>
          <a:endParaRPr lang="ru-RU"/>
        </a:p>
      </dgm:t>
    </dgm:pt>
    <dgm:pt modelId="{F30B06A2-7BA3-435D-AF86-542445EEB568}" type="sibTrans" cxnId="{FF2DDBED-FC26-40D0-BE0E-EBA480BCB58A}">
      <dgm:prSet/>
      <dgm:spPr/>
      <dgm:t>
        <a:bodyPr/>
        <a:lstStyle/>
        <a:p>
          <a:endParaRPr lang="ru-RU"/>
        </a:p>
      </dgm:t>
    </dgm:pt>
    <dgm:pt modelId="{2A4E6E79-CB05-4615-AB85-0B97AD445F36}" type="pres">
      <dgm:prSet presAssocID="{701AB2FD-FA25-44E2-B9F6-8FAF596FFC2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0EFA1EB-5ED6-4620-AD22-2DC4B9D83572}" type="pres">
      <dgm:prSet presAssocID="{2D4EB4F3-FF94-454C-93E8-0A371374366A}" presName="root" presStyleCnt="0"/>
      <dgm:spPr/>
    </dgm:pt>
    <dgm:pt modelId="{2A0A16AA-0013-42AC-8787-D4A6E94E8538}" type="pres">
      <dgm:prSet presAssocID="{2D4EB4F3-FF94-454C-93E8-0A371374366A}" presName="rootComposite" presStyleCnt="0"/>
      <dgm:spPr/>
    </dgm:pt>
    <dgm:pt modelId="{8247AEEB-1B89-4FEF-A367-8752EDB6DC9D}" type="pres">
      <dgm:prSet presAssocID="{2D4EB4F3-FF94-454C-93E8-0A371374366A}" presName="rootText" presStyleLbl="node1" presStyleIdx="0" presStyleCnt="2" custScaleX="119866"/>
      <dgm:spPr/>
      <dgm:t>
        <a:bodyPr/>
        <a:lstStyle/>
        <a:p>
          <a:endParaRPr lang="ru-RU"/>
        </a:p>
      </dgm:t>
    </dgm:pt>
    <dgm:pt modelId="{8B558D2E-12CC-483D-8DCA-9FB7FE3E1324}" type="pres">
      <dgm:prSet presAssocID="{2D4EB4F3-FF94-454C-93E8-0A371374366A}" presName="rootConnector" presStyleLbl="node1" presStyleIdx="0" presStyleCnt="2"/>
      <dgm:spPr/>
      <dgm:t>
        <a:bodyPr/>
        <a:lstStyle/>
        <a:p>
          <a:endParaRPr lang="ru-RU"/>
        </a:p>
      </dgm:t>
    </dgm:pt>
    <dgm:pt modelId="{02DA2610-86BB-4E99-A5B2-CD6068DB29AF}" type="pres">
      <dgm:prSet presAssocID="{2D4EB4F3-FF94-454C-93E8-0A371374366A}" presName="childShape" presStyleCnt="0"/>
      <dgm:spPr/>
    </dgm:pt>
    <dgm:pt modelId="{09E0A006-8742-449F-8F04-1DE775D2BF82}" type="pres">
      <dgm:prSet presAssocID="{D64FE25A-8E1A-4E28-8D53-4987BC90B3C0}" presName="Name13" presStyleLbl="parChTrans1D2" presStyleIdx="0" presStyleCnt="4"/>
      <dgm:spPr/>
      <dgm:t>
        <a:bodyPr/>
        <a:lstStyle/>
        <a:p>
          <a:endParaRPr lang="ru-RU"/>
        </a:p>
      </dgm:t>
    </dgm:pt>
    <dgm:pt modelId="{B23AD91D-DE1E-4EB9-B757-1B2DF9DFC9F1}" type="pres">
      <dgm:prSet presAssocID="{7D54F7A3-DCE2-4B60-9B38-EE881966AF20}" presName="childText" presStyleLbl="bgAcc1" presStyleIdx="0" presStyleCnt="4" custScaleX="124936" custLinFactNeighborX="-168" custLinFactNeighborY="-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F6E097-BDE4-4956-8F3A-A9FED24FE2D2}" type="pres">
      <dgm:prSet presAssocID="{C7241B6C-6098-4B7A-931C-358CC6B84AB8}" presName="Name13" presStyleLbl="parChTrans1D2" presStyleIdx="1" presStyleCnt="4"/>
      <dgm:spPr/>
      <dgm:t>
        <a:bodyPr/>
        <a:lstStyle/>
        <a:p>
          <a:endParaRPr lang="ru-RU"/>
        </a:p>
      </dgm:t>
    </dgm:pt>
    <dgm:pt modelId="{3CABA905-B894-4EEE-9736-45A8DCA8B4F5}" type="pres">
      <dgm:prSet presAssocID="{890191B9-A4BA-4BC7-85F7-D421011E634F}" presName="childText" presStyleLbl="bgAcc1" presStyleIdx="1" presStyleCnt="4" custScaleX="1261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2FEA9A-1873-4BC6-9A2D-51587A8B8BF5}" type="pres">
      <dgm:prSet presAssocID="{1A827F97-9394-4B90-9E8B-40502301B153}" presName="root" presStyleCnt="0"/>
      <dgm:spPr/>
    </dgm:pt>
    <dgm:pt modelId="{C8623D83-78DD-4D68-A565-36B00D34F00B}" type="pres">
      <dgm:prSet presAssocID="{1A827F97-9394-4B90-9E8B-40502301B153}" presName="rootComposite" presStyleCnt="0"/>
      <dgm:spPr/>
    </dgm:pt>
    <dgm:pt modelId="{6661BB96-0713-458C-8A96-532DE8FBA612}" type="pres">
      <dgm:prSet presAssocID="{1A827F97-9394-4B90-9E8B-40502301B153}" presName="rootText" presStyleLbl="node1" presStyleIdx="1" presStyleCnt="2" custScaleX="119395"/>
      <dgm:spPr/>
      <dgm:t>
        <a:bodyPr/>
        <a:lstStyle/>
        <a:p>
          <a:endParaRPr lang="ru-RU"/>
        </a:p>
      </dgm:t>
    </dgm:pt>
    <dgm:pt modelId="{7E1C70E7-FC9D-4F42-B22D-45E2536E4F12}" type="pres">
      <dgm:prSet presAssocID="{1A827F97-9394-4B90-9E8B-40502301B153}" presName="rootConnector" presStyleLbl="node1" presStyleIdx="1" presStyleCnt="2"/>
      <dgm:spPr/>
      <dgm:t>
        <a:bodyPr/>
        <a:lstStyle/>
        <a:p>
          <a:endParaRPr lang="ru-RU"/>
        </a:p>
      </dgm:t>
    </dgm:pt>
    <dgm:pt modelId="{946F18FC-0C1F-4DB1-B292-1F3B50BDA771}" type="pres">
      <dgm:prSet presAssocID="{1A827F97-9394-4B90-9E8B-40502301B153}" presName="childShape" presStyleCnt="0"/>
      <dgm:spPr/>
    </dgm:pt>
    <dgm:pt modelId="{C3C34F89-2FD9-46A8-81A9-797F3855105C}" type="pres">
      <dgm:prSet presAssocID="{0F0F3642-C622-4900-9A2C-14F341FC44E5}" presName="Name13" presStyleLbl="parChTrans1D2" presStyleIdx="2" presStyleCnt="4"/>
      <dgm:spPr/>
      <dgm:t>
        <a:bodyPr/>
        <a:lstStyle/>
        <a:p>
          <a:endParaRPr lang="ru-RU"/>
        </a:p>
      </dgm:t>
    </dgm:pt>
    <dgm:pt modelId="{369AB4F7-16B2-4E63-B875-F30F27896FD2}" type="pres">
      <dgm:prSet presAssocID="{B97A37FD-F2A1-4E10-A270-3CD5FAC455C4}" presName="childText" presStyleLbl="bgAcc1" presStyleIdx="2" presStyleCnt="4" custScaleX="120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518E0-24E4-479F-862B-241E8E35D21E}" type="pres">
      <dgm:prSet presAssocID="{0B0BCE2F-1218-454F-AA9D-4D553F768033}" presName="Name13" presStyleLbl="parChTrans1D2" presStyleIdx="3" presStyleCnt="4"/>
      <dgm:spPr/>
      <dgm:t>
        <a:bodyPr/>
        <a:lstStyle/>
        <a:p>
          <a:endParaRPr lang="ru-RU"/>
        </a:p>
      </dgm:t>
    </dgm:pt>
    <dgm:pt modelId="{E904C920-E9C5-416B-98D8-D7118C2734B2}" type="pres">
      <dgm:prSet presAssocID="{8286573A-5BC9-4710-ABE5-55CC2B951D18}" presName="childText" presStyleLbl="bgAcc1" presStyleIdx="3" presStyleCnt="4" custScaleX="121305" custLinFactNeighborX="9774" custLinFactNeighborY="118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852859-1B3E-47A3-B07A-CCC05A25517F}" srcId="{701AB2FD-FA25-44E2-B9F6-8FAF596FFC29}" destId="{1A827F97-9394-4B90-9E8B-40502301B153}" srcOrd="1" destOrd="0" parTransId="{9B813500-8013-4FEF-9ECC-3AC8C0D60FD3}" sibTransId="{430F6FED-2C28-4553-B4FA-90E7A0831956}"/>
    <dgm:cxn modelId="{BE0C7466-73B6-443F-86C3-AFBD23A7D295}" type="presOf" srcId="{C7241B6C-6098-4B7A-931C-358CC6B84AB8}" destId="{41F6E097-BDE4-4956-8F3A-A9FED24FE2D2}" srcOrd="0" destOrd="0" presId="urn:microsoft.com/office/officeart/2005/8/layout/hierarchy3"/>
    <dgm:cxn modelId="{3DBAF8B1-E5E1-4DF3-ACBD-9185BDC4D91F}" type="presOf" srcId="{890191B9-A4BA-4BC7-85F7-D421011E634F}" destId="{3CABA905-B894-4EEE-9736-45A8DCA8B4F5}" srcOrd="0" destOrd="0" presId="urn:microsoft.com/office/officeart/2005/8/layout/hierarchy3"/>
    <dgm:cxn modelId="{C3AE6EF9-3694-4C58-B581-32C37A6B88C2}" type="presOf" srcId="{1A827F97-9394-4B90-9E8B-40502301B153}" destId="{7E1C70E7-FC9D-4F42-B22D-45E2536E4F12}" srcOrd="1" destOrd="0" presId="urn:microsoft.com/office/officeart/2005/8/layout/hierarchy3"/>
    <dgm:cxn modelId="{C2D717EA-83C6-430F-9B12-41A323726C31}" srcId="{2D4EB4F3-FF94-454C-93E8-0A371374366A}" destId="{7D54F7A3-DCE2-4B60-9B38-EE881966AF20}" srcOrd="0" destOrd="0" parTransId="{D64FE25A-8E1A-4E28-8D53-4987BC90B3C0}" sibTransId="{512AAF54-1753-4E9A-A6C5-324B857188D5}"/>
    <dgm:cxn modelId="{E89AF8C4-0827-453A-B9E5-2A2F3486C5D2}" type="presOf" srcId="{1A827F97-9394-4B90-9E8B-40502301B153}" destId="{6661BB96-0713-458C-8A96-532DE8FBA612}" srcOrd="0" destOrd="0" presId="urn:microsoft.com/office/officeart/2005/8/layout/hierarchy3"/>
    <dgm:cxn modelId="{FF2DDBED-FC26-40D0-BE0E-EBA480BCB58A}" srcId="{1A827F97-9394-4B90-9E8B-40502301B153}" destId="{8286573A-5BC9-4710-ABE5-55CC2B951D18}" srcOrd="1" destOrd="0" parTransId="{0B0BCE2F-1218-454F-AA9D-4D553F768033}" sibTransId="{F30B06A2-7BA3-435D-AF86-542445EEB568}"/>
    <dgm:cxn modelId="{60C1DFC9-C873-41E9-8101-EB8EDB75F9DF}" type="presOf" srcId="{D64FE25A-8E1A-4E28-8D53-4987BC90B3C0}" destId="{09E0A006-8742-449F-8F04-1DE775D2BF82}" srcOrd="0" destOrd="0" presId="urn:microsoft.com/office/officeart/2005/8/layout/hierarchy3"/>
    <dgm:cxn modelId="{2DF77312-2EEC-41D2-AEF7-665A24C18FC4}" srcId="{2D4EB4F3-FF94-454C-93E8-0A371374366A}" destId="{890191B9-A4BA-4BC7-85F7-D421011E634F}" srcOrd="1" destOrd="0" parTransId="{C7241B6C-6098-4B7A-931C-358CC6B84AB8}" sibTransId="{A13CD4BD-D927-43D9-9293-0C20362AFC52}"/>
    <dgm:cxn modelId="{3C516950-1F62-4DBD-A8A6-70A83246F443}" type="presOf" srcId="{701AB2FD-FA25-44E2-B9F6-8FAF596FFC29}" destId="{2A4E6E79-CB05-4615-AB85-0B97AD445F36}" srcOrd="0" destOrd="0" presId="urn:microsoft.com/office/officeart/2005/8/layout/hierarchy3"/>
    <dgm:cxn modelId="{410C4E4F-D1C1-46F3-94C0-729370514902}" srcId="{701AB2FD-FA25-44E2-B9F6-8FAF596FFC29}" destId="{2D4EB4F3-FF94-454C-93E8-0A371374366A}" srcOrd="0" destOrd="0" parTransId="{72A53815-61C9-43D3-8515-96C59B614560}" sibTransId="{E7AE45E9-C68A-4423-9E52-264E2ECBAE67}"/>
    <dgm:cxn modelId="{56B2C4A8-3907-4A22-AA3A-57F8D7776DEB}" type="presOf" srcId="{2D4EB4F3-FF94-454C-93E8-0A371374366A}" destId="{8247AEEB-1B89-4FEF-A367-8752EDB6DC9D}" srcOrd="0" destOrd="0" presId="urn:microsoft.com/office/officeart/2005/8/layout/hierarchy3"/>
    <dgm:cxn modelId="{9835B8AA-9FCC-4891-A591-CD55E44B3DE1}" type="presOf" srcId="{2D4EB4F3-FF94-454C-93E8-0A371374366A}" destId="{8B558D2E-12CC-483D-8DCA-9FB7FE3E1324}" srcOrd="1" destOrd="0" presId="urn:microsoft.com/office/officeart/2005/8/layout/hierarchy3"/>
    <dgm:cxn modelId="{B34E09B1-3C3E-4988-AE16-A166D1B20886}" type="presOf" srcId="{0F0F3642-C622-4900-9A2C-14F341FC44E5}" destId="{C3C34F89-2FD9-46A8-81A9-797F3855105C}" srcOrd="0" destOrd="0" presId="urn:microsoft.com/office/officeart/2005/8/layout/hierarchy3"/>
    <dgm:cxn modelId="{D4EA5ED8-CBD1-4C92-A9C3-F1FC69F16331}" type="presOf" srcId="{7D54F7A3-DCE2-4B60-9B38-EE881966AF20}" destId="{B23AD91D-DE1E-4EB9-B757-1B2DF9DFC9F1}" srcOrd="0" destOrd="0" presId="urn:microsoft.com/office/officeart/2005/8/layout/hierarchy3"/>
    <dgm:cxn modelId="{BAB06010-9D27-4EA5-ABED-EBB798896775}" type="presOf" srcId="{B97A37FD-F2A1-4E10-A270-3CD5FAC455C4}" destId="{369AB4F7-16B2-4E63-B875-F30F27896FD2}" srcOrd="0" destOrd="0" presId="urn:microsoft.com/office/officeart/2005/8/layout/hierarchy3"/>
    <dgm:cxn modelId="{01C6CA06-E3A3-4059-AFFA-6C89796F583F}" type="presOf" srcId="{8286573A-5BC9-4710-ABE5-55CC2B951D18}" destId="{E904C920-E9C5-416B-98D8-D7118C2734B2}" srcOrd="0" destOrd="0" presId="urn:microsoft.com/office/officeart/2005/8/layout/hierarchy3"/>
    <dgm:cxn modelId="{872408B3-FC3B-4788-8805-D02DEE69A6C2}" type="presOf" srcId="{0B0BCE2F-1218-454F-AA9D-4D553F768033}" destId="{2F6518E0-24E4-479F-862B-241E8E35D21E}" srcOrd="0" destOrd="0" presId="urn:microsoft.com/office/officeart/2005/8/layout/hierarchy3"/>
    <dgm:cxn modelId="{F508E713-423B-4106-8EAF-E8F0CE70AA25}" srcId="{1A827F97-9394-4B90-9E8B-40502301B153}" destId="{B97A37FD-F2A1-4E10-A270-3CD5FAC455C4}" srcOrd="0" destOrd="0" parTransId="{0F0F3642-C622-4900-9A2C-14F341FC44E5}" sibTransId="{5A49B900-178C-4C03-AD0B-49773A26ABFB}"/>
    <dgm:cxn modelId="{670CF055-6882-4CB4-BEC2-8C9476D7006B}" type="presParOf" srcId="{2A4E6E79-CB05-4615-AB85-0B97AD445F36}" destId="{60EFA1EB-5ED6-4620-AD22-2DC4B9D83572}" srcOrd="0" destOrd="0" presId="urn:microsoft.com/office/officeart/2005/8/layout/hierarchy3"/>
    <dgm:cxn modelId="{540344DB-EC02-4429-AFEC-16D0D1748382}" type="presParOf" srcId="{60EFA1EB-5ED6-4620-AD22-2DC4B9D83572}" destId="{2A0A16AA-0013-42AC-8787-D4A6E94E8538}" srcOrd="0" destOrd="0" presId="urn:microsoft.com/office/officeart/2005/8/layout/hierarchy3"/>
    <dgm:cxn modelId="{96E73DA5-7F6B-4BB2-9EC7-65005640D687}" type="presParOf" srcId="{2A0A16AA-0013-42AC-8787-D4A6E94E8538}" destId="{8247AEEB-1B89-4FEF-A367-8752EDB6DC9D}" srcOrd="0" destOrd="0" presId="urn:microsoft.com/office/officeart/2005/8/layout/hierarchy3"/>
    <dgm:cxn modelId="{2C472D66-6961-473F-A8DE-975FB7D6B5C6}" type="presParOf" srcId="{2A0A16AA-0013-42AC-8787-D4A6E94E8538}" destId="{8B558D2E-12CC-483D-8DCA-9FB7FE3E1324}" srcOrd="1" destOrd="0" presId="urn:microsoft.com/office/officeart/2005/8/layout/hierarchy3"/>
    <dgm:cxn modelId="{A48FC731-983B-41F7-B372-9C6307C174B2}" type="presParOf" srcId="{60EFA1EB-5ED6-4620-AD22-2DC4B9D83572}" destId="{02DA2610-86BB-4E99-A5B2-CD6068DB29AF}" srcOrd="1" destOrd="0" presId="urn:microsoft.com/office/officeart/2005/8/layout/hierarchy3"/>
    <dgm:cxn modelId="{2BC1804F-654F-4ADB-836E-F54CB5719B92}" type="presParOf" srcId="{02DA2610-86BB-4E99-A5B2-CD6068DB29AF}" destId="{09E0A006-8742-449F-8F04-1DE775D2BF82}" srcOrd="0" destOrd="0" presId="urn:microsoft.com/office/officeart/2005/8/layout/hierarchy3"/>
    <dgm:cxn modelId="{36F9FCCC-1439-4D13-A36A-8AAA38B00E69}" type="presParOf" srcId="{02DA2610-86BB-4E99-A5B2-CD6068DB29AF}" destId="{B23AD91D-DE1E-4EB9-B757-1B2DF9DFC9F1}" srcOrd="1" destOrd="0" presId="urn:microsoft.com/office/officeart/2005/8/layout/hierarchy3"/>
    <dgm:cxn modelId="{A7333DFF-1E25-43C4-8D0C-00759C6D70D2}" type="presParOf" srcId="{02DA2610-86BB-4E99-A5B2-CD6068DB29AF}" destId="{41F6E097-BDE4-4956-8F3A-A9FED24FE2D2}" srcOrd="2" destOrd="0" presId="urn:microsoft.com/office/officeart/2005/8/layout/hierarchy3"/>
    <dgm:cxn modelId="{AE940ACB-25CC-4298-999E-7F711D6B414F}" type="presParOf" srcId="{02DA2610-86BB-4E99-A5B2-CD6068DB29AF}" destId="{3CABA905-B894-4EEE-9736-45A8DCA8B4F5}" srcOrd="3" destOrd="0" presId="urn:microsoft.com/office/officeart/2005/8/layout/hierarchy3"/>
    <dgm:cxn modelId="{B442C2EC-1357-4CC6-8420-DFDCEA37E17C}" type="presParOf" srcId="{2A4E6E79-CB05-4615-AB85-0B97AD445F36}" destId="{972FEA9A-1873-4BC6-9A2D-51587A8B8BF5}" srcOrd="1" destOrd="0" presId="urn:microsoft.com/office/officeart/2005/8/layout/hierarchy3"/>
    <dgm:cxn modelId="{458B7496-7433-46F3-BB8C-AAED52A70523}" type="presParOf" srcId="{972FEA9A-1873-4BC6-9A2D-51587A8B8BF5}" destId="{C8623D83-78DD-4D68-A565-36B00D34F00B}" srcOrd="0" destOrd="0" presId="urn:microsoft.com/office/officeart/2005/8/layout/hierarchy3"/>
    <dgm:cxn modelId="{48BCF56E-0B42-4506-85E0-124452721EAF}" type="presParOf" srcId="{C8623D83-78DD-4D68-A565-36B00D34F00B}" destId="{6661BB96-0713-458C-8A96-532DE8FBA612}" srcOrd="0" destOrd="0" presId="urn:microsoft.com/office/officeart/2005/8/layout/hierarchy3"/>
    <dgm:cxn modelId="{6B6A4CAC-3187-418C-88BD-73687D4DC7A5}" type="presParOf" srcId="{C8623D83-78DD-4D68-A565-36B00D34F00B}" destId="{7E1C70E7-FC9D-4F42-B22D-45E2536E4F12}" srcOrd="1" destOrd="0" presId="urn:microsoft.com/office/officeart/2005/8/layout/hierarchy3"/>
    <dgm:cxn modelId="{BEF450FD-D7B3-4AFF-B929-F1DE123E5A41}" type="presParOf" srcId="{972FEA9A-1873-4BC6-9A2D-51587A8B8BF5}" destId="{946F18FC-0C1F-4DB1-B292-1F3B50BDA771}" srcOrd="1" destOrd="0" presId="urn:microsoft.com/office/officeart/2005/8/layout/hierarchy3"/>
    <dgm:cxn modelId="{03EF1973-8AA9-4B12-A6AC-240F3E9D9F54}" type="presParOf" srcId="{946F18FC-0C1F-4DB1-B292-1F3B50BDA771}" destId="{C3C34F89-2FD9-46A8-81A9-797F3855105C}" srcOrd="0" destOrd="0" presId="urn:microsoft.com/office/officeart/2005/8/layout/hierarchy3"/>
    <dgm:cxn modelId="{E6CB02C8-7D48-4B88-B2CB-9025D0BFFDDB}" type="presParOf" srcId="{946F18FC-0C1F-4DB1-B292-1F3B50BDA771}" destId="{369AB4F7-16B2-4E63-B875-F30F27896FD2}" srcOrd="1" destOrd="0" presId="urn:microsoft.com/office/officeart/2005/8/layout/hierarchy3"/>
    <dgm:cxn modelId="{65AAA32F-987C-4879-8EDD-825F9FC687BD}" type="presParOf" srcId="{946F18FC-0C1F-4DB1-B292-1F3B50BDA771}" destId="{2F6518E0-24E4-479F-862B-241E8E35D21E}" srcOrd="2" destOrd="0" presId="urn:microsoft.com/office/officeart/2005/8/layout/hierarchy3"/>
    <dgm:cxn modelId="{56023ED2-BA69-4033-A337-465465BDBF8C}" type="presParOf" srcId="{946F18FC-0C1F-4DB1-B292-1F3B50BDA771}" destId="{E904C920-E9C5-416B-98D8-D7118C2734B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91A3F2-819C-45FB-8EE4-07A8C5BB76D9}">
      <dsp:nvSpPr>
        <dsp:cNvPr id="0" name=""/>
        <dsp:cNvSpPr/>
      </dsp:nvSpPr>
      <dsp:spPr>
        <a:xfrm>
          <a:off x="1440173" y="-310046"/>
          <a:ext cx="4086905" cy="4086905"/>
        </a:xfrm>
        <a:prstGeom prst="circularArrow">
          <a:avLst>
            <a:gd name="adj1" fmla="val 5544"/>
            <a:gd name="adj2" fmla="val 330680"/>
            <a:gd name="adj3" fmla="val 12725169"/>
            <a:gd name="adj4" fmla="val 18064061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D2A62B-1BFE-4481-9612-F0108852DB24}">
      <dsp:nvSpPr>
        <dsp:cNvPr id="0" name=""/>
        <dsp:cNvSpPr/>
      </dsp:nvSpPr>
      <dsp:spPr>
        <a:xfrm>
          <a:off x="2103995" y="-49856"/>
          <a:ext cx="2699674" cy="106454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с.Аксарка</a:t>
          </a: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ул.Первомайская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48 дольщиков, степень строительной готовности – 35%, площадь объекта – 1,5 тыс.кв.м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03995" y="-49856"/>
        <a:ext cx="2699674" cy="1064549"/>
      </dsp:txXfrm>
    </dsp:sp>
    <dsp:sp modelId="{D5BB8650-E505-4E37-BCE3-AA702503D3D1}">
      <dsp:nvSpPr>
        <dsp:cNvPr id="0" name=""/>
        <dsp:cNvSpPr/>
      </dsp:nvSpPr>
      <dsp:spPr>
        <a:xfrm>
          <a:off x="3600406" y="1129369"/>
          <a:ext cx="2919790" cy="100885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г.Новый Уренгой, ул.Тундровая, д.6, 7, 67 дольщиков, степень строительной готовности – 85%, площадь объекта – 4,6 тыс.кв.м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00406" y="1129369"/>
        <a:ext cx="2919790" cy="1008859"/>
      </dsp:txXfrm>
    </dsp:sp>
    <dsp:sp modelId="{6A8FFBAE-70EA-4A54-869D-BDE50D829BBE}">
      <dsp:nvSpPr>
        <dsp:cNvPr id="0" name=""/>
        <dsp:cNvSpPr/>
      </dsp:nvSpPr>
      <dsp:spPr>
        <a:xfrm>
          <a:off x="3672407" y="2842876"/>
          <a:ext cx="2853810" cy="103822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г.Новый Уренгой, ул. Тундровая, д. 5, 33 дольщика, степень строительной готовности – 65%, площадь объекта – 4,6 тыс.кв.м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72407" y="2842876"/>
        <a:ext cx="2853810" cy="1038220"/>
      </dsp:txXfrm>
    </dsp:sp>
    <dsp:sp modelId="{3050C589-7F4B-41A8-9CDC-A3A1F108EB83}">
      <dsp:nvSpPr>
        <dsp:cNvPr id="0" name=""/>
        <dsp:cNvSpPr/>
      </dsp:nvSpPr>
      <dsp:spPr>
        <a:xfrm>
          <a:off x="648077" y="2857542"/>
          <a:ext cx="2775915" cy="1008878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с.Мужи, ул.Совхозная ГП-3, 14 дольщиков, степень строительной готовности  - 65%, площадь объекта -1,3 тыс.кв.м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48077" y="2857542"/>
        <a:ext cx="2775915" cy="1008878"/>
      </dsp:txXfrm>
    </dsp:sp>
    <dsp:sp modelId="{205BAB03-F814-42F3-81FC-192B1C6DAC2C}">
      <dsp:nvSpPr>
        <dsp:cNvPr id="0" name=""/>
        <dsp:cNvSpPr/>
      </dsp:nvSpPr>
      <dsp:spPr>
        <a:xfrm>
          <a:off x="504048" y="1129366"/>
          <a:ext cx="2909585" cy="100885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с.Аксарка</a:t>
          </a: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ул.Обская, 48 дольщиков, степень строительной готовности – 63%, площадь объекта – 1,2 тыс.кв.м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04048" y="1129366"/>
        <a:ext cx="2909585" cy="100885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47AEEB-1B89-4FEF-A367-8752EDB6DC9D}">
      <dsp:nvSpPr>
        <dsp:cNvPr id="0" name=""/>
        <dsp:cNvSpPr/>
      </dsp:nvSpPr>
      <dsp:spPr>
        <a:xfrm>
          <a:off x="385615" y="615"/>
          <a:ext cx="3451681" cy="143980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 участием средств Фонда содействия реформированию ЖКХ</a:t>
          </a:r>
          <a:endParaRPr lang="ru-RU" sz="2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5615" y="615"/>
        <a:ext cx="3451681" cy="1439808"/>
      </dsp:txXfrm>
    </dsp:sp>
    <dsp:sp modelId="{09E0A006-8742-449F-8F04-1DE775D2BF82}">
      <dsp:nvSpPr>
        <dsp:cNvPr id="0" name=""/>
        <dsp:cNvSpPr/>
      </dsp:nvSpPr>
      <dsp:spPr>
        <a:xfrm>
          <a:off x="730783" y="1440423"/>
          <a:ext cx="341297" cy="10796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9683"/>
              </a:lnTo>
              <a:lnTo>
                <a:pt x="341297" y="10796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3AD91D-DE1E-4EB9-B757-1B2DF9DFC9F1}">
      <dsp:nvSpPr>
        <dsp:cNvPr id="0" name=""/>
        <dsp:cNvSpPr/>
      </dsp:nvSpPr>
      <dsp:spPr>
        <a:xfrm>
          <a:off x="1072081" y="1800203"/>
          <a:ext cx="2878142" cy="14398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Целевой показатель на 2019 год – переселение </a:t>
          </a:r>
          <a:r>
            <a:rPr lang="ru-RU" sz="18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300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человек из аварийного фонда площадью </a:t>
          </a:r>
          <a:r>
            <a:rPr lang="ru-RU" sz="20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5,16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тыс.кв.м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72081" y="1800203"/>
        <a:ext cx="2878142" cy="1439808"/>
      </dsp:txXfrm>
    </dsp:sp>
    <dsp:sp modelId="{41F6E097-BDE4-4956-8F3A-A9FED24FE2D2}">
      <dsp:nvSpPr>
        <dsp:cNvPr id="0" name=""/>
        <dsp:cNvSpPr/>
      </dsp:nvSpPr>
      <dsp:spPr>
        <a:xfrm>
          <a:off x="730783" y="1440423"/>
          <a:ext cx="345168" cy="28796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9616"/>
              </a:lnTo>
              <a:lnTo>
                <a:pt x="345168" y="28796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ABA905-B894-4EEE-9736-45A8DCA8B4F5}">
      <dsp:nvSpPr>
        <dsp:cNvPr id="0" name=""/>
        <dsp:cNvSpPr/>
      </dsp:nvSpPr>
      <dsp:spPr>
        <a:xfrm>
          <a:off x="1075951" y="3600136"/>
          <a:ext cx="2906063" cy="14398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По информации Фонда содействия реформированию ЖКХ по состоянию на 01.08.2019  переселено </a:t>
          </a:r>
          <a:r>
            <a:rPr lang="ru-RU" sz="20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70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человек из аварийного фонда площадью </a:t>
          </a:r>
          <a:r>
            <a:rPr lang="ru-RU" sz="20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1,31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тыс. кв.м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75951" y="3600136"/>
        <a:ext cx="2906063" cy="1439808"/>
      </dsp:txXfrm>
    </dsp:sp>
    <dsp:sp modelId="{6661BB96-0713-458C-8A96-532DE8FBA612}">
      <dsp:nvSpPr>
        <dsp:cNvPr id="0" name=""/>
        <dsp:cNvSpPr/>
      </dsp:nvSpPr>
      <dsp:spPr>
        <a:xfrm>
          <a:off x="4557201" y="615"/>
          <a:ext cx="3438118" cy="143980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 иным программам Ямало-Ненецкого автономного округа</a:t>
          </a:r>
          <a:endParaRPr lang="ru-RU" sz="2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57201" y="615"/>
        <a:ext cx="3438118" cy="1439808"/>
      </dsp:txXfrm>
    </dsp:sp>
    <dsp:sp modelId="{C3C34F89-2FD9-46A8-81A9-797F3855105C}">
      <dsp:nvSpPr>
        <dsp:cNvPr id="0" name=""/>
        <dsp:cNvSpPr/>
      </dsp:nvSpPr>
      <dsp:spPr>
        <a:xfrm>
          <a:off x="4901013" y="1440423"/>
          <a:ext cx="343811" cy="1079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9856"/>
              </a:lnTo>
              <a:lnTo>
                <a:pt x="343811" y="10798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9AB4F7-16B2-4E63-B875-F30F27896FD2}">
      <dsp:nvSpPr>
        <dsp:cNvPr id="0" name=""/>
        <dsp:cNvSpPr/>
      </dsp:nvSpPr>
      <dsp:spPr>
        <a:xfrm>
          <a:off x="5244825" y="1800375"/>
          <a:ext cx="2778415" cy="14398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Целевой показатель на 2019 год – переселение </a:t>
          </a:r>
          <a:r>
            <a:rPr lang="ru-RU" sz="20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7 670</a:t>
          </a:r>
          <a:r>
            <a:rPr lang="ru-RU" sz="20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человек из аварийного жилья площадью </a:t>
          </a:r>
          <a:r>
            <a:rPr lang="ru-RU" sz="20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101,83 </a:t>
          </a: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тыс.кв.метров</a:t>
          </a:r>
          <a:endParaRPr lang="ru-RU" sz="16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44825" y="1800375"/>
        <a:ext cx="2778415" cy="1439808"/>
      </dsp:txXfrm>
    </dsp:sp>
    <dsp:sp modelId="{2F6518E0-24E4-479F-862B-241E8E35D21E}">
      <dsp:nvSpPr>
        <dsp:cNvPr id="0" name=""/>
        <dsp:cNvSpPr/>
      </dsp:nvSpPr>
      <dsp:spPr>
        <a:xfrm>
          <a:off x="4901013" y="1440423"/>
          <a:ext cx="568974" cy="28802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0232"/>
              </a:lnTo>
              <a:lnTo>
                <a:pt x="568974" y="28802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04C920-E9C5-416B-98D8-D7118C2734B2}">
      <dsp:nvSpPr>
        <dsp:cNvPr id="0" name=""/>
        <dsp:cNvSpPr/>
      </dsp:nvSpPr>
      <dsp:spPr>
        <a:xfrm>
          <a:off x="5469988" y="3600751"/>
          <a:ext cx="2794495" cy="14398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За счет средств регионального бюджета переселено </a:t>
          </a: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1 200 </a:t>
          </a: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человек</a:t>
          </a: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 из аварийного жилья площадью </a:t>
          </a: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18,6 </a:t>
          </a: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тыс.кв.метров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69988" y="3600751"/>
        <a:ext cx="2794495" cy="1439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C5FEC-FF84-43E5-A994-DEA088122CB5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E75EE-F5DA-4D0A-8F5B-789A7FE1D4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0A888-5A3D-42C2-8CE5-20EC7F6CC7E5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F9866-A268-4499-8116-EF987DC1F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E3B1C-75E4-4629-91A8-B500109185CF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BA044-36EB-4283-93ED-0F9C74B2FA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C2D4A-B3A4-4A56-9DE7-7D4B8DE2BB17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BBCB2-B098-4DD7-836B-296613310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59F5E-9F56-46FA-8B01-EBB41FDEFA46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B8C30-2E84-497D-AB7C-69D62EB2F3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4CFC9-4F3C-4419-8335-747953A45A50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C0F2D-511B-47B8-9049-1AA3844AED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EAE02-4AEF-4F48-8F3C-520ACF082DF1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2C074-0D4E-4B6F-9711-D2176BFA6B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76FE9-B592-4026-96F6-E73EDFA6EDF8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28732-1101-40DD-8DF1-9D6EA7F342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7459A-CB99-4808-A423-53D34E24D7DF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0CDEB-3627-4354-A5F6-C59FA7DB82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73914-AC02-491D-9697-D22FAD4CBEC3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5567E-043E-4A24-A9A0-93291818E8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0A87D-BC5D-4801-A291-59A7060709A9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A239B-913C-493D-8BFC-742CB7DA5C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E0819B-C007-45F4-9FF5-D26D03939CA0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0BDDB7-31DE-40B7-BA41-35A4C8AAD9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eg"/><Relationship Id="rId7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jpeg"/><Relationship Id="rId7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3.png"/><Relationship Id="rId4" Type="http://schemas.openxmlformats.org/officeDocument/2006/relationships/image" Target="../media/image18.jpeg"/><Relationship Id="rId9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3"/>
          <p:cNvSpPr>
            <a:spLocks noChangeArrowheads="1"/>
          </p:cNvSpPr>
          <p:nvPr/>
        </p:nvSpPr>
        <p:spPr bwMode="auto">
          <a:xfrm>
            <a:off x="357188" y="2686050"/>
            <a:ext cx="71671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3600" b="1" dirty="0" smtClean="0">
                <a:solidFill>
                  <a:srgbClr val="0067AC"/>
                </a:solidFill>
                <a:latin typeface="Times New Roman" pitchFamily="18" charset="0"/>
                <a:cs typeface="Times New Roman" pitchFamily="18" charset="0"/>
              </a:rPr>
              <a:t>ЖИЛЬЕ И ГОРОДСКАЯ СРЕДА</a:t>
            </a:r>
            <a:endParaRPr lang="ru-RU" sz="3600" b="1" dirty="0">
              <a:solidFill>
                <a:srgbClr val="0067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7158" y="2285992"/>
            <a:ext cx="40756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lvl="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43556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НАЦИОНАЛЬНЫЙ ПРОЕКТ</a:t>
            </a:r>
            <a:endParaRPr lang="ru-RU" sz="2000" dirty="0">
              <a:solidFill>
                <a:srgbClr val="43556D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3416300" y="271463"/>
            <a:ext cx="5227638" cy="5943600"/>
            <a:chOff x="1413" y="1803"/>
            <a:chExt cx="1124" cy="1330"/>
          </a:xfrm>
        </p:grpSpPr>
        <p:grpSp>
          <p:nvGrpSpPr>
            <p:cNvPr id="2056" name="Group 3"/>
            <p:cNvGrpSpPr>
              <a:grpSpLocks/>
            </p:cNvGrpSpPr>
            <p:nvPr/>
          </p:nvGrpSpPr>
          <p:grpSpPr bwMode="auto">
            <a:xfrm>
              <a:off x="1413" y="1803"/>
              <a:ext cx="1124" cy="1330"/>
              <a:chOff x="1413" y="1803"/>
              <a:chExt cx="1124" cy="1330"/>
            </a:xfrm>
          </p:grpSpPr>
          <p:sp>
            <p:nvSpPr>
              <p:cNvPr id="10" name="Freeform 4"/>
              <p:cNvSpPr>
                <a:spLocks/>
              </p:cNvSpPr>
              <p:nvPr/>
            </p:nvSpPr>
            <p:spPr bwMode="auto">
              <a:xfrm>
                <a:off x="1709" y="1803"/>
                <a:ext cx="828" cy="1267"/>
              </a:xfrm>
              <a:custGeom>
                <a:avLst/>
                <a:gdLst/>
                <a:ahLst/>
                <a:cxnLst>
                  <a:cxn ang="0">
                    <a:pos x="89" y="840"/>
                  </a:cxn>
                  <a:cxn ang="0">
                    <a:pos x="52" y="744"/>
                  </a:cxn>
                  <a:cxn ang="0">
                    <a:pos x="7" y="616"/>
                  </a:cxn>
                  <a:cxn ang="0">
                    <a:pos x="30" y="504"/>
                  </a:cxn>
                  <a:cxn ang="0">
                    <a:pos x="81" y="424"/>
                  </a:cxn>
                  <a:cxn ang="0">
                    <a:pos x="133" y="408"/>
                  </a:cxn>
                  <a:cxn ang="0">
                    <a:pos x="207" y="368"/>
                  </a:cxn>
                  <a:cxn ang="0">
                    <a:pos x="288" y="296"/>
                  </a:cxn>
                  <a:cxn ang="0">
                    <a:pos x="302" y="248"/>
                  </a:cxn>
                  <a:cxn ang="0">
                    <a:pos x="347" y="288"/>
                  </a:cxn>
                  <a:cxn ang="0">
                    <a:pos x="339" y="168"/>
                  </a:cxn>
                  <a:cxn ang="0">
                    <a:pos x="406" y="80"/>
                  </a:cxn>
                  <a:cxn ang="0">
                    <a:pos x="509" y="16"/>
                  </a:cxn>
                  <a:cxn ang="0">
                    <a:pos x="487" y="168"/>
                  </a:cxn>
                  <a:cxn ang="0">
                    <a:pos x="428" y="384"/>
                  </a:cxn>
                  <a:cxn ang="0">
                    <a:pos x="347" y="416"/>
                  </a:cxn>
                  <a:cxn ang="0">
                    <a:pos x="502" y="360"/>
                  </a:cxn>
                  <a:cxn ang="0">
                    <a:pos x="546" y="352"/>
                  </a:cxn>
                  <a:cxn ang="0">
                    <a:pos x="590" y="408"/>
                  </a:cxn>
                  <a:cxn ang="0">
                    <a:pos x="546" y="280"/>
                  </a:cxn>
                  <a:cxn ang="0">
                    <a:pos x="524" y="168"/>
                  </a:cxn>
                  <a:cxn ang="0">
                    <a:pos x="553" y="32"/>
                  </a:cxn>
                  <a:cxn ang="0">
                    <a:pos x="590" y="160"/>
                  </a:cxn>
                  <a:cxn ang="0">
                    <a:pos x="605" y="120"/>
                  </a:cxn>
                  <a:cxn ang="0">
                    <a:pos x="620" y="96"/>
                  </a:cxn>
                  <a:cxn ang="0">
                    <a:pos x="649" y="184"/>
                  </a:cxn>
                  <a:cxn ang="0">
                    <a:pos x="612" y="272"/>
                  </a:cxn>
                  <a:cxn ang="0">
                    <a:pos x="686" y="376"/>
                  </a:cxn>
                  <a:cxn ang="0">
                    <a:pos x="657" y="448"/>
                  </a:cxn>
                  <a:cxn ang="0">
                    <a:pos x="701" y="560"/>
                  </a:cxn>
                  <a:cxn ang="0">
                    <a:pos x="745" y="656"/>
                  </a:cxn>
                  <a:cxn ang="0">
                    <a:pos x="701" y="744"/>
                  </a:cxn>
                  <a:cxn ang="0">
                    <a:pos x="730" y="824"/>
                  </a:cxn>
                  <a:cxn ang="0">
                    <a:pos x="679" y="880"/>
                  </a:cxn>
                  <a:cxn ang="0">
                    <a:pos x="612" y="888"/>
                  </a:cxn>
                  <a:cxn ang="0">
                    <a:pos x="539" y="864"/>
                  </a:cxn>
                  <a:cxn ang="0">
                    <a:pos x="443" y="888"/>
                  </a:cxn>
                  <a:cxn ang="0">
                    <a:pos x="406" y="936"/>
                  </a:cxn>
                  <a:cxn ang="0">
                    <a:pos x="339" y="1000"/>
                  </a:cxn>
                  <a:cxn ang="0">
                    <a:pos x="258" y="984"/>
                  </a:cxn>
                  <a:cxn ang="0">
                    <a:pos x="221" y="968"/>
                  </a:cxn>
                  <a:cxn ang="0">
                    <a:pos x="243" y="1064"/>
                  </a:cxn>
                  <a:cxn ang="0">
                    <a:pos x="192" y="1104"/>
                  </a:cxn>
                  <a:cxn ang="0">
                    <a:pos x="111" y="1088"/>
                  </a:cxn>
                  <a:cxn ang="0">
                    <a:pos x="52" y="1056"/>
                  </a:cxn>
                  <a:cxn ang="0">
                    <a:pos x="52" y="928"/>
                  </a:cxn>
                  <a:cxn ang="0">
                    <a:pos x="96" y="888"/>
                  </a:cxn>
                </a:cxnLst>
                <a:rect l="0" t="0" r="r" b="b"/>
                <a:pathLst>
                  <a:path w="746" h="1137">
                    <a:moveTo>
                      <a:pt x="96" y="888"/>
                    </a:moveTo>
                    <a:lnTo>
                      <a:pt x="96" y="888"/>
                    </a:lnTo>
                    <a:lnTo>
                      <a:pt x="89" y="840"/>
                    </a:lnTo>
                    <a:lnTo>
                      <a:pt x="52" y="808"/>
                    </a:lnTo>
                    <a:lnTo>
                      <a:pt x="59" y="776"/>
                    </a:lnTo>
                    <a:lnTo>
                      <a:pt x="52" y="744"/>
                    </a:lnTo>
                    <a:lnTo>
                      <a:pt x="52" y="696"/>
                    </a:lnTo>
                    <a:lnTo>
                      <a:pt x="37" y="648"/>
                    </a:lnTo>
                    <a:lnTo>
                      <a:pt x="7" y="616"/>
                    </a:lnTo>
                    <a:lnTo>
                      <a:pt x="0" y="600"/>
                    </a:lnTo>
                    <a:lnTo>
                      <a:pt x="7" y="592"/>
                    </a:lnTo>
                    <a:lnTo>
                      <a:pt x="30" y="504"/>
                    </a:lnTo>
                    <a:lnTo>
                      <a:pt x="59" y="480"/>
                    </a:lnTo>
                    <a:lnTo>
                      <a:pt x="59" y="448"/>
                    </a:lnTo>
                    <a:lnTo>
                      <a:pt x="81" y="424"/>
                    </a:lnTo>
                    <a:lnTo>
                      <a:pt x="103" y="432"/>
                    </a:lnTo>
                    <a:lnTo>
                      <a:pt x="118" y="432"/>
                    </a:lnTo>
                    <a:lnTo>
                      <a:pt x="133" y="408"/>
                    </a:lnTo>
                    <a:lnTo>
                      <a:pt x="148" y="408"/>
                    </a:lnTo>
                    <a:lnTo>
                      <a:pt x="162" y="400"/>
                    </a:lnTo>
                    <a:lnTo>
                      <a:pt x="207" y="368"/>
                    </a:lnTo>
                    <a:lnTo>
                      <a:pt x="243" y="360"/>
                    </a:lnTo>
                    <a:lnTo>
                      <a:pt x="295" y="320"/>
                    </a:lnTo>
                    <a:lnTo>
                      <a:pt x="288" y="296"/>
                    </a:lnTo>
                    <a:lnTo>
                      <a:pt x="288" y="264"/>
                    </a:lnTo>
                    <a:lnTo>
                      <a:pt x="295" y="264"/>
                    </a:lnTo>
                    <a:lnTo>
                      <a:pt x="302" y="248"/>
                    </a:lnTo>
                    <a:lnTo>
                      <a:pt x="288" y="232"/>
                    </a:lnTo>
                    <a:lnTo>
                      <a:pt x="302" y="216"/>
                    </a:lnTo>
                    <a:lnTo>
                      <a:pt x="347" y="288"/>
                    </a:lnTo>
                    <a:lnTo>
                      <a:pt x="376" y="272"/>
                    </a:lnTo>
                    <a:lnTo>
                      <a:pt x="347" y="200"/>
                    </a:lnTo>
                    <a:lnTo>
                      <a:pt x="339" y="168"/>
                    </a:lnTo>
                    <a:lnTo>
                      <a:pt x="369" y="168"/>
                    </a:lnTo>
                    <a:lnTo>
                      <a:pt x="369" y="88"/>
                    </a:lnTo>
                    <a:lnTo>
                      <a:pt x="406" y="80"/>
                    </a:lnTo>
                    <a:lnTo>
                      <a:pt x="465" y="0"/>
                    </a:lnTo>
                    <a:lnTo>
                      <a:pt x="480" y="16"/>
                    </a:lnTo>
                    <a:lnTo>
                      <a:pt x="509" y="16"/>
                    </a:lnTo>
                    <a:lnTo>
                      <a:pt x="524" y="48"/>
                    </a:lnTo>
                    <a:lnTo>
                      <a:pt x="487" y="96"/>
                    </a:lnTo>
                    <a:lnTo>
                      <a:pt x="487" y="168"/>
                    </a:lnTo>
                    <a:lnTo>
                      <a:pt x="457" y="264"/>
                    </a:lnTo>
                    <a:lnTo>
                      <a:pt x="480" y="328"/>
                    </a:lnTo>
                    <a:lnTo>
                      <a:pt x="428" y="384"/>
                    </a:lnTo>
                    <a:lnTo>
                      <a:pt x="384" y="416"/>
                    </a:lnTo>
                    <a:lnTo>
                      <a:pt x="347" y="392"/>
                    </a:lnTo>
                    <a:lnTo>
                      <a:pt x="347" y="416"/>
                    </a:lnTo>
                    <a:lnTo>
                      <a:pt x="391" y="456"/>
                    </a:lnTo>
                    <a:lnTo>
                      <a:pt x="450" y="424"/>
                    </a:lnTo>
                    <a:lnTo>
                      <a:pt x="502" y="360"/>
                    </a:lnTo>
                    <a:lnTo>
                      <a:pt x="494" y="312"/>
                    </a:lnTo>
                    <a:lnTo>
                      <a:pt x="524" y="304"/>
                    </a:lnTo>
                    <a:lnTo>
                      <a:pt x="546" y="352"/>
                    </a:lnTo>
                    <a:lnTo>
                      <a:pt x="539" y="376"/>
                    </a:lnTo>
                    <a:lnTo>
                      <a:pt x="568" y="416"/>
                    </a:lnTo>
                    <a:lnTo>
                      <a:pt x="590" y="408"/>
                    </a:lnTo>
                    <a:lnTo>
                      <a:pt x="561" y="376"/>
                    </a:lnTo>
                    <a:lnTo>
                      <a:pt x="575" y="328"/>
                    </a:lnTo>
                    <a:lnTo>
                      <a:pt x="546" y="280"/>
                    </a:lnTo>
                    <a:lnTo>
                      <a:pt x="494" y="272"/>
                    </a:lnTo>
                    <a:lnTo>
                      <a:pt x="494" y="240"/>
                    </a:lnTo>
                    <a:lnTo>
                      <a:pt x="524" y="168"/>
                    </a:lnTo>
                    <a:lnTo>
                      <a:pt x="516" y="112"/>
                    </a:lnTo>
                    <a:lnTo>
                      <a:pt x="546" y="88"/>
                    </a:lnTo>
                    <a:lnTo>
                      <a:pt x="553" y="32"/>
                    </a:lnTo>
                    <a:lnTo>
                      <a:pt x="561" y="104"/>
                    </a:lnTo>
                    <a:lnTo>
                      <a:pt x="561" y="144"/>
                    </a:lnTo>
                    <a:lnTo>
                      <a:pt x="590" y="160"/>
                    </a:lnTo>
                    <a:lnTo>
                      <a:pt x="598" y="144"/>
                    </a:lnTo>
                    <a:lnTo>
                      <a:pt x="575" y="104"/>
                    </a:lnTo>
                    <a:lnTo>
                      <a:pt x="605" y="120"/>
                    </a:lnTo>
                    <a:lnTo>
                      <a:pt x="605" y="64"/>
                    </a:lnTo>
                    <a:lnTo>
                      <a:pt x="620" y="56"/>
                    </a:lnTo>
                    <a:lnTo>
                      <a:pt x="620" y="96"/>
                    </a:lnTo>
                    <a:lnTo>
                      <a:pt x="649" y="128"/>
                    </a:lnTo>
                    <a:lnTo>
                      <a:pt x="627" y="144"/>
                    </a:lnTo>
                    <a:lnTo>
                      <a:pt x="649" y="184"/>
                    </a:lnTo>
                    <a:lnTo>
                      <a:pt x="657" y="216"/>
                    </a:lnTo>
                    <a:lnTo>
                      <a:pt x="612" y="240"/>
                    </a:lnTo>
                    <a:lnTo>
                      <a:pt x="612" y="272"/>
                    </a:lnTo>
                    <a:lnTo>
                      <a:pt x="634" y="304"/>
                    </a:lnTo>
                    <a:lnTo>
                      <a:pt x="679" y="304"/>
                    </a:lnTo>
                    <a:lnTo>
                      <a:pt x="686" y="376"/>
                    </a:lnTo>
                    <a:lnTo>
                      <a:pt x="657" y="400"/>
                    </a:lnTo>
                    <a:lnTo>
                      <a:pt x="671" y="424"/>
                    </a:lnTo>
                    <a:lnTo>
                      <a:pt x="657" y="448"/>
                    </a:lnTo>
                    <a:lnTo>
                      <a:pt x="679" y="488"/>
                    </a:lnTo>
                    <a:lnTo>
                      <a:pt x="679" y="528"/>
                    </a:lnTo>
                    <a:lnTo>
                      <a:pt x="701" y="560"/>
                    </a:lnTo>
                    <a:lnTo>
                      <a:pt x="701" y="600"/>
                    </a:lnTo>
                    <a:lnTo>
                      <a:pt x="738" y="616"/>
                    </a:lnTo>
                    <a:lnTo>
                      <a:pt x="745" y="656"/>
                    </a:lnTo>
                    <a:lnTo>
                      <a:pt x="708" y="688"/>
                    </a:lnTo>
                    <a:lnTo>
                      <a:pt x="730" y="728"/>
                    </a:lnTo>
                    <a:lnTo>
                      <a:pt x="701" y="744"/>
                    </a:lnTo>
                    <a:lnTo>
                      <a:pt x="693" y="776"/>
                    </a:lnTo>
                    <a:lnTo>
                      <a:pt x="693" y="808"/>
                    </a:lnTo>
                    <a:lnTo>
                      <a:pt x="730" y="824"/>
                    </a:lnTo>
                    <a:lnTo>
                      <a:pt x="730" y="840"/>
                    </a:lnTo>
                    <a:lnTo>
                      <a:pt x="686" y="864"/>
                    </a:lnTo>
                    <a:lnTo>
                      <a:pt x="679" y="880"/>
                    </a:lnTo>
                    <a:lnTo>
                      <a:pt x="649" y="856"/>
                    </a:lnTo>
                    <a:lnTo>
                      <a:pt x="634" y="864"/>
                    </a:lnTo>
                    <a:lnTo>
                      <a:pt x="612" y="888"/>
                    </a:lnTo>
                    <a:lnTo>
                      <a:pt x="583" y="872"/>
                    </a:lnTo>
                    <a:lnTo>
                      <a:pt x="568" y="864"/>
                    </a:lnTo>
                    <a:lnTo>
                      <a:pt x="539" y="864"/>
                    </a:lnTo>
                    <a:lnTo>
                      <a:pt x="516" y="848"/>
                    </a:lnTo>
                    <a:lnTo>
                      <a:pt x="465" y="848"/>
                    </a:lnTo>
                    <a:lnTo>
                      <a:pt x="443" y="888"/>
                    </a:lnTo>
                    <a:lnTo>
                      <a:pt x="450" y="912"/>
                    </a:lnTo>
                    <a:lnTo>
                      <a:pt x="413" y="920"/>
                    </a:lnTo>
                    <a:lnTo>
                      <a:pt x="406" y="936"/>
                    </a:lnTo>
                    <a:lnTo>
                      <a:pt x="376" y="976"/>
                    </a:lnTo>
                    <a:lnTo>
                      <a:pt x="376" y="968"/>
                    </a:lnTo>
                    <a:lnTo>
                      <a:pt x="339" y="1000"/>
                    </a:lnTo>
                    <a:lnTo>
                      <a:pt x="317" y="984"/>
                    </a:lnTo>
                    <a:lnTo>
                      <a:pt x="302" y="1000"/>
                    </a:lnTo>
                    <a:lnTo>
                      <a:pt x="258" y="984"/>
                    </a:lnTo>
                    <a:lnTo>
                      <a:pt x="258" y="952"/>
                    </a:lnTo>
                    <a:lnTo>
                      <a:pt x="251" y="944"/>
                    </a:lnTo>
                    <a:lnTo>
                      <a:pt x="221" y="968"/>
                    </a:lnTo>
                    <a:lnTo>
                      <a:pt x="221" y="1008"/>
                    </a:lnTo>
                    <a:lnTo>
                      <a:pt x="243" y="1032"/>
                    </a:lnTo>
                    <a:lnTo>
                      <a:pt x="243" y="1064"/>
                    </a:lnTo>
                    <a:lnTo>
                      <a:pt x="214" y="1072"/>
                    </a:lnTo>
                    <a:lnTo>
                      <a:pt x="214" y="1096"/>
                    </a:lnTo>
                    <a:lnTo>
                      <a:pt x="192" y="1104"/>
                    </a:lnTo>
                    <a:lnTo>
                      <a:pt x="184" y="1136"/>
                    </a:lnTo>
                    <a:lnTo>
                      <a:pt x="118" y="1112"/>
                    </a:lnTo>
                    <a:lnTo>
                      <a:pt x="111" y="1088"/>
                    </a:lnTo>
                    <a:lnTo>
                      <a:pt x="89" y="1080"/>
                    </a:lnTo>
                    <a:lnTo>
                      <a:pt x="81" y="1056"/>
                    </a:lnTo>
                    <a:lnTo>
                      <a:pt x="52" y="1056"/>
                    </a:lnTo>
                    <a:lnTo>
                      <a:pt x="37" y="1024"/>
                    </a:lnTo>
                    <a:lnTo>
                      <a:pt x="37" y="992"/>
                    </a:lnTo>
                    <a:lnTo>
                      <a:pt x="52" y="928"/>
                    </a:lnTo>
                    <a:lnTo>
                      <a:pt x="74" y="928"/>
                    </a:lnTo>
                    <a:lnTo>
                      <a:pt x="96" y="896"/>
                    </a:lnTo>
                    <a:lnTo>
                      <a:pt x="96" y="888"/>
                    </a:lnTo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Freeform 5"/>
              <p:cNvSpPr>
                <a:spLocks/>
              </p:cNvSpPr>
              <p:nvPr/>
            </p:nvSpPr>
            <p:spPr bwMode="auto">
              <a:xfrm>
                <a:off x="1593" y="2882"/>
                <a:ext cx="247" cy="197"/>
              </a:xfrm>
              <a:custGeom>
                <a:avLst/>
                <a:gdLst/>
                <a:ahLst/>
                <a:cxnLst>
                  <a:cxn ang="0">
                    <a:pos x="214" y="120"/>
                  </a:cxn>
                  <a:cxn ang="0">
                    <a:pos x="192" y="112"/>
                  </a:cxn>
                  <a:cxn ang="0">
                    <a:pos x="184" y="88"/>
                  </a:cxn>
                  <a:cxn ang="0">
                    <a:pos x="155" y="88"/>
                  </a:cxn>
                  <a:cxn ang="0">
                    <a:pos x="140" y="56"/>
                  </a:cxn>
                  <a:cxn ang="0">
                    <a:pos x="140" y="24"/>
                  </a:cxn>
                  <a:cxn ang="0">
                    <a:pos x="125" y="16"/>
                  </a:cxn>
                  <a:cxn ang="0">
                    <a:pos x="96" y="24"/>
                  </a:cxn>
                  <a:cxn ang="0">
                    <a:pos x="66" y="0"/>
                  </a:cxn>
                  <a:cxn ang="0">
                    <a:pos x="52" y="0"/>
                  </a:cxn>
                  <a:cxn ang="0">
                    <a:pos x="29" y="16"/>
                  </a:cxn>
                  <a:cxn ang="0">
                    <a:pos x="22" y="56"/>
                  </a:cxn>
                  <a:cxn ang="0">
                    <a:pos x="0" y="80"/>
                  </a:cxn>
                  <a:cxn ang="0">
                    <a:pos x="7" y="112"/>
                  </a:cxn>
                  <a:cxn ang="0">
                    <a:pos x="22" y="120"/>
                  </a:cxn>
                  <a:cxn ang="0">
                    <a:pos x="22" y="152"/>
                  </a:cxn>
                  <a:cxn ang="0">
                    <a:pos x="59" y="152"/>
                  </a:cxn>
                  <a:cxn ang="0">
                    <a:pos x="81" y="176"/>
                  </a:cxn>
                  <a:cxn ang="0">
                    <a:pos x="103" y="152"/>
                  </a:cxn>
                  <a:cxn ang="0">
                    <a:pos x="184" y="160"/>
                  </a:cxn>
                  <a:cxn ang="0">
                    <a:pos x="221" y="144"/>
                  </a:cxn>
                  <a:cxn ang="0">
                    <a:pos x="214" y="120"/>
                  </a:cxn>
                </a:cxnLst>
                <a:rect l="0" t="0" r="r" b="b"/>
                <a:pathLst>
                  <a:path w="222" h="177">
                    <a:moveTo>
                      <a:pt x="214" y="120"/>
                    </a:moveTo>
                    <a:lnTo>
                      <a:pt x="192" y="112"/>
                    </a:lnTo>
                    <a:lnTo>
                      <a:pt x="184" y="88"/>
                    </a:lnTo>
                    <a:lnTo>
                      <a:pt x="155" y="88"/>
                    </a:lnTo>
                    <a:lnTo>
                      <a:pt x="140" y="56"/>
                    </a:lnTo>
                    <a:lnTo>
                      <a:pt x="140" y="24"/>
                    </a:lnTo>
                    <a:lnTo>
                      <a:pt x="125" y="16"/>
                    </a:lnTo>
                    <a:lnTo>
                      <a:pt x="96" y="24"/>
                    </a:lnTo>
                    <a:lnTo>
                      <a:pt x="66" y="0"/>
                    </a:lnTo>
                    <a:lnTo>
                      <a:pt x="52" y="0"/>
                    </a:lnTo>
                    <a:lnTo>
                      <a:pt x="29" y="16"/>
                    </a:lnTo>
                    <a:lnTo>
                      <a:pt x="22" y="56"/>
                    </a:lnTo>
                    <a:lnTo>
                      <a:pt x="0" y="80"/>
                    </a:lnTo>
                    <a:lnTo>
                      <a:pt x="7" y="112"/>
                    </a:lnTo>
                    <a:lnTo>
                      <a:pt x="22" y="120"/>
                    </a:lnTo>
                    <a:lnTo>
                      <a:pt x="22" y="152"/>
                    </a:lnTo>
                    <a:lnTo>
                      <a:pt x="59" y="152"/>
                    </a:lnTo>
                    <a:lnTo>
                      <a:pt x="81" y="176"/>
                    </a:lnTo>
                    <a:lnTo>
                      <a:pt x="103" y="152"/>
                    </a:lnTo>
                    <a:lnTo>
                      <a:pt x="184" y="160"/>
                    </a:lnTo>
                    <a:lnTo>
                      <a:pt x="221" y="144"/>
                    </a:lnTo>
                    <a:lnTo>
                      <a:pt x="214" y="12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Freeform 6"/>
              <p:cNvSpPr>
                <a:spLocks/>
              </p:cNvSpPr>
              <p:nvPr/>
            </p:nvSpPr>
            <p:spPr bwMode="auto">
              <a:xfrm>
                <a:off x="1413" y="2837"/>
                <a:ext cx="214" cy="296"/>
              </a:xfrm>
              <a:custGeom>
                <a:avLst/>
                <a:gdLst/>
                <a:ahLst/>
                <a:cxnLst>
                  <a:cxn ang="0">
                    <a:pos x="0" y="232"/>
                  </a:cxn>
                  <a:cxn ang="0">
                    <a:pos x="0" y="200"/>
                  </a:cxn>
                  <a:cxn ang="0">
                    <a:pos x="37" y="136"/>
                  </a:cxn>
                  <a:cxn ang="0">
                    <a:pos x="66" y="136"/>
                  </a:cxn>
                  <a:cxn ang="0">
                    <a:pos x="89" y="104"/>
                  </a:cxn>
                  <a:cxn ang="0">
                    <a:pos x="22" y="96"/>
                  </a:cxn>
                  <a:cxn ang="0">
                    <a:pos x="15" y="72"/>
                  </a:cxn>
                  <a:cxn ang="0">
                    <a:pos x="7" y="48"/>
                  </a:cxn>
                  <a:cxn ang="0">
                    <a:pos x="22" y="32"/>
                  </a:cxn>
                  <a:cxn ang="0">
                    <a:pos x="52" y="48"/>
                  </a:cxn>
                  <a:cxn ang="0">
                    <a:pos x="37" y="64"/>
                  </a:cxn>
                  <a:cxn ang="0">
                    <a:pos x="66" y="64"/>
                  </a:cxn>
                  <a:cxn ang="0">
                    <a:pos x="103" y="56"/>
                  </a:cxn>
                  <a:cxn ang="0">
                    <a:pos x="103" y="16"/>
                  </a:cxn>
                  <a:cxn ang="0">
                    <a:pos x="111" y="0"/>
                  </a:cxn>
                  <a:cxn ang="0">
                    <a:pos x="140" y="32"/>
                  </a:cxn>
                  <a:cxn ang="0">
                    <a:pos x="170" y="32"/>
                  </a:cxn>
                  <a:cxn ang="0">
                    <a:pos x="192" y="56"/>
                  </a:cxn>
                  <a:cxn ang="0">
                    <a:pos x="185" y="96"/>
                  </a:cxn>
                  <a:cxn ang="0">
                    <a:pos x="163" y="120"/>
                  </a:cxn>
                  <a:cxn ang="0">
                    <a:pos x="170" y="152"/>
                  </a:cxn>
                  <a:cxn ang="0">
                    <a:pos x="185" y="160"/>
                  </a:cxn>
                  <a:cxn ang="0">
                    <a:pos x="185" y="192"/>
                  </a:cxn>
                  <a:cxn ang="0">
                    <a:pos x="140" y="192"/>
                  </a:cxn>
                  <a:cxn ang="0">
                    <a:pos x="111" y="168"/>
                  </a:cxn>
                  <a:cxn ang="0">
                    <a:pos x="96" y="208"/>
                  </a:cxn>
                  <a:cxn ang="0">
                    <a:pos x="111" y="256"/>
                  </a:cxn>
                  <a:cxn ang="0">
                    <a:pos x="59" y="240"/>
                  </a:cxn>
                  <a:cxn ang="0">
                    <a:pos x="59" y="264"/>
                  </a:cxn>
                  <a:cxn ang="0">
                    <a:pos x="22" y="264"/>
                  </a:cxn>
                  <a:cxn ang="0">
                    <a:pos x="37" y="248"/>
                  </a:cxn>
                  <a:cxn ang="0">
                    <a:pos x="22" y="232"/>
                  </a:cxn>
                  <a:cxn ang="0">
                    <a:pos x="0" y="232"/>
                  </a:cxn>
                </a:cxnLst>
                <a:rect l="0" t="0" r="r" b="b"/>
                <a:pathLst>
                  <a:path w="193" h="265">
                    <a:moveTo>
                      <a:pt x="0" y="232"/>
                    </a:moveTo>
                    <a:lnTo>
                      <a:pt x="0" y="200"/>
                    </a:lnTo>
                    <a:lnTo>
                      <a:pt x="37" y="136"/>
                    </a:lnTo>
                    <a:lnTo>
                      <a:pt x="66" y="136"/>
                    </a:lnTo>
                    <a:lnTo>
                      <a:pt x="89" y="104"/>
                    </a:lnTo>
                    <a:lnTo>
                      <a:pt x="22" y="96"/>
                    </a:lnTo>
                    <a:lnTo>
                      <a:pt x="15" y="72"/>
                    </a:lnTo>
                    <a:lnTo>
                      <a:pt x="7" y="48"/>
                    </a:lnTo>
                    <a:lnTo>
                      <a:pt x="22" y="32"/>
                    </a:lnTo>
                    <a:lnTo>
                      <a:pt x="52" y="48"/>
                    </a:lnTo>
                    <a:lnTo>
                      <a:pt x="37" y="64"/>
                    </a:lnTo>
                    <a:lnTo>
                      <a:pt x="66" y="64"/>
                    </a:lnTo>
                    <a:lnTo>
                      <a:pt x="103" y="56"/>
                    </a:lnTo>
                    <a:lnTo>
                      <a:pt x="103" y="16"/>
                    </a:lnTo>
                    <a:lnTo>
                      <a:pt x="111" y="0"/>
                    </a:lnTo>
                    <a:lnTo>
                      <a:pt x="140" y="32"/>
                    </a:lnTo>
                    <a:lnTo>
                      <a:pt x="170" y="32"/>
                    </a:lnTo>
                    <a:lnTo>
                      <a:pt x="192" y="56"/>
                    </a:lnTo>
                    <a:lnTo>
                      <a:pt x="185" y="96"/>
                    </a:lnTo>
                    <a:lnTo>
                      <a:pt x="163" y="120"/>
                    </a:lnTo>
                    <a:lnTo>
                      <a:pt x="170" y="152"/>
                    </a:lnTo>
                    <a:lnTo>
                      <a:pt x="185" y="160"/>
                    </a:lnTo>
                    <a:lnTo>
                      <a:pt x="185" y="192"/>
                    </a:lnTo>
                    <a:lnTo>
                      <a:pt x="140" y="192"/>
                    </a:lnTo>
                    <a:lnTo>
                      <a:pt x="111" y="168"/>
                    </a:lnTo>
                    <a:lnTo>
                      <a:pt x="96" y="208"/>
                    </a:lnTo>
                    <a:lnTo>
                      <a:pt x="111" y="256"/>
                    </a:lnTo>
                    <a:lnTo>
                      <a:pt x="59" y="240"/>
                    </a:lnTo>
                    <a:lnTo>
                      <a:pt x="59" y="264"/>
                    </a:lnTo>
                    <a:lnTo>
                      <a:pt x="22" y="264"/>
                    </a:lnTo>
                    <a:lnTo>
                      <a:pt x="37" y="248"/>
                    </a:lnTo>
                    <a:lnTo>
                      <a:pt x="22" y="232"/>
                    </a:lnTo>
                    <a:lnTo>
                      <a:pt x="0" y="232"/>
                    </a:lnTo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Freeform 7"/>
              <p:cNvSpPr>
                <a:spLocks/>
              </p:cNvSpPr>
              <p:nvPr/>
            </p:nvSpPr>
            <p:spPr bwMode="auto">
              <a:xfrm>
                <a:off x="1463" y="2472"/>
                <a:ext cx="356" cy="437"/>
              </a:xfrm>
              <a:custGeom>
                <a:avLst/>
                <a:gdLst/>
                <a:ahLst/>
                <a:cxnLst>
                  <a:cxn ang="0">
                    <a:pos x="0" y="304"/>
                  </a:cxn>
                  <a:cxn ang="0">
                    <a:pos x="22" y="272"/>
                  </a:cxn>
                  <a:cxn ang="0">
                    <a:pos x="52" y="264"/>
                  </a:cxn>
                  <a:cxn ang="0">
                    <a:pos x="59" y="240"/>
                  </a:cxn>
                  <a:cxn ang="0">
                    <a:pos x="66" y="240"/>
                  </a:cxn>
                  <a:cxn ang="0">
                    <a:pos x="88" y="240"/>
                  </a:cxn>
                  <a:cxn ang="0">
                    <a:pos x="96" y="216"/>
                  </a:cxn>
                  <a:cxn ang="0">
                    <a:pos x="125" y="208"/>
                  </a:cxn>
                  <a:cxn ang="0">
                    <a:pos x="133" y="192"/>
                  </a:cxn>
                  <a:cxn ang="0">
                    <a:pos x="118" y="184"/>
                  </a:cxn>
                  <a:cxn ang="0">
                    <a:pos x="125" y="176"/>
                  </a:cxn>
                  <a:cxn ang="0">
                    <a:pos x="125" y="152"/>
                  </a:cxn>
                  <a:cxn ang="0">
                    <a:pos x="118" y="136"/>
                  </a:cxn>
                  <a:cxn ang="0">
                    <a:pos x="125" y="120"/>
                  </a:cxn>
                  <a:cxn ang="0">
                    <a:pos x="147" y="104"/>
                  </a:cxn>
                  <a:cxn ang="0">
                    <a:pos x="192" y="72"/>
                  </a:cxn>
                  <a:cxn ang="0">
                    <a:pos x="192" y="24"/>
                  </a:cxn>
                  <a:cxn ang="0">
                    <a:pos x="221" y="0"/>
                  </a:cxn>
                  <a:cxn ang="0">
                    <a:pos x="229" y="16"/>
                  </a:cxn>
                  <a:cxn ang="0">
                    <a:pos x="258" y="48"/>
                  </a:cxn>
                  <a:cxn ang="0">
                    <a:pos x="273" y="96"/>
                  </a:cxn>
                  <a:cxn ang="0">
                    <a:pos x="273" y="144"/>
                  </a:cxn>
                  <a:cxn ang="0">
                    <a:pos x="280" y="176"/>
                  </a:cxn>
                  <a:cxn ang="0">
                    <a:pos x="273" y="208"/>
                  </a:cxn>
                  <a:cxn ang="0">
                    <a:pos x="310" y="240"/>
                  </a:cxn>
                  <a:cxn ang="0">
                    <a:pos x="317" y="288"/>
                  </a:cxn>
                  <a:cxn ang="0">
                    <a:pos x="317" y="296"/>
                  </a:cxn>
                  <a:cxn ang="0">
                    <a:pos x="295" y="328"/>
                  </a:cxn>
                  <a:cxn ang="0">
                    <a:pos x="273" y="328"/>
                  </a:cxn>
                  <a:cxn ang="0">
                    <a:pos x="258" y="392"/>
                  </a:cxn>
                  <a:cxn ang="0">
                    <a:pos x="243" y="384"/>
                  </a:cxn>
                  <a:cxn ang="0">
                    <a:pos x="214" y="392"/>
                  </a:cxn>
                  <a:cxn ang="0">
                    <a:pos x="184" y="368"/>
                  </a:cxn>
                  <a:cxn ang="0">
                    <a:pos x="170" y="368"/>
                  </a:cxn>
                  <a:cxn ang="0">
                    <a:pos x="147" y="384"/>
                  </a:cxn>
                  <a:cxn ang="0">
                    <a:pos x="125" y="360"/>
                  </a:cxn>
                  <a:cxn ang="0">
                    <a:pos x="96" y="360"/>
                  </a:cxn>
                  <a:cxn ang="0">
                    <a:pos x="66" y="328"/>
                  </a:cxn>
                  <a:cxn ang="0">
                    <a:pos x="59" y="344"/>
                  </a:cxn>
                  <a:cxn ang="0">
                    <a:pos x="15" y="328"/>
                  </a:cxn>
                  <a:cxn ang="0">
                    <a:pos x="0" y="304"/>
                  </a:cxn>
                </a:cxnLst>
                <a:rect l="0" t="0" r="r" b="b"/>
                <a:pathLst>
                  <a:path w="318" h="393">
                    <a:moveTo>
                      <a:pt x="0" y="304"/>
                    </a:moveTo>
                    <a:lnTo>
                      <a:pt x="22" y="272"/>
                    </a:lnTo>
                    <a:lnTo>
                      <a:pt x="52" y="264"/>
                    </a:lnTo>
                    <a:lnTo>
                      <a:pt x="59" y="240"/>
                    </a:lnTo>
                    <a:lnTo>
                      <a:pt x="66" y="240"/>
                    </a:lnTo>
                    <a:lnTo>
                      <a:pt x="88" y="240"/>
                    </a:lnTo>
                    <a:lnTo>
                      <a:pt x="96" y="216"/>
                    </a:lnTo>
                    <a:lnTo>
                      <a:pt x="125" y="208"/>
                    </a:lnTo>
                    <a:lnTo>
                      <a:pt x="133" y="192"/>
                    </a:lnTo>
                    <a:lnTo>
                      <a:pt x="118" y="184"/>
                    </a:lnTo>
                    <a:lnTo>
                      <a:pt x="125" y="176"/>
                    </a:lnTo>
                    <a:lnTo>
                      <a:pt x="125" y="152"/>
                    </a:lnTo>
                    <a:lnTo>
                      <a:pt x="118" y="136"/>
                    </a:lnTo>
                    <a:lnTo>
                      <a:pt x="125" y="120"/>
                    </a:lnTo>
                    <a:lnTo>
                      <a:pt x="147" y="104"/>
                    </a:lnTo>
                    <a:lnTo>
                      <a:pt x="192" y="72"/>
                    </a:lnTo>
                    <a:lnTo>
                      <a:pt x="192" y="24"/>
                    </a:lnTo>
                    <a:lnTo>
                      <a:pt x="221" y="0"/>
                    </a:lnTo>
                    <a:lnTo>
                      <a:pt x="229" y="16"/>
                    </a:lnTo>
                    <a:lnTo>
                      <a:pt x="258" y="48"/>
                    </a:lnTo>
                    <a:lnTo>
                      <a:pt x="273" y="96"/>
                    </a:lnTo>
                    <a:lnTo>
                      <a:pt x="273" y="144"/>
                    </a:lnTo>
                    <a:lnTo>
                      <a:pt x="280" y="176"/>
                    </a:lnTo>
                    <a:lnTo>
                      <a:pt x="273" y="208"/>
                    </a:lnTo>
                    <a:lnTo>
                      <a:pt x="310" y="240"/>
                    </a:lnTo>
                    <a:lnTo>
                      <a:pt x="317" y="288"/>
                    </a:lnTo>
                    <a:lnTo>
                      <a:pt x="317" y="296"/>
                    </a:lnTo>
                    <a:lnTo>
                      <a:pt x="295" y="328"/>
                    </a:lnTo>
                    <a:lnTo>
                      <a:pt x="273" y="328"/>
                    </a:lnTo>
                    <a:lnTo>
                      <a:pt x="258" y="392"/>
                    </a:lnTo>
                    <a:lnTo>
                      <a:pt x="243" y="384"/>
                    </a:lnTo>
                    <a:lnTo>
                      <a:pt x="214" y="392"/>
                    </a:lnTo>
                    <a:lnTo>
                      <a:pt x="184" y="368"/>
                    </a:lnTo>
                    <a:lnTo>
                      <a:pt x="170" y="368"/>
                    </a:lnTo>
                    <a:lnTo>
                      <a:pt x="147" y="384"/>
                    </a:lnTo>
                    <a:lnTo>
                      <a:pt x="125" y="360"/>
                    </a:lnTo>
                    <a:lnTo>
                      <a:pt x="96" y="360"/>
                    </a:lnTo>
                    <a:lnTo>
                      <a:pt x="66" y="328"/>
                    </a:lnTo>
                    <a:lnTo>
                      <a:pt x="59" y="344"/>
                    </a:lnTo>
                    <a:lnTo>
                      <a:pt x="15" y="328"/>
                    </a:lnTo>
                    <a:lnTo>
                      <a:pt x="0" y="304"/>
                    </a:lnTo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1864" y="2260"/>
              <a:ext cx="616" cy="408"/>
            </a:xfrm>
            <a:custGeom>
              <a:avLst/>
              <a:gdLst/>
              <a:ahLst/>
              <a:cxnLst>
                <a:cxn ang="0">
                  <a:pos x="553" y="368"/>
                </a:cxn>
                <a:cxn ang="0">
                  <a:pos x="553" y="368"/>
                </a:cxn>
                <a:cxn ang="0">
                  <a:pos x="494" y="328"/>
                </a:cxn>
                <a:cxn ang="0">
                  <a:pos x="472" y="328"/>
                </a:cxn>
                <a:cxn ang="0">
                  <a:pos x="457" y="296"/>
                </a:cxn>
                <a:cxn ang="0">
                  <a:pos x="428" y="328"/>
                </a:cxn>
                <a:cxn ang="0">
                  <a:pos x="369" y="328"/>
                </a:cxn>
                <a:cxn ang="0">
                  <a:pos x="324" y="280"/>
                </a:cxn>
                <a:cxn ang="0">
                  <a:pos x="280" y="272"/>
                </a:cxn>
                <a:cxn ang="0">
                  <a:pos x="236" y="240"/>
                </a:cxn>
                <a:cxn ang="0">
                  <a:pos x="199" y="232"/>
                </a:cxn>
                <a:cxn ang="0">
                  <a:pos x="199" y="208"/>
                </a:cxn>
                <a:cxn ang="0">
                  <a:pos x="184" y="192"/>
                </a:cxn>
                <a:cxn ang="0">
                  <a:pos x="184" y="160"/>
                </a:cxn>
                <a:cxn ang="0">
                  <a:pos x="162" y="136"/>
                </a:cxn>
                <a:cxn ang="0">
                  <a:pos x="140" y="152"/>
                </a:cxn>
                <a:cxn ang="0">
                  <a:pos x="103" y="152"/>
                </a:cxn>
                <a:cxn ang="0">
                  <a:pos x="103" y="120"/>
                </a:cxn>
                <a:cxn ang="0">
                  <a:pos x="74" y="104"/>
                </a:cxn>
                <a:cxn ang="0">
                  <a:pos x="29" y="104"/>
                </a:cxn>
                <a:cxn ang="0">
                  <a:pos x="0" y="72"/>
                </a:cxn>
                <a:cxn ang="0">
                  <a:pos x="22" y="24"/>
                </a:cxn>
                <a:cxn ang="0">
                  <a:pos x="7" y="0"/>
                </a:cxn>
              </a:cxnLst>
              <a:rect l="0" t="0" r="r" b="b"/>
              <a:pathLst>
                <a:path w="554" h="369">
                  <a:moveTo>
                    <a:pt x="553" y="368"/>
                  </a:moveTo>
                  <a:lnTo>
                    <a:pt x="553" y="368"/>
                  </a:lnTo>
                  <a:lnTo>
                    <a:pt x="494" y="328"/>
                  </a:lnTo>
                  <a:lnTo>
                    <a:pt x="472" y="328"/>
                  </a:lnTo>
                  <a:lnTo>
                    <a:pt x="457" y="296"/>
                  </a:lnTo>
                  <a:lnTo>
                    <a:pt x="428" y="328"/>
                  </a:lnTo>
                  <a:lnTo>
                    <a:pt x="369" y="328"/>
                  </a:lnTo>
                  <a:lnTo>
                    <a:pt x="324" y="280"/>
                  </a:lnTo>
                  <a:lnTo>
                    <a:pt x="280" y="272"/>
                  </a:lnTo>
                  <a:lnTo>
                    <a:pt x="236" y="240"/>
                  </a:lnTo>
                  <a:lnTo>
                    <a:pt x="199" y="232"/>
                  </a:lnTo>
                  <a:lnTo>
                    <a:pt x="199" y="208"/>
                  </a:lnTo>
                  <a:lnTo>
                    <a:pt x="184" y="192"/>
                  </a:lnTo>
                  <a:lnTo>
                    <a:pt x="184" y="160"/>
                  </a:lnTo>
                  <a:lnTo>
                    <a:pt x="162" y="136"/>
                  </a:lnTo>
                  <a:lnTo>
                    <a:pt x="140" y="152"/>
                  </a:lnTo>
                  <a:lnTo>
                    <a:pt x="103" y="152"/>
                  </a:lnTo>
                  <a:lnTo>
                    <a:pt x="103" y="120"/>
                  </a:lnTo>
                  <a:lnTo>
                    <a:pt x="74" y="104"/>
                  </a:lnTo>
                  <a:lnTo>
                    <a:pt x="29" y="104"/>
                  </a:lnTo>
                  <a:lnTo>
                    <a:pt x="0" y="72"/>
                  </a:lnTo>
                  <a:lnTo>
                    <a:pt x="22" y="24"/>
                  </a:lnTo>
                  <a:lnTo>
                    <a:pt x="7" y="0"/>
                  </a:lnTo>
                </a:path>
              </a:pathLst>
            </a:custGeom>
            <a:noFill/>
            <a:ln w="12700" cap="rnd" cmpd="sng">
              <a:solidFill>
                <a:schemeClr val="tx2">
                  <a:lumMod val="60000"/>
                  <a:lumOff val="40000"/>
                  <a:alpha val="48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818" y="2731"/>
              <a:ext cx="302" cy="152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15" y="56"/>
                </a:cxn>
                <a:cxn ang="0">
                  <a:pos x="37" y="40"/>
                </a:cxn>
                <a:cxn ang="0">
                  <a:pos x="74" y="40"/>
                </a:cxn>
                <a:cxn ang="0">
                  <a:pos x="96" y="32"/>
                </a:cxn>
                <a:cxn ang="0">
                  <a:pos x="125" y="0"/>
                </a:cxn>
                <a:cxn ang="0">
                  <a:pos x="147" y="24"/>
                </a:cxn>
                <a:cxn ang="0">
                  <a:pos x="162" y="16"/>
                </a:cxn>
                <a:cxn ang="0">
                  <a:pos x="228" y="120"/>
                </a:cxn>
                <a:cxn ang="0">
                  <a:pos x="250" y="120"/>
                </a:cxn>
                <a:cxn ang="0">
                  <a:pos x="272" y="136"/>
                </a:cxn>
              </a:cxnLst>
              <a:rect l="0" t="0" r="r" b="b"/>
              <a:pathLst>
                <a:path w="273" h="137">
                  <a:moveTo>
                    <a:pt x="0" y="56"/>
                  </a:moveTo>
                  <a:lnTo>
                    <a:pt x="15" y="56"/>
                  </a:lnTo>
                  <a:lnTo>
                    <a:pt x="37" y="40"/>
                  </a:lnTo>
                  <a:lnTo>
                    <a:pt x="74" y="40"/>
                  </a:lnTo>
                  <a:lnTo>
                    <a:pt x="96" y="32"/>
                  </a:lnTo>
                  <a:lnTo>
                    <a:pt x="125" y="0"/>
                  </a:lnTo>
                  <a:lnTo>
                    <a:pt x="147" y="24"/>
                  </a:lnTo>
                  <a:lnTo>
                    <a:pt x="162" y="16"/>
                  </a:lnTo>
                  <a:lnTo>
                    <a:pt x="228" y="120"/>
                  </a:lnTo>
                  <a:lnTo>
                    <a:pt x="250" y="120"/>
                  </a:lnTo>
                  <a:lnTo>
                    <a:pt x="272" y="136"/>
                  </a:lnTo>
                </a:path>
              </a:pathLst>
            </a:custGeom>
            <a:noFill/>
            <a:ln w="12700" cap="rnd" cmpd="sng">
              <a:solidFill>
                <a:schemeClr val="tx2">
                  <a:lumMod val="60000"/>
                  <a:lumOff val="40000"/>
                  <a:alpha val="48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pic>
        <p:nvPicPr>
          <p:cNvPr id="2055" name="Picture 3" descr="C:\Users\CherepanovVV\AppData\Local\Microsoft\Windows\Temporary Internet Files\Content.Outlook\A7D90JFP\1200px-Coat_of_Arms_of_the_Russian_Federation svg_-750x889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285750"/>
            <a:ext cx="928687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tabatchikova\AppData\Local\Microsoft\Windows\Temporary Internet Files\Content.Outlook\JFY4KX7C\ЯНАО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60648"/>
            <a:ext cx="1008112" cy="10801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4283" y="223045"/>
            <a:ext cx="6229926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20" tIns="60960" rIns="121920" bIns="60960" anchor="ctr">
            <a:spAutoFit/>
          </a:bodyPr>
          <a:lstStyle/>
          <a:p>
            <a:pPr marL="0" lvl="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Федеральный</a:t>
            </a:r>
            <a:r>
              <a:rPr lang="ru-RU" sz="2000" b="1" dirty="0" smtClean="0">
                <a:solidFill>
                  <a:srgbClr val="0067A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проект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«Обеспечение устойчивого сокращения непригодного для проживания жилищного фонда»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51520" y="1268760"/>
            <a:ext cx="6215062" cy="1587"/>
          </a:xfrm>
          <a:prstGeom prst="line">
            <a:avLst/>
          </a:prstGeom>
          <a:ln w="38100">
            <a:solidFill>
              <a:srgbClr val="0067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 descr="C:\Users\CherepanovVV\AppData\Local\Microsoft\Windows\Temporary Internet Files\Content.Outlook\A7D90JFP\1200px-Coat_of_Arms_of_the_Russian_Federation svg_-750x889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88640"/>
            <a:ext cx="73501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tabatchikova\AppData\Local\Microsoft\Windows\Temporary Internet Files\Content.Outlook\JFY4KX7C\ЯНАО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88640"/>
            <a:ext cx="827584" cy="83671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67544" y="1268760"/>
            <a:ext cx="82089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Региональная адресная программы по переселению граждан из аварийного жилищного фонда на территории Ямало-Ненецкого автономного округа в 2019 – 2025 годах», утвержденной постановлением Правительства Ямало-Ненецкого автономного округа от 05 апреля 2019 г. № 346-П.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11560" y="3140968"/>
          <a:ext cx="7704857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4348"/>
                <a:gridCol w="3810509"/>
              </a:tblGrid>
              <a:tr h="310912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участием федеральных средств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966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за 2019-2025 гг. запланировано расселить 15394 человека из 751 дома площадью 224,9 тыс. кв.м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 них в г.Салехарде – 1 человек из 1 дома площадью 39,3 кв.м по адресу: ул. Чкалова, д.8а 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0912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счет региональных средств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966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за 2019-2025 гг. запланировано расселить 2153 человека из 180 домов площадью 31,6 тыс. кв.м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 них в г.Салехарде –  166 человек из 18 домов площадью 1,7 тыс.кв.м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1560" y="249289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В программу включен фонд, признанный аварийным </a:t>
            </a:r>
          </a:p>
          <a:p>
            <a:pPr algn="ctr"/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по состоянию на 01.01.2017 </a:t>
            </a:r>
            <a:endParaRPr lang="ru-RU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4283" y="223045"/>
            <a:ext cx="6229926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20" tIns="60960" rIns="121920" bIns="60960" anchor="ctr">
            <a:spAutoFit/>
          </a:bodyPr>
          <a:lstStyle/>
          <a:p>
            <a:pPr marL="0" lvl="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Федеральный</a:t>
            </a:r>
            <a:r>
              <a:rPr lang="ru-RU" sz="2000" b="1" dirty="0" smtClean="0">
                <a:solidFill>
                  <a:srgbClr val="0067A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проект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«Обеспечение устойчивого сокращения непригодного для проживания жилищного фонда»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3" descr="C:\Users\CherepanovVV\AppData\Local\Microsoft\Windows\Temporary Internet Files\Content.Outlook\A7D90JFP\1200px-Coat_of_Arms_of_the_Russian_Federation svg_-750x889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88640"/>
            <a:ext cx="73501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tabatchikova\AppData\Local\Microsoft\Windows\Temporary Internet Files\Content.Outlook\JFY4KX7C\ЯНАО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88640"/>
            <a:ext cx="827584" cy="83671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51520" y="1268760"/>
            <a:ext cx="6215062" cy="1587"/>
          </a:xfrm>
          <a:prstGeom prst="line">
            <a:avLst/>
          </a:prstGeom>
          <a:ln w="38100">
            <a:solidFill>
              <a:srgbClr val="0067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9475" y="1484784"/>
            <a:ext cx="85914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Распоряжение администрации муниципального образования г.Салехард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08.12.2014 № 2024-р</a:t>
            </a:r>
          </a:p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опубликовано в городской общественно-политической газете «Полярный круг» 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755576" y="2524865"/>
          <a:ext cx="7704857" cy="3668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4348"/>
                <a:gridCol w="3810509"/>
              </a:tblGrid>
              <a:tr h="28231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23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Брусничный пер.,1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признан аварийным, данных нет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23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Геологов, 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Признан аварийным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10.08.2018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 291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23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Гоголя,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10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Признан аварийным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26.07.2017 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643-р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23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Кр.Октябрь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Признан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аварийным 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07.05.2019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№ 460-р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91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Набережная, 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Перенесен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2022 г. 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соответствии с распоряжением администрации МО г.Салехард от 16.05.2017 №419-р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48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Николаева 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Признан аварийным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28.12.2018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№ 1257-р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421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Островского 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Перенесен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2020 г.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соответствии с распоряжением администрации МО г.Салехард от 16.05.2017 №419-р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48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Пушкина,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17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Признан аварийным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03.05.2017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№ 376-р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1484784"/>
          <a:ext cx="7704857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4348"/>
                <a:gridCol w="3810509"/>
              </a:tblGrid>
              <a:tr h="2823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Республики, 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Признан аварийным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13.07.2018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№ 647-р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23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Сенькина, 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Признан аварийным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13.04.2018 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343-р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23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Чупрова,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15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Перенесен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2021 г. 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соответствии с распоряжением администрации МО г.Салехард от 16.05.2017 №419-р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23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Шалгина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11</a:t>
                      </a:r>
                      <a:endParaRPr lang="ru-RU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Признан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аварийным 19.07.2016 № 1285-р, расселен в 2018 г.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91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Шалгина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Перенесен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2018 г. 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соответствии с распоряжением администрации МО г.Салехард от 16.05.2017 №419-р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48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Шалгина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1,3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Перенесен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2023 г. 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соответствии с распоряжением администрации МО г.Салехард от 16.05.2017 №419-р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4283" y="223045"/>
            <a:ext cx="6229926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20" tIns="60960" rIns="121920" bIns="60960" anchor="ctr">
            <a:spAutoFit/>
          </a:bodyPr>
          <a:lstStyle/>
          <a:p>
            <a:pPr marL="0" lvl="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Федеральный</a:t>
            </a:r>
            <a:r>
              <a:rPr lang="ru-RU" sz="2000" b="1" dirty="0" smtClean="0">
                <a:solidFill>
                  <a:srgbClr val="0067A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проект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«Обеспечение устойчивого сокращения непригодного для проживания жилищного фонда»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51520" y="1268760"/>
            <a:ext cx="6215062" cy="1587"/>
          </a:xfrm>
          <a:prstGeom prst="line">
            <a:avLst/>
          </a:prstGeom>
          <a:ln w="38100">
            <a:solidFill>
              <a:srgbClr val="0067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C:\Users\CherepanovVV\AppData\Local\Microsoft\Windows\Temporary Internet Files\Content.Outlook\A7D90JFP\1200px-Coat_of_Arms_of_the_Russian_Federation svg_-750x889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88640"/>
            <a:ext cx="73501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tabatchikova\AppData\Local\Microsoft\Windows\Temporary Internet Files\Content.Outlook\JFY4KX7C\ЯНАО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88640"/>
            <a:ext cx="827584" cy="83671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95536" y="4797152"/>
            <a:ext cx="8229600" cy="1827584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15 домов, публично задекларированных, запланированных к признанию аварийными и расселению в 2016 г. в г.Салехарде,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фактически признан и переселен только 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7544" y="2246094"/>
            <a:ext cx="7632848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5063" algn="l"/>
                <a:tab pos="3060700" algn="ctr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Astra Serif"/>
                <a:ea typeface="Times New Roman" pitchFamily="18" charset="0"/>
                <a:cs typeface="Times New Roman" pitchFamily="18" charset="0"/>
              </a:rPr>
              <a:t>ПРАВИТЕЛЬСТВО ЯМАЛО-НЕНЕЦКОГО АВТОНОМНОГО ОКРУГА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5063" algn="l"/>
                <a:tab pos="3060700" algn="ctr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Astra Serif"/>
                <a:ea typeface="Times New Roman" pitchFamily="18" charset="0"/>
                <a:cs typeface="Times New Roman" pitchFamily="18" charset="0"/>
              </a:rPr>
              <a:t>ПОСТАНОВЛЕНИЕ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5063" algn="l"/>
                <a:tab pos="3060700" algn="ctr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T Astra Serif"/>
                <a:ea typeface="Times New Roman" pitchFamily="18" charset="0"/>
                <a:cs typeface="Times New Roman" pitchFamily="18" charset="0"/>
              </a:rPr>
              <a:t> 19 августа 2019 г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Astra Serif"/>
                <a:ea typeface="Times New Roman" pitchFamily="18" charset="0"/>
                <a:cs typeface="Times New Roman" pitchFamily="18" charset="0"/>
              </a:rPr>
              <a:t>.                                                                                  № 902-П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5063" algn="l"/>
                <a:tab pos="3060700" algn="ctr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Astra Serif"/>
                <a:ea typeface="Times New Roman" pitchFamily="18" charset="0"/>
                <a:cs typeface="Times New Roman" pitchFamily="18" charset="0"/>
              </a:rPr>
              <a:t>г. Салехард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5063" algn="l"/>
                <a:tab pos="3060700" algn="ctr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5063" algn="l"/>
                <a:tab pos="3060700" algn="ctr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 утверждении Адресной программы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5063" algn="l"/>
                <a:tab pos="3060700" algn="ctr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переселению граждан из аварийного жилищного фонда и жилищного фонда, планируемого к признанию аварийным, на территории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5063" algn="l"/>
                <a:tab pos="3060700" algn="ctr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Ямало-Ненецкого автономного округа на 2019 – 2025 годы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5063" algn="l"/>
                <a:tab pos="3060700" algn="ctr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4283" y="223045"/>
            <a:ext cx="6229926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20" tIns="60960" rIns="121920" bIns="60960" anchor="ctr">
            <a:spAutoFit/>
          </a:bodyPr>
          <a:lstStyle/>
          <a:p>
            <a:pPr marL="0" lvl="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Федеральный</a:t>
            </a:r>
            <a:r>
              <a:rPr lang="ru-RU" sz="2000" b="1" dirty="0" smtClean="0">
                <a:solidFill>
                  <a:srgbClr val="0067A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проект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«Обеспечение устойчивого сокращения непригодного для проживания жилищного фонда»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51520" y="1268760"/>
            <a:ext cx="6215062" cy="1587"/>
          </a:xfrm>
          <a:prstGeom prst="line">
            <a:avLst/>
          </a:prstGeom>
          <a:ln w="38100">
            <a:solidFill>
              <a:srgbClr val="0067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808" y="1700808"/>
            <a:ext cx="18722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Титова, 12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перенесен с 2017, в программу не включен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tabatchikova\Desktop\Из шлюза\IMG-20190822-WA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77072"/>
            <a:ext cx="2232248" cy="2520280"/>
          </a:xfrm>
          <a:prstGeom prst="rect">
            <a:avLst/>
          </a:prstGeom>
          <a:noFill/>
        </p:spPr>
      </p:pic>
      <p:pic>
        <p:nvPicPr>
          <p:cNvPr id="1029" name="Picture 5" descr="C:\Users\tabatchikova\Desktop\Из шлюза\IMG-20190822-WA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491880" y="4077072"/>
            <a:ext cx="2376264" cy="2544283"/>
          </a:xfrm>
          <a:prstGeom prst="rect">
            <a:avLst/>
          </a:prstGeom>
          <a:noFill/>
        </p:spPr>
      </p:pic>
      <p:pic>
        <p:nvPicPr>
          <p:cNvPr id="1030" name="Picture 6" descr="C:\Users\tabatchikova\Desktop\Из шлюза\20190822_1502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628800"/>
            <a:ext cx="2160240" cy="1800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948264" y="1700808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Лесозаводская, 10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перенесен с 2018 года, в программу не включен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C:\Users\tabatchikova\Desktop\Из шлюза\IMG-20190822-WA0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077072"/>
            <a:ext cx="2232248" cy="259228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55576" y="3429000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Привозное водоснабжение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87824" y="342900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Емкости для жидких бытовых отходов в подъезде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8184" y="342900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Место для слива жидких бытовых отходов во дворе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C:\Users\tabatchikova\AppData\Local\Microsoft\Windows\Temporary Internet Files\Content.Outlook\JFY4KX7C\ЯНАО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0392" y="188640"/>
            <a:ext cx="827584" cy="83671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6" name="Picture 3" descr="C:\Users\CherepanovVV\AppData\Local\Microsoft\Windows\Temporary Internet Files\Content.Outlook\A7D90JFP\1200px-Coat_of_Arms_of_the_Russian_Federation svg_-750x889 (2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188640"/>
            <a:ext cx="73501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14283" y="223045"/>
            <a:ext cx="6229926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20" tIns="60960" rIns="121920" bIns="60960" anchor="ctr">
            <a:spAutoFit/>
          </a:bodyPr>
          <a:lstStyle/>
          <a:p>
            <a:pPr marL="0" lvl="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Федеральный</a:t>
            </a:r>
            <a:r>
              <a:rPr lang="ru-RU" sz="2000" b="1" dirty="0" smtClean="0">
                <a:solidFill>
                  <a:srgbClr val="0067A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проект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«Обеспечение устойчивого сокращения непригодного для проживания жилищного фонда»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51520" y="1268760"/>
            <a:ext cx="6215062" cy="1587"/>
          </a:xfrm>
          <a:prstGeom prst="line">
            <a:avLst/>
          </a:prstGeom>
          <a:ln w="38100">
            <a:solidFill>
              <a:srgbClr val="0067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C:\Users\tabatchikova\Desktop\Из шлюза\Титова, 1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1628800"/>
            <a:ext cx="2520280" cy="1634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batchikova\Desktop\Из шлюза\Чубынин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88840"/>
            <a:ext cx="5256584" cy="3451462"/>
          </a:xfrm>
          <a:prstGeom prst="rect">
            <a:avLst/>
          </a:prstGeom>
          <a:noFill/>
        </p:spPr>
      </p:pic>
      <p:pic>
        <p:nvPicPr>
          <p:cNvPr id="2051" name="Picture 3" descr="C:\Users\tabatchikova\Desktop\Из шлюза\IMG-20190822-WA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1872208" cy="1800200"/>
          </a:xfrm>
          <a:prstGeom prst="rect">
            <a:avLst/>
          </a:prstGeom>
          <a:noFill/>
        </p:spPr>
      </p:pic>
      <p:pic>
        <p:nvPicPr>
          <p:cNvPr id="2052" name="Picture 4" descr="C:\Users\tabatchikova\Desktop\Из шлюза\IMG-20190822-WA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437112"/>
            <a:ext cx="1800200" cy="2025578"/>
          </a:xfrm>
          <a:prstGeom prst="rect">
            <a:avLst/>
          </a:prstGeom>
          <a:noFill/>
        </p:spPr>
      </p:pic>
      <p:pic>
        <p:nvPicPr>
          <p:cNvPr id="2054" name="Picture 6" descr="C:\Users\tabatchikova\Desktop\Из шлюза\IMG-20190822-WA00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1700808"/>
            <a:ext cx="1800199" cy="1800200"/>
          </a:xfrm>
          <a:prstGeom prst="rect">
            <a:avLst/>
          </a:prstGeom>
          <a:noFill/>
        </p:spPr>
      </p:pic>
      <p:pic>
        <p:nvPicPr>
          <p:cNvPr id="2055" name="Picture 7" descr="C:\Users\tabatchikova\Desktop\Из шлюза\IMG-20190822-WA00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1" y="4509121"/>
            <a:ext cx="2016225" cy="2016224"/>
          </a:xfrm>
          <a:prstGeom prst="rect">
            <a:avLst/>
          </a:prstGeom>
          <a:noFill/>
        </p:spPr>
      </p:pic>
      <p:pic>
        <p:nvPicPr>
          <p:cNvPr id="11" name="Рисунок 10" descr="C:\Users\tabatchikova\AppData\Local\Microsoft\Windows\Temporary Internet Files\Content.Outlook\JFY4KX7C\ЯНАО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00392" y="188640"/>
            <a:ext cx="827584" cy="83671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2" name="Picture 3" descr="C:\Users\CherepanovVV\AppData\Local\Microsoft\Windows\Temporary Internet Files\Content.Outlook\A7D90JFP\1200px-Coat_of_Arms_of_the_Russian_Federation svg_-750x889 (2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8304" y="188640"/>
            <a:ext cx="73501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14283" y="223045"/>
            <a:ext cx="6229926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20" tIns="60960" rIns="121920" bIns="60960" anchor="ctr">
            <a:spAutoFit/>
          </a:bodyPr>
          <a:lstStyle/>
          <a:p>
            <a:pPr marL="0" lvl="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Федеральный</a:t>
            </a:r>
            <a:r>
              <a:rPr lang="ru-RU" sz="2000" b="1" dirty="0" smtClean="0">
                <a:solidFill>
                  <a:srgbClr val="0067A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проект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«Обеспечение устойчивого сокращения непригодного для проживания жилищного фонда»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51520" y="1268760"/>
            <a:ext cx="6215062" cy="1587"/>
          </a:xfrm>
          <a:prstGeom prst="line">
            <a:avLst/>
          </a:prstGeom>
          <a:ln w="38100">
            <a:solidFill>
              <a:srgbClr val="0067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batchikova\AppData\Local\Microsoft\Windows\Temporary Internet Files\Content.Outlook\JFY4KX7C\квартал Чубынина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556792"/>
            <a:ext cx="3825572" cy="4968671"/>
          </a:xfrm>
          <a:prstGeom prst="rect">
            <a:avLst/>
          </a:prstGeom>
          <a:noFill/>
        </p:spPr>
      </p:pic>
      <p:pic>
        <p:nvPicPr>
          <p:cNvPr id="2051" name="Picture 3" descr="C:\Users\tabatchikova\Desktop\Из шлюза\IMG-20190822-WA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2779801" cy="1563638"/>
          </a:xfrm>
          <a:prstGeom prst="rect">
            <a:avLst/>
          </a:prstGeom>
          <a:noFill/>
        </p:spPr>
      </p:pic>
      <p:pic>
        <p:nvPicPr>
          <p:cNvPr id="2052" name="Picture 4" descr="C:\Users\tabatchikova\Desktop\Из шлюза\IMG-20190822-WA0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628800"/>
            <a:ext cx="2688299" cy="1512168"/>
          </a:xfrm>
          <a:prstGeom prst="rect">
            <a:avLst/>
          </a:prstGeom>
          <a:noFill/>
        </p:spPr>
      </p:pic>
      <p:pic>
        <p:nvPicPr>
          <p:cNvPr id="2053" name="Picture 5" descr="C:\Users\tabatchikova\Desktop\Из шлюза\IMG-20190822-WA00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3212976"/>
            <a:ext cx="2816313" cy="1584176"/>
          </a:xfrm>
          <a:prstGeom prst="rect">
            <a:avLst/>
          </a:prstGeom>
          <a:noFill/>
        </p:spPr>
      </p:pic>
      <p:pic>
        <p:nvPicPr>
          <p:cNvPr id="2054" name="Picture 6" descr="C:\Users\tabatchikova\Desktop\Из шлюза\IMG-20190822-WA00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3212976"/>
            <a:ext cx="2699791" cy="1518632"/>
          </a:xfrm>
          <a:prstGeom prst="rect">
            <a:avLst/>
          </a:prstGeom>
          <a:noFill/>
        </p:spPr>
      </p:pic>
      <p:pic>
        <p:nvPicPr>
          <p:cNvPr id="2055" name="Picture 7" descr="C:\Users\tabatchikova\Desktop\Из шлюза\IMG-20190822-WA001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5085185"/>
            <a:ext cx="2688300" cy="1512168"/>
          </a:xfrm>
          <a:prstGeom prst="rect">
            <a:avLst/>
          </a:prstGeom>
          <a:noFill/>
        </p:spPr>
      </p:pic>
      <p:pic>
        <p:nvPicPr>
          <p:cNvPr id="2056" name="Picture 8" descr="C:\Users\tabatchikova\Desktop\Из шлюза\IMG-20190822-WA001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4941168"/>
            <a:ext cx="2699792" cy="1518633"/>
          </a:xfrm>
          <a:prstGeom prst="rect">
            <a:avLst/>
          </a:prstGeom>
          <a:noFill/>
        </p:spPr>
      </p:pic>
      <p:pic>
        <p:nvPicPr>
          <p:cNvPr id="11" name="Picture 3" descr="C:\Users\CherepanovVV\AppData\Local\Microsoft\Windows\Temporary Internet Files\Content.Outlook\A7D90JFP\1200px-Coat_of_Arms_of_the_Russian_Federation svg_-750x889 (2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8304" y="188640"/>
            <a:ext cx="73501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tabatchikova\AppData\Local\Microsoft\Windows\Temporary Internet Files\Content.Outlook\JFY4KX7C\ЯНАО.pn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00392" y="188640"/>
            <a:ext cx="827584" cy="83671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14283" y="223045"/>
            <a:ext cx="6229926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20" tIns="60960" rIns="121920" bIns="60960" anchor="ctr">
            <a:spAutoFit/>
          </a:bodyPr>
          <a:lstStyle/>
          <a:p>
            <a:pPr marL="0" lvl="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Федеральный</a:t>
            </a:r>
            <a:r>
              <a:rPr lang="ru-RU" sz="2000" b="1" dirty="0" smtClean="0">
                <a:solidFill>
                  <a:srgbClr val="0067A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проект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«Обеспечение устойчивого сокращения непригодного для проживания жилищного фонда»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51520" y="1268760"/>
            <a:ext cx="6215062" cy="1587"/>
          </a:xfrm>
          <a:prstGeom prst="line">
            <a:avLst/>
          </a:prstGeom>
          <a:ln w="38100">
            <a:solidFill>
              <a:srgbClr val="0067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tabatchikova\AppData\Local\Microsoft\Windows\Temporary Internet Files\Content.Outlook\JFY4KX7C\ЯНАО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88640"/>
            <a:ext cx="827584" cy="83671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CherepanovVV\AppData\Local\Microsoft\Windows\Temporary Internet Files\Content.Outlook\A7D90JFP\1200px-Coat_of_Arms_of_the_Russian_Federation svg_-750x889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88640"/>
            <a:ext cx="73501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51520" y="1268760"/>
            <a:ext cx="6215062" cy="1587"/>
          </a:xfrm>
          <a:prstGeom prst="line">
            <a:avLst/>
          </a:prstGeom>
          <a:ln w="38100">
            <a:solidFill>
              <a:srgbClr val="0067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14283" y="315379"/>
            <a:ext cx="586988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20" tIns="60960" rIns="121920" bIns="60960" anchor="ctr">
            <a:spAutoFit/>
          </a:bodyPr>
          <a:lstStyle/>
          <a:p>
            <a:pPr marL="0" lvl="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Федеральный</a:t>
            </a:r>
            <a:r>
              <a:rPr lang="ru-RU" sz="2400" b="1" dirty="0" smtClean="0">
                <a:solidFill>
                  <a:srgbClr val="0067A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проект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«Формирование комфортной городской среды»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11560" y="1700808"/>
            <a:ext cx="72728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2019 году планируется благоустроить 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общественных 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362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дворовых территорий.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755576" y="3154612"/>
            <a:ext cx="72728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опросам жители Ямала довольны уровнем благоустройства общественных территорий населенного пункта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своего проживания.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Данный показатель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превышает общероссийские значения.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tabatchikova\AppData\Local\Microsoft\Windows\Temporary Internet Files\Content.Outlook\JFY4KX7C\ЯНАО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88640"/>
            <a:ext cx="827584" cy="83671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CherepanovVV\AppData\Local\Microsoft\Windows\Temporary Internet Files\Content.Outlook\A7D90JFP\1200px-Coat_of_Arms_of_the_Russian_Federation svg_-750x889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88640"/>
            <a:ext cx="73501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14313" y="1071563"/>
            <a:ext cx="6215062" cy="1587"/>
          </a:xfrm>
          <a:prstGeom prst="line">
            <a:avLst/>
          </a:prstGeom>
          <a:ln w="38100">
            <a:solidFill>
              <a:srgbClr val="0067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14282" y="500042"/>
            <a:ext cx="728960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20" tIns="60960" rIns="121920" bIns="60960" anchor="ctr">
            <a:spAutoFit/>
          </a:bodyPr>
          <a:lstStyle/>
          <a:p>
            <a:pPr marL="0" lvl="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0067A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Федеральный проект «Жилье»</a:t>
            </a:r>
            <a:endParaRPr lang="ru-RU" sz="2400" b="1" dirty="0">
              <a:solidFill>
                <a:srgbClr val="0067A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Прямоугольник 3"/>
          <p:cNvSpPr>
            <a:spLocks noChangeArrowheads="1"/>
          </p:cNvSpPr>
          <p:nvPr/>
        </p:nvSpPr>
        <p:spPr bwMode="auto">
          <a:xfrm>
            <a:off x="179512" y="1196752"/>
            <a:ext cx="85689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rgbClr val="0067AC"/>
                </a:solidFill>
                <a:latin typeface="Times New Roman" pitchFamily="18" charset="0"/>
                <a:cs typeface="Times New Roman" pitchFamily="18" charset="0"/>
              </a:rPr>
              <a:t>Цель - увеличение объемов жилищного строительства </a:t>
            </a:r>
          </a:p>
          <a:p>
            <a:pPr algn="ctr" eaLnBrk="0" hangingPunct="0"/>
            <a:r>
              <a:rPr lang="ru-RU" sz="2000" b="1" dirty="0" smtClean="0">
                <a:solidFill>
                  <a:srgbClr val="0067AC"/>
                </a:solidFill>
                <a:latin typeface="Times New Roman" pitchFamily="18" charset="0"/>
                <a:cs typeface="Times New Roman" pitchFamily="18" charset="0"/>
              </a:rPr>
              <a:t>в Ямало-Ненецком автономном округе  </a:t>
            </a:r>
          </a:p>
          <a:p>
            <a:pPr algn="ctr" eaLnBrk="0" hangingPunct="0"/>
            <a:r>
              <a:rPr lang="ru-RU" sz="2000" b="1" dirty="0" smtClean="0">
                <a:solidFill>
                  <a:srgbClr val="0067AC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358</a:t>
            </a:r>
            <a:r>
              <a:rPr lang="ru-RU" sz="2000" b="1" dirty="0" smtClean="0">
                <a:solidFill>
                  <a:srgbClr val="0067AC"/>
                </a:solidFill>
                <a:latin typeface="Times New Roman" pitchFamily="18" charset="0"/>
                <a:cs typeface="Times New Roman" pitchFamily="18" charset="0"/>
              </a:rPr>
              <a:t> тыс.кв.м. в 2024 году</a:t>
            </a:r>
            <a:endParaRPr lang="ru-RU" sz="2000" b="1" dirty="0">
              <a:solidFill>
                <a:srgbClr val="0067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4283968" y="3068960"/>
          <a:ext cx="486003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0" y="242088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4282" y="500042"/>
            <a:ext cx="728960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20" tIns="60960" rIns="121920" bIns="60960" anchor="ctr">
            <a:spAutoFit/>
          </a:bodyPr>
          <a:lstStyle/>
          <a:p>
            <a:pPr marL="0" lvl="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0067A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Федеральный проект «Жилье»</a:t>
            </a:r>
            <a:endParaRPr lang="ru-RU" sz="2400" b="1" dirty="0">
              <a:solidFill>
                <a:srgbClr val="0067A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14313" y="1071563"/>
            <a:ext cx="6215062" cy="1587"/>
          </a:xfrm>
          <a:prstGeom prst="line">
            <a:avLst/>
          </a:prstGeom>
          <a:ln w="38100">
            <a:solidFill>
              <a:srgbClr val="0067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3" descr="C:\Users\CherepanovVV\AppData\Local\Microsoft\Windows\Temporary Internet Files\Content.Outlook\A7D90JFP\1200px-Coat_of_Arms_of_the_Russian_Federation svg_-750x889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88640"/>
            <a:ext cx="73501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tabatchikova\AppData\Local\Microsoft\Windows\Temporary Internet Files\Content.Outlook\JFY4KX7C\ЯНАО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88640"/>
            <a:ext cx="827584" cy="83671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179512" y="1196752"/>
            <a:ext cx="85689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rgbClr val="0067AC"/>
                </a:solidFill>
                <a:latin typeface="Times New Roman" pitchFamily="18" charset="0"/>
                <a:cs typeface="Times New Roman" pitchFamily="18" charset="0"/>
              </a:rPr>
              <a:t>Резервы роста показателей регионального проекта «Жилье»:</a:t>
            </a:r>
          </a:p>
          <a:p>
            <a:pPr algn="ctr" eaLnBrk="0" hangingPunct="0"/>
            <a:r>
              <a:rPr lang="ru-RU" sz="2000" b="1" dirty="0" smtClean="0">
                <a:solidFill>
                  <a:srgbClr val="0067AC"/>
                </a:solidFill>
                <a:latin typeface="Times New Roman" pitchFamily="18" charset="0"/>
                <a:cs typeface="Times New Roman" pitchFamily="18" charset="0"/>
              </a:rPr>
              <a:t>1. Ввод в эксплуатацию объектов долевого строительства </a:t>
            </a:r>
            <a:endParaRPr lang="ru-RU" sz="2000" b="1" dirty="0">
              <a:solidFill>
                <a:srgbClr val="0067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1043608" y="1988840"/>
          <a:ext cx="691276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563888" y="4293096"/>
            <a:ext cx="2036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13,2 тыс.кв.м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79512" y="188640"/>
            <a:ext cx="728960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20" tIns="60960" rIns="121920" bIns="60960" anchor="ctr">
            <a:spAutoFit/>
          </a:bodyPr>
          <a:lstStyle/>
          <a:p>
            <a:pPr marL="0" lvl="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0067A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Федеральный проект «Жилье»</a:t>
            </a:r>
            <a:endParaRPr lang="ru-RU" sz="2400" b="1" dirty="0">
              <a:solidFill>
                <a:srgbClr val="0067A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7504" y="764704"/>
            <a:ext cx="6215062" cy="1587"/>
          </a:xfrm>
          <a:prstGeom prst="line">
            <a:avLst/>
          </a:prstGeom>
          <a:ln w="38100">
            <a:solidFill>
              <a:srgbClr val="0067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C:\Users\CherepanovVV\AppData\Local\Microsoft\Windows\Temporary Internet Files\Content.Outlook\A7D90JFP\1200px-Coat_of_Arms_of_the_Russian_Federation svg_-750x889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88640"/>
            <a:ext cx="73501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tabatchikova\AppData\Local\Microsoft\Windows\Temporary Internet Files\Content.Outlook\JFY4KX7C\ЯНАО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88640"/>
            <a:ext cx="827584" cy="83671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3"/>
          <p:cNvSpPr>
            <a:spLocks noChangeArrowheads="1"/>
          </p:cNvSpPr>
          <p:nvPr/>
        </p:nvSpPr>
        <p:spPr bwMode="auto">
          <a:xfrm>
            <a:off x="179512" y="908720"/>
            <a:ext cx="85689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Резервы роста показателей регионального проекта «Жилье»:</a:t>
            </a:r>
          </a:p>
          <a:p>
            <a:pPr algn="ctr" eaLnBrk="0" hangingPunct="0"/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Развитие рынка арендного жилья</a:t>
            </a:r>
            <a:endParaRPr lang="ru-RU" sz="2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3"/>
          <p:cNvSpPr>
            <a:spLocks noChangeArrowheads="1"/>
          </p:cNvSpPr>
          <p:nvPr/>
        </p:nvSpPr>
        <p:spPr bwMode="auto">
          <a:xfrm>
            <a:off x="323528" y="2132856"/>
            <a:ext cx="8568952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 органов исполнительной власти Ямало-Ненецкого автономного округа  от 29.03.2019 № 101-12-01/242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на учет принято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семьи (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77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чел.); 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учете числятся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земельных участков для строительства наемных домов социального использования (4 в государственной собственности, 3 в муниципальной собственности);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окружном бюджете на 2019 год предусмотрено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175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млн.руб.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4282" y="500042"/>
            <a:ext cx="728960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20" tIns="60960" rIns="121920" bIns="60960" anchor="ctr">
            <a:spAutoFit/>
          </a:bodyPr>
          <a:lstStyle/>
          <a:p>
            <a:pPr marL="0" lvl="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0067A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Федеральный проект «Жилье»</a:t>
            </a:r>
            <a:endParaRPr lang="ru-RU" sz="2400" b="1" dirty="0">
              <a:solidFill>
                <a:srgbClr val="0067A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3" descr="C:\Users\CherepanovVV\AppData\Local\Microsoft\Windows\Temporary Internet Files\Content.Outlook\A7D90JFP\1200px-Coat_of_Arms_of_the_Russian_Federation svg_-750x889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88640"/>
            <a:ext cx="73501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tabatchikova\AppData\Local\Microsoft\Windows\Temporary Internet Files\Content.Outlook\JFY4KX7C\ЯНАО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88640"/>
            <a:ext cx="827584" cy="83671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14313" y="1071563"/>
            <a:ext cx="6215062" cy="1587"/>
          </a:xfrm>
          <a:prstGeom prst="line">
            <a:avLst/>
          </a:prstGeom>
          <a:ln w="38100">
            <a:solidFill>
              <a:srgbClr val="0067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251520" y="1124744"/>
            <a:ext cx="8568952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Резервы роста показателей регионального проекта «Жилье»:</a:t>
            </a:r>
          </a:p>
          <a:p>
            <a:pPr algn="ctr" eaLnBrk="0" hangingPunct="0"/>
            <a:endParaRPr lang="ru-RU" sz="9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Усиление контроля за объектами жилищного строительства, по которым отмечен высокий риск приостановки строительства</a:t>
            </a:r>
            <a:endParaRPr lang="ru-RU" sz="2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83567" y="2708920"/>
          <a:ext cx="7992889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6443"/>
                <a:gridCol w="2414520"/>
                <a:gridCol w="158192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г.Тарко-Сале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ул.Республики 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(2 этап)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тыс.кв.м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95%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4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г.Тарко-Сале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ул.Республики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(3 этап)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2,8 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тыс.кв.м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95%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с.Аксарка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ул.Больничная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2,2 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тыс.кв.м</a:t>
                      </a:r>
                      <a:endParaRPr lang="ru-RU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66%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г.Ноябрьск, микрорайон 3, ул.Советская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7,6 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тыс.кв.м</a:t>
                      </a:r>
                      <a:endParaRPr lang="ru-RU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80%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г.Ноябрьск, микрорайон И, ул.Космонавтов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3,9 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тыс.кв.м</a:t>
                      </a:r>
                      <a:endParaRPr lang="ru-RU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70%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17,6 тыс.кв.м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CherepanovVV\AppData\Local\Microsoft\Windows\Temporary Internet Files\Content.Outlook\A7D90JFP\1200px-Coat_of_Arms_of_the_Russian_Federation svg_-750x889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88640"/>
            <a:ext cx="73501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4283" y="223045"/>
            <a:ext cx="6229926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20" tIns="60960" rIns="121920" bIns="60960" anchor="ctr">
            <a:spAutoFit/>
          </a:bodyPr>
          <a:lstStyle/>
          <a:p>
            <a:pPr marL="0" lvl="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Федеральный</a:t>
            </a:r>
            <a:r>
              <a:rPr lang="ru-RU" sz="2000" b="1" dirty="0" smtClean="0">
                <a:solidFill>
                  <a:srgbClr val="0067A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проект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«Обеспечение устойчивого сокращения непригодного для проживания жилищного фонда»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1520" y="1196752"/>
            <a:ext cx="6215062" cy="1587"/>
          </a:xfrm>
          <a:prstGeom prst="line">
            <a:avLst/>
          </a:prstGeom>
          <a:ln w="38100">
            <a:solidFill>
              <a:srgbClr val="0067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C:\Users\tabatchikova\AppData\Local\Microsoft\Windows\Temporary Internet Files\Content.Outlook\JFY4KX7C\ЯНАО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88640"/>
            <a:ext cx="827584" cy="83671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13" name="Схема 12"/>
          <p:cNvGraphicFramePr/>
          <p:nvPr/>
        </p:nvGraphicFramePr>
        <p:xfrm>
          <a:off x="323528" y="1556792"/>
          <a:ext cx="842493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107504" y="980728"/>
          <a:ext cx="532859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512" y="404664"/>
            <a:ext cx="728960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20" tIns="60960" rIns="121920" bIns="60960" anchor="ctr">
            <a:spAutoFit/>
          </a:bodyPr>
          <a:lstStyle/>
          <a:p>
            <a:pPr marL="0" lvl="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0067A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«Жилье и городская среда»</a:t>
            </a:r>
            <a:endParaRPr lang="ru-RU" sz="2400" b="1" dirty="0">
              <a:solidFill>
                <a:srgbClr val="0067A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79512" y="980728"/>
            <a:ext cx="6215062" cy="1587"/>
          </a:xfrm>
          <a:prstGeom prst="line">
            <a:avLst/>
          </a:prstGeom>
          <a:ln w="38100">
            <a:solidFill>
              <a:srgbClr val="0067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C:\Users\CherepanovVV\AppData\Local\Microsoft\Windows\Temporary Internet Files\Content.Outlook\A7D90JFP\1200px-Coat_of_Arms_of_the_Russian_Federation svg_-750x889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88640"/>
            <a:ext cx="73501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tabatchikova\AppData\Local\Microsoft\Windows\Temporary Internet Files\Content.Outlook\JFY4KX7C\ЯНАО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188640"/>
            <a:ext cx="827584" cy="83671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9" name="Диаграмма 8"/>
          <p:cNvGraphicFramePr/>
          <p:nvPr/>
        </p:nvGraphicFramePr>
        <p:xfrm>
          <a:off x="1835696" y="3212976"/>
          <a:ext cx="6840760" cy="3391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abatchikova\Desktop\Из шлюза\201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6021288"/>
          </a:xfrm>
          <a:prstGeom prst="rect">
            <a:avLst/>
          </a:prstGeom>
          <a:solidFill>
            <a:schemeClr val="accent6">
              <a:lumMod val="40000"/>
              <a:lumOff val="60000"/>
              <a:alpha val="99000"/>
            </a:schemeClr>
          </a:solidFill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79512" y="620688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Инфографика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Фонда содействия реформированию ЖКХ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755576" y="2636912"/>
            <a:ext cx="2520280" cy="1224136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Признаны аварийными на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01.01.2007 г.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3419872" y="2276872"/>
            <a:ext cx="2664296" cy="1080120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Признаны аварийными на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01.01.2012 г.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6228184" y="1988840"/>
            <a:ext cx="2520280" cy="1224136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Признаны аварийными на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01.01.2017 г.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 descr="C:\Users\CherepanovVV\AppData\Local\Microsoft\Windows\Temporary Internet Files\Content.Outlook\A7D90JFP\1200px-Coat_of_Arms_of_the_Russian_Federation svg_-750x889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88640"/>
            <a:ext cx="73501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tabatchikova\AppData\Local\Microsoft\Windows\Temporary Internet Files\Content.Outlook\JFY4KX7C\ЯНАО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188640"/>
            <a:ext cx="827584" cy="83671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51520" y="0"/>
            <a:ext cx="622992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20" tIns="60960" rIns="121920" bIns="60960" anchor="ctr">
            <a:spAutoFit/>
          </a:bodyPr>
          <a:lstStyle/>
          <a:p>
            <a:pPr marL="0" lvl="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Федеральный</a:t>
            </a:r>
            <a:r>
              <a:rPr lang="ru-RU" sz="1600" b="1" dirty="0" smtClean="0">
                <a:solidFill>
                  <a:srgbClr val="0067A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проект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«Обеспечение устойчивого сокращения непригодного для проживания жилищного фонда»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23528" y="548680"/>
            <a:ext cx="6215062" cy="1587"/>
          </a:xfrm>
          <a:prstGeom prst="line">
            <a:avLst/>
          </a:prstGeom>
          <a:ln w="38100">
            <a:solidFill>
              <a:srgbClr val="0067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323528" y="2492896"/>
          <a:ext cx="8352928" cy="3891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3" descr="C:\Users\CherepanovVV\AppData\Local\Microsoft\Windows\Temporary Internet Files\Content.Outlook\A7D90JFP\1200px-Coat_of_Arms_of_the_Russian_Federation svg_-750x889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88640"/>
            <a:ext cx="73501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4283" y="223045"/>
            <a:ext cx="6229926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20" tIns="60960" rIns="121920" bIns="60960" anchor="ctr">
            <a:spAutoFit/>
          </a:bodyPr>
          <a:lstStyle/>
          <a:p>
            <a:pPr marL="0" lvl="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Федеральный</a:t>
            </a:r>
            <a:r>
              <a:rPr lang="ru-RU" sz="2000" b="1" dirty="0" smtClean="0">
                <a:solidFill>
                  <a:srgbClr val="0067A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проект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«Обеспечение устойчивого сокращения непригодного для проживания жилищного фонда»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1520" y="1268760"/>
            <a:ext cx="6215062" cy="1587"/>
          </a:xfrm>
          <a:prstGeom prst="line">
            <a:avLst/>
          </a:prstGeom>
          <a:ln w="38100">
            <a:solidFill>
              <a:srgbClr val="0067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C:\Users\tabatchikova\AppData\Local\Microsoft\Windows\Temporary Internet Files\Content.Outlook\JFY4KX7C\ЯНАО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188640"/>
            <a:ext cx="827584" cy="83671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67544" y="1244661"/>
            <a:ext cx="82089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Региональная адресная программы по переселению граждан из аварийного жилищного фонда на территории Ямало-Ненецкого автономного округа в 2019 – 2025 годах», утвержденной постановлением Правительства Ямало-Ненецкого автономного округа от 05 апреля 2019 г. № 346-П.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2909</TotalTime>
  <Words>1091</Words>
  <Application>Microsoft Office PowerPoint</Application>
  <PresentationFormat>Экран (4:3)</PresentationFormat>
  <Paragraphs>157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Из 15 домов, публично задекларированных, запланированных к признанию аварийными и расселению в 2016 г. в г.Салехарде,  фактически признан и переселен только 1.  </vt:lpstr>
      <vt:lpstr>Слайд 13</vt:lpstr>
      <vt:lpstr>Слайд 14</vt:lpstr>
      <vt:lpstr>Слайд 15</vt:lpstr>
      <vt:lpstr>Слайд 16</vt:lpstr>
      <vt:lpstr>Слайд 17</vt:lpstr>
    </vt:vector>
  </TitlesOfParts>
  <Company>MyCompany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CherepanovVV</dc:creator>
  <cp:lastModifiedBy>tabatchikova</cp:lastModifiedBy>
  <cp:revision>253</cp:revision>
  <dcterms:created xsi:type="dcterms:W3CDTF">2019-08-02T04:05:08Z</dcterms:created>
  <dcterms:modified xsi:type="dcterms:W3CDTF">2019-10-29T06:02:14Z</dcterms:modified>
</cp:coreProperties>
</file>