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1" r:id="rId3"/>
    <p:sldId id="277" r:id="rId4"/>
    <p:sldId id="270" r:id="rId5"/>
    <p:sldId id="281" r:id="rId6"/>
    <p:sldId id="276" r:id="rId7"/>
    <p:sldId id="280" r:id="rId8"/>
    <p:sldId id="282" r:id="rId9"/>
    <p:sldId id="278" r:id="rId10"/>
    <p:sldId id="279" r:id="rId11"/>
    <p:sldId id="273" r:id="rId12"/>
    <p:sldId id="274" r:id="rId13"/>
    <p:sldId id="256" r:id="rId14"/>
    <p:sldId id="25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Objects="1">
      <p:cViewPr>
        <p:scale>
          <a:sx n="100" d="100"/>
          <a:sy n="100" d="100"/>
        </p:scale>
        <p:origin x="-1014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rkalDA\Desktop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belevaEV\Documents\&#1058;&#1091;&#1088;&#1080;&#1079;&#1084;\&#1057;&#1090;&#1072;&#1090;&#1080;&#1089;&#1090;&#1080;&#1082;&#1072;_2020\2019_&#1044;&#1086;&#1089;&#1090;&#1086;&#1087;&#1088;&#1080;&#1084;&#1077;&#1095;&#1072;&#1090;&#1077;&#1083;&#1100;&#1085;&#1086;&#1089;&#109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belevaEV\Documents\&#1058;&#1091;&#1088;&#1080;&#1079;&#1084;\&#1057;&#1090;&#1072;&#1090;&#1080;&#1089;&#1090;&#1080;&#1082;&#1072;_2020\2019_&#1044;&#1086;&#1089;&#1090;&#1086;&#1087;&#1088;&#1080;&#1084;&#1077;&#1095;&#1072;&#1090;&#1077;&#1083;&#1100;&#1085;&#1086;&#1089;&#109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belevaEV\Documents\&#1050;&#1054;&#1056;&#1054;&#1053;&#1040;\&#1057;&#1086;&#1074;&#1077;&#1097;&#1072;&#1085;&#1080;&#1103;_&#1092;&#1077;&#1074;&#1088;&#1072;&#1083;&#1100;\20210208_&#1050;&#1054;&#1042;&#1048;&#1044;_&#1054;&#1087;&#1077;&#1088;&#1072;&#1090;&#1080;&#1074;&#1082;&#1072;_&#1048;&#1089;&#1093;&#1086;&#1076;&#1085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rkalDA\Desktop\&#1080;&#1090;&#1086;&#1075;&#1080;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rkalDA\Desktop\&#1080;&#1090;&#1086;&#1075;&#1080;%20(3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avchenkoSS\Desktop\&#1044;&#1083;&#1103;%20&#1089;&#1072;&#1081;&#1090;&#1072;%20&#1087;&#1086;%20&#1046;&#1080;&#1083;&#1100;&#1102;\&#1044;&#1080;&#1072;&#1075;&#1088;&#1072;&#1084;&#1084;&#1099;%20&#1087;&#1086;%20&#1078;&#1080;&#1083;&#1100;&#110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obelevaEV\Documents\&#1058;&#1091;&#1088;&#1080;&#1079;&#1084;\&#1057;&#1090;&#1072;&#1090;&#1080;&#1089;&#1090;&#1080;&#1082;&#1072;_2020\data-2020-12-02_&#1082;&#1086;&#1083;&#1080;&#1095;.&#1050;&#1057;&#1056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obelevaEV\Documents\&#1058;&#1091;&#1088;&#1080;&#1079;&#1084;\&#1057;&#1090;&#1072;&#1090;&#1080;&#1089;&#1090;&#1080;&#1082;&#1072;_2020\data-2020-12-06_&#1063;&#1080;&#1089;&#1083;.&#1083;&#1080;&#1094;,%20&#1088;&#1072;&#1079;&#1084;&#1077;&#1097;.%20&#1074;%20&#1050;&#1057;&#105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belevaEV\Documents\&#1058;&#1091;&#1088;&#1080;&#1079;&#1084;\&#1057;&#1090;&#1072;&#1090;&#1080;&#1089;&#1090;&#1080;&#1082;&#1072;_2020\data-2020-12-06_&#1063;&#1080;&#1089;&#1083;&#1086;%20&#1089;&#1072;&#1085;&#1082;&#1091;&#108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belevaEV\Documents\&#1058;&#1091;&#1088;&#1080;&#1079;&#1084;\&#1057;&#1090;&#1072;&#1090;&#1080;&#1089;&#1090;&#1080;&#1082;&#1072;_2020\data-2020-12-06_&#1063;&#1080;&#1089;&#1083;&#1086;%20&#1089;&#1072;&#1085;&#1082;&#1091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2017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Лист1!$C$6:$C$9</c:f>
              <c:strCache>
                <c:ptCount val="4"/>
                <c:pt idx="0">
                  <c:v>Индекс промышленного производства  </c:v>
                </c:pt>
                <c:pt idx="1">
                  <c:v>Индекс обрабатывающих
производств</c:v>
                </c:pt>
                <c:pt idx="2">
                  <c:v>Инвестиции в основной капитал  (январь-сентябрь)</c:v>
                </c:pt>
                <c:pt idx="3">
                  <c:v>Строительство жилых домов 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103.6</c:v>
                </c:pt>
                <c:pt idx="1">
                  <c:v>104.4</c:v>
                </c:pt>
                <c:pt idx="2">
                  <c:v>102.7</c:v>
                </c:pt>
                <c:pt idx="3">
                  <c:v>98.2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2018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5000"/>
                    <a:satMod val="155000"/>
                  </a:schemeClr>
                </a:gs>
                <a:gs pos="60000">
                  <a:schemeClr val="accent3">
                    <a:shade val="95000"/>
                    <a:satMod val="150000"/>
                  </a:schemeClr>
                </a:gs>
                <a:gs pos="100000">
                  <a:schemeClr val="accent3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Лист1!$C$6:$C$9</c:f>
              <c:strCache>
                <c:ptCount val="4"/>
                <c:pt idx="0">
                  <c:v>Индекс промышленного производства  </c:v>
                </c:pt>
                <c:pt idx="1">
                  <c:v>Индекс обрабатывающих
производств</c:v>
                </c:pt>
                <c:pt idx="2">
                  <c:v>Инвестиции в основной капитал  (январь-сентябрь)</c:v>
                </c:pt>
                <c:pt idx="3">
                  <c:v>Строительство жилых домов 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  <c:pt idx="0">
                  <c:v>104.4</c:v>
                </c:pt>
                <c:pt idx="1">
                  <c:v>101.1</c:v>
                </c:pt>
                <c:pt idx="2">
                  <c:v>104.8</c:v>
                </c:pt>
                <c:pt idx="3">
                  <c:v>93.9</c:v>
                </c:pt>
              </c:numCache>
            </c:numRef>
          </c:val>
        </c:ser>
        <c:ser>
          <c:idx val="2"/>
          <c:order val="2"/>
          <c:tx>
            <c:strRef>
              <c:f>Лист1!$F$5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shade val="45000"/>
                    <a:satMod val="155000"/>
                  </a:schemeClr>
                </a:gs>
                <a:gs pos="60000">
                  <a:schemeClr val="dk1">
                    <a:shade val="95000"/>
                    <a:satMod val="150000"/>
                  </a:schemeClr>
                </a:gs>
                <a:gs pos="100000">
                  <a:schemeClr val="dk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Лист1!$C$6:$C$9</c:f>
              <c:strCache>
                <c:ptCount val="4"/>
                <c:pt idx="0">
                  <c:v>Индекс промышленного производства  </c:v>
                </c:pt>
                <c:pt idx="1">
                  <c:v>Индекс обрабатывающих
производств</c:v>
                </c:pt>
                <c:pt idx="2">
                  <c:v>Инвестиции в основной капитал  (январь-сентябрь)</c:v>
                </c:pt>
                <c:pt idx="3">
                  <c:v>Строительство жилых домов </c:v>
                </c:pt>
              </c:strCache>
            </c:strRef>
          </c:cat>
          <c:val>
            <c:numRef>
              <c:f>Лист1!$F$6:$F$9</c:f>
              <c:numCache>
                <c:formatCode>General</c:formatCode>
                <c:ptCount val="4"/>
                <c:pt idx="0">
                  <c:v>106.4</c:v>
                </c:pt>
                <c:pt idx="1">
                  <c:v>106.4</c:v>
                </c:pt>
                <c:pt idx="2">
                  <c:v>91.7</c:v>
                </c:pt>
                <c:pt idx="3">
                  <c:v>112.9</c:v>
                </c:pt>
              </c:numCache>
            </c:numRef>
          </c:val>
        </c:ser>
        <c:ser>
          <c:idx val="3"/>
          <c:order val="3"/>
          <c:tx>
            <c:strRef>
              <c:f>Лист1!$G$5</c:f>
              <c:strCache>
                <c:ptCount val="1"/>
                <c:pt idx="0">
                  <c:v>2020 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45000"/>
                    <a:satMod val="155000"/>
                  </a:schemeClr>
                </a:gs>
                <a:gs pos="60000">
                  <a:schemeClr val="accent6">
                    <a:shade val="95000"/>
                    <a:satMod val="150000"/>
                  </a:schemeClr>
                </a:gs>
                <a:gs pos="100000">
                  <a:schemeClr val="accent6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Лист1!$C$6:$C$9</c:f>
              <c:strCache>
                <c:ptCount val="4"/>
                <c:pt idx="0">
                  <c:v>Индекс промышленного производства  </c:v>
                </c:pt>
                <c:pt idx="1">
                  <c:v>Индекс обрабатывающих
производств</c:v>
                </c:pt>
                <c:pt idx="2">
                  <c:v>Инвестиции в основной капитал  (январь-сентябрь)</c:v>
                </c:pt>
                <c:pt idx="3">
                  <c:v>Строительство жилых домов </c:v>
                </c:pt>
              </c:strCache>
            </c:strRef>
          </c:cat>
          <c:val>
            <c:numRef>
              <c:f>Лист1!$G$6:$G$9</c:f>
              <c:numCache>
                <c:formatCode>General</c:formatCode>
                <c:ptCount val="4"/>
                <c:pt idx="0">
                  <c:v>97.7</c:v>
                </c:pt>
                <c:pt idx="1">
                  <c:v>105.6</c:v>
                </c:pt>
                <c:pt idx="2">
                  <c:v>106.7</c:v>
                </c:pt>
                <c:pt idx="3">
                  <c:v>101.7</c:v>
                </c:pt>
              </c:numCache>
            </c:numRef>
          </c:val>
        </c:ser>
        <c:dLbls/>
        <c:axId val="60423168"/>
        <c:axId val="60703488"/>
      </c:barChart>
      <c:catAx>
        <c:axId val="6042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703488"/>
        <c:crossesAt val="100"/>
        <c:auto val="1"/>
        <c:lblAlgn val="ctr"/>
        <c:lblOffset val="100"/>
      </c:catAx>
      <c:valAx>
        <c:axId val="60703488"/>
        <c:scaling>
          <c:orientation val="minMax"/>
          <c:max val="113"/>
          <c:min val="91"/>
        </c:scaling>
        <c:delete val="1"/>
        <c:axPos val="l"/>
        <c:numFmt formatCode="General" sourceLinked="1"/>
        <c:tickLblPos val="none"/>
        <c:crossAx val="60423168"/>
        <c:crosses val="autoZero"/>
        <c:crossBetween val="between"/>
      </c:valAx>
      <c:spPr>
        <a:gradFill flip="none" rotWithShape="1">
          <a:gsLst>
            <a:gs pos="0">
              <a:srgbClr val="BEA89A">
                <a:lumMod val="20000"/>
                <a:lumOff val="80000"/>
                <a:shade val="30000"/>
                <a:satMod val="115000"/>
              </a:srgbClr>
            </a:gs>
            <a:gs pos="50000">
              <a:srgbClr val="BEA89A">
                <a:lumMod val="20000"/>
                <a:lumOff val="80000"/>
                <a:shade val="67500"/>
                <a:satMod val="115000"/>
              </a:srgbClr>
            </a:gs>
            <a:gs pos="100000">
              <a:srgbClr val="BEA89A">
                <a:lumMod val="20000"/>
                <a:lumOff val="80000"/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chemeClr val="accent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92583946985028598"/>
          <c:y val="0.33256561679790098"/>
          <c:w val="6.5521221294422505E-2"/>
          <c:h val="0.51542432195975385"/>
        </c:manualLayout>
      </c:layout>
      <c:txPr>
        <a:bodyPr/>
        <a:lstStyle/>
        <a:p>
          <a:pPr>
            <a:defRPr sz="1000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ln>
      <a:solidFill>
        <a:schemeClr val="accent1">
          <a:lumMod val="50000"/>
        </a:scheme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ДОЛЯ ДОСТОПРИМЕЧАТЕЛЬНОСТЕЙ УФО В РФ</a:t>
            </a:r>
            <a:endParaRPr lang="ru-RU" sz="1400" b="1" i="0" u="none" strike="noStrike" kern="1200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explosion val="25"/>
          <c:dLbls>
            <c:dLbl>
              <c:idx val="0"/>
              <c:layout>
                <c:manualLayout>
                  <c:x val="4.8296774197205426E-2"/>
                  <c:y val="4.644889884029979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</c:dLbls>
          <c:cat>
            <c:strLit>
              <c:ptCount val="1"/>
              <c:pt idx="0">
                <c:v>УФО</c:v>
              </c:pt>
            </c:strLit>
          </c:cat>
          <c:val>
            <c:numRef>
              <c:f>Лист1!$B$4:$B$5</c:f>
              <c:numCache>
                <c:formatCode>0.00%</c:formatCode>
                <c:ptCount val="2"/>
                <c:pt idx="0">
                  <c:v>6.7599999999999993E-2</c:v>
                </c:pt>
                <c:pt idx="1">
                  <c:v>0.93240000000000001</c:v>
                </c:pt>
              </c:numCache>
            </c:numRef>
          </c:val>
        </c:ser>
        <c:dLbls/>
      </c:pie3DChart>
      <c:spPr>
        <a:noFill/>
        <a:ln>
          <a:solidFill>
            <a:schemeClr val="accent1">
              <a:lumMod val="50000"/>
            </a:schemeClr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9040013399867872"/>
          <c:y val="0.59201506100461765"/>
          <c:w val="0.26756486593188589"/>
          <c:h val="5.9497291362986142E-2"/>
        </c:manualLayout>
      </c:layout>
      <c:txPr>
        <a:bodyPr/>
        <a:lstStyle/>
        <a:p>
          <a:pPr rtl="0"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spPr>
    <a:ln>
      <a:solidFill>
        <a:schemeClr val="accent1">
          <a:lumMod val="50000"/>
        </a:schemeClr>
      </a:solidFill>
    </a:ln>
  </c:spPr>
  <c:txPr>
    <a:bodyPr/>
    <a:lstStyle/>
    <a:p>
      <a:pPr>
        <a:defRPr sz="16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КОЛИЧЕСТВО ДОСТОПРИМЕЧАТЕЛЬНОСТЕЙ </a:t>
            </a:r>
          </a:p>
          <a:p>
            <a:pPr algn="ctr" rtl="0">
              <a:defRPr lang="ru-RU" sz="1800" b="1" i="0" u="none" strike="noStrike" kern="1200" baseline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НА 100 ТЫС.НАСЕЛЕНИЯ</a:t>
            </a:r>
            <a:endParaRPr lang="ru-RU" sz="1800" b="1" i="0" u="none" strike="noStrike" kern="1200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+mn-cs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Лист1!$A$7:$A$8</c:f>
              <c:strCache>
                <c:ptCount val="2"/>
                <c:pt idx="0">
                  <c:v>РФ</c:v>
                </c:pt>
                <c:pt idx="1">
                  <c:v>УФО</c:v>
                </c:pt>
              </c:strCache>
            </c:strRef>
          </c:cat>
          <c:val>
            <c:numRef>
              <c:f>Лист1!$B$7:$B$8</c:f>
              <c:numCache>
                <c:formatCode>General</c:formatCode>
                <c:ptCount val="2"/>
                <c:pt idx="0">
                  <c:v>15.11</c:v>
                </c:pt>
                <c:pt idx="1">
                  <c:v>12.129999999999999</c:v>
                </c:pt>
              </c:numCache>
            </c:numRef>
          </c:val>
        </c:ser>
        <c:dLbls/>
        <c:axId val="76484992"/>
        <c:axId val="76486528"/>
      </c:barChart>
      <c:catAx>
        <c:axId val="76484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6486528"/>
        <c:crosses val="autoZero"/>
        <c:auto val="1"/>
        <c:lblAlgn val="ctr"/>
        <c:lblOffset val="100"/>
      </c:catAx>
      <c:valAx>
        <c:axId val="76486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6484992"/>
        <c:crosses val="autoZero"/>
        <c:crossBetween val="between"/>
      </c:valAx>
      <c:spPr>
        <a:noFill/>
        <a:ln>
          <a:solidFill>
            <a:schemeClr val="accent1">
              <a:lumMod val="50000"/>
            </a:schemeClr>
          </a:solidFill>
        </a:ln>
      </c:spPr>
    </c:plotArea>
    <c:plotVisOnly val="1"/>
    <c:dispBlanksAs val="gap"/>
  </c:chart>
  <c:spPr>
    <a:noFill/>
    <a:ln>
      <a:solidFill>
        <a:schemeClr val="accent1">
          <a:lumMod val="50000"/>
        </a:schemeClr>
      </a:solidFill>
    </a:ln>
  </c:spPr>
  <c:txPr>
    <a:bodyPr/>
    <a:lstStyle/>
    <a:p>
      <a:pPr>
        <a:defRPr sz="16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3.0298972077595205E-2"/>
          <c:w val="0.98225158289865"/>
          <c:h val="0.83151821697598505"/>
        </c:manualLayout>
      </c:layout>
      <c:lineChart>
        <c:grouping val="standard"/>
        <c:ser>
          <c:idx val="6"/>
          <c:order val="0"/>
          <c:tx>
            <c:strRef>
              <c:f>'ИСХ С2'!$A$4</c:f>
              <c:strCache>
                <c:ptCount val="1"/>
                <c:pt idx="0">
                  <c:v>УФО Заболеваемость за сутки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7748417101347017E-2"/>
                  <c:y val="2.5050503722235284E-2"/>
                </c:manualLayout>
              </c:layout>
              <c:showVal val="1"/>
            </c:dLbl>
            <c:dLbl>
              <c:idx val="81"/>
              <c:layout>
                <c:manualLayout>
                  <c:x val="-4.4601563087972307E-2"/>
                  <c:y val="0.13667973373686504"/>
                </c:manualLayout>
              </c:layout>
              <c:showVal val="1"/>
            </c:dLbl>
            <c:dLbl>
              <c:idx val="229"/>
              <c:layout>
                <c:manualLayout>
                  <c:x val="-2.8898782751737153E-2"/>
                  <c:y val="-5.865146454454697E-2"/>
                </c:manualLayout>
              </c:layout>
              <c:showVal val="1"/>
            </c:dLbl>
            <c:dLbl>
              <c:idx val="277"/>
              <c:layout>
                <c:manualLayout>
                  <c:x val="0"/>
                  <c:y val="3.34006716296470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934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numRef>
              <c:f>'ИСХ С2'!$B$3:$JS$3</c:f>
              <c:numCache>
                <c:formatCode>d/m;@</c:formatCode>
                <c:ptCount val="278"/>
                <c:pt idx="0">
                  <c:v>43946</c:v>
                </c:pt>
                <c:pt idx="1">
                  <c:v>43947</c:v>
                </c:pt>
                <c:pt idx="2">
                  <c:v>43948</c:v>
                </c:pt>
                <c:pt idx="3">
                  <c:v>43949</c:v>
                </c:pt>
                <c:pt idx="4">
                  <c:v>43950</c:v>
                </c:pt>
                <c:pt idx="5">
                  <c:v>43951</c:v>
                </c:pt>
                <c:pt idx="6">
                  <c:v>43952</c:v>
                </c:pt>
                <c:pt idx="7">
                  <c:v>43953</c:v>
                </c:pt>
                <c:pt idx="8">
                  <c:v>43954</c:v>
                </c:pt>
                <c:pt idx="9">
                  <c:v>43955</c:v>
                </c:pt>
                <c:pt idx="10">
                  <c:v>43956</c:v>
                </c:pt>
                <c:pt idx="11">
                  <c:v>43957</c:v>
                </c:pt>
                <c:pt idx="12">
                  <c:v>43958</c:v>
                </c:pt>
                <c:pt idx="13">
                  <c:v>43959</c:v>
                </c:pt>
                <c:pt idx="14">
                  <c:v>43960</c:v>
                </c:pt>
                <c:pt idx="15">
                  <c:v>43961</c:v>
                </c:pt>
                <c:pt idx="16">
                  <c:v>43962</c:v>
                </c:pt>
                <c:pt idx="17">
                  <c:v>43963</c:v>
                </c:pt>
                <c:pt idx="18">
                  <c:v>43964</c:v>
                </c:pt>
                <c:pt idx="19">
                  <c:v>43965</c:v>
                </c:pt>
                <c:pt idx="20">
                  <c:v>43966</c:v>
                </c:pt>
                <c:pt idx="21">
                  <c:v>43967</c:v>
                </c:pt>
                <c:pt idx="22">
                  <c:v>43968</c:v>
                </c:pt>
                <c:pt idx="23">
                  <c:v>43969</c:v>
                </c:pt>
                <c:pt idx="24">
                  <c:v>43970</c:v>
                </c:pt>
                <c:pt idx="25">
                  <c:v>43971</c:v>
                </c:pt>
                <c:pt idx="26">
                  <c:v>43972</c:v>
                </c:pt>
                <c:pt idx="27">
                  <c:v>43973</c:v>
                </c:pt>
                <c:pt idx="28">
                  <c:v>43974</c:v>
                </c:pt>
                <c:pt idx="29">
                  <c:v>43975</c:v>
                </c:pt>
                <c:pt idx="30">
                  <c:v>43976</c:v>
                </c:pt>
                <c:pt idx="31">
                  <c:v>43977</c:v>
                </c:pt>
                <c:pt idx="32">
                  <c:v>43978</c:v>
                </c:pt>
                <c:pt idx="33">
                  <c:v>43979</c:v>
                </c:pt>
                <c:pt idx="34">
                  <c:v>43980</c:v>
                </c:pt>
                <c:pt idx="35">
                  <c:v>43981</c:v>
                </c:pt>
                <c:pt idx="36">
                  <c:v>43982</c:v>
                </c:pt>
                <c:pt idx="37">
                  <c:v>43983</c:v>
                </c:pt>
                <c:pt idx="38">
                  <c:v>43984</c:v>
                </c:pt>
                <c:pt idx="39">
                  <c:v>43985</c:v>
                </c:pt>
                <c:pt idx="40">
                  <c:v>43986</c:v>
                </c:pt>
                <c:pt idx="41">
                  <c:v>43987</c:v>
                </c:pt>
                <c:pt idx="42">
                  <c:v>43988</c:v>
                </c:pt>
                <c:pt idx="43">
                  <c:v>43989</c:v>
                </c:pt>
                <c:pt idx="44">
                  <c:v>43990</c:v>
                </c:pt>
                <c:pt idx="45">
                  <c:v>43991</c:v>
                </c:pt>
                <c:pt idx="46">
                  <c:v>43992</c:v>
                </c:pt>
                <c:pt idx="47">
                  <c:v>43993</c:v>
                </c:pt>
                <c:pt idx="48">
                  <c:v>43994</c:v>
                </c:pt>
                <c:pt idx="49">
                  <c:v>43995</c:v>
                </c:pt>
                <c:pt idx="50">
                  <c:v>43996</c:v>
                </c:pt>
                <c:pt idx="51">
                  <c:v>43997</c:v>
                </c:pt>
                <c:pt idx="52">
                  <c:v>43998</c:v>
                </c:pt>
                <c:pt idx="53">
                  <c:v>43999</c:v>
                </c:pt>
                <c:pt idx="54">
                  <c:v>44000</c:v>
                </c:pt>
                <c:pt idx="55">
                  <c:v>44001</c:v>
                </c:pt>
                <c:pt idx="56">
                  <c:v>44002</c:v>
                </c:pt>
                <c:pt idx="57">
                  <c:v>44003</c:v>
                </c:pt>
                <c:pt idx="58">
                  <c:v>44004</c:v>
                </c:pt>
                <c:pt idx="59">
                  <c:v>44005</c:v>
                </c:pt>
                <c:pt idx="60">
                  <c:v>44006</c:v>
                </c:pt>
                <c:pt idx="61">
                  <c:v>44007</c:v>
                </c:pt>
                <c:pt idx="62">
                  <c:v>44008</c:v>
                </c:pt>
                <c:pt idx="63">
                  <c:v>44009</c:v>
                </c:pt>
                <c:pt idx="64">
                  <c:v>44010</c:v>
                </c:pt>
                <c:pt idx="65">
                  <c:v>44011</c:v>
                </c:pt>
                <c:pt idx="66">
                  <c:v>44012</c:v>
                </c:pt>
                <c:pt idx="67">
                  <c:v>44013</c:v>
                </c:pt>
                <c:pt idx="68">
                  <c:v>44014</c:v>
                </c:pt>
                <c:pt idx="69">
                  <c:v>44015</c:v>
                </c:pt>
                <c:pt idx="70">
                  <c:v>44016</c:v>
                </c:pt>
                <c:pt idx="71">
                  <c:v>44017</c:v>
                </c:pt>
                <c:pt idx="72">
                  <c:v>44018</c:v>
                </c:pt>
                <c:pt idx="73">
                  <c:v>44019</c:v>
                </c:pt>
                <c:pt idx="74">
                  <c:v>44020</c:v>
                </c:pt>
                <c:pt idx="75">
                  <c:v>44021</c:v>
                </c:pt>
                <c:pt idx="76">
                  <c:v>44022</c:v>
                </c:pt>
                <c:pt idx="77">
                  <c:v>44023</c:v>
                </c:pt>
                <c:pt idx="78">
                  <c:v>44024</c:v>
                </c:pt>
                <c:pt idx="79">
                  <c:v>44025</c:v>
                </c:pt>
                <c:pt idx="80">
                  <c:v>44026</c:v>
                </c:pt>
                <c:pt idx="81">
                  <c:v>44027</c:v>
                </c:pt>
                <c:pt idx="82">
                  <c:v>44028</c:v>
                </c:pt>
                <c:pt idx="83">
                  <c:v>44029</c:v>
                </c:pt>
                <c:pt idx="84">
                  <c:v>44030</c:v>
                </c:pt>
                <c:pt idx="85">
                  <c:v>44031</c:v>
                </c:pt>
                <c:pt idx="86">
                  <c:v>44032</c:v>
                </c:pt>
                <c:pt idx="87">
                  <c:v>44033</c:v>
                </c:pt>
                <c:pt idx="88">
                  <c:v>44034</c:v>
                </c:pt>
                <c:pt idx="89">
                  <c:v>44035</c:v>
                </c:pt>
                <c:pt idx="90">
                  <c:v>44036</c:v>
                </c:pt>
                <c:pt idx="91">
                  <c:v>44037</c:v>
                </c:pt>
                <c:pt idx="92">
                  <c:v>44038</c:v>
                </c:pt>
                <c:pt idx="93">
                  <c:v>44039</c:v>
                </c:pt>
                <c:pt idx="94">
                  <c:v>44040</c:v>
                </c:pt>
                <c:pt idx="95">
                  <c:v>44041</c:v>
                </c:pt>
                <c:pt idx="96">
                  <c:v>44042</c:v>
                </c:pt>
                <c:pt idx="97">
                  <c:v>44043</c:v>
                </c:pt>
                <c:pt idx="98">
                  <c:v>44044</c:v>
                </c:pt>
                <c:pt idx="99">
                  <c:v>44045</c:v>
                </c:pt>
                <c:pt idx="100">
                  <c:v>44046</c:v>
                </c:pt>
                <c:pt idx="101">
                  <c:v>44047</c:v>
                </c:pt>
                <c:pt idx="102">
                  <c:v>44048</c:v>
                </c:pt>
                <c:pt idx="103">
                  <c:v>44049</c:v>
                </c:pt>
                <c:pt idx="104">
                  <c:v>44050</c:v>
                </c:pt>
                <c:pt idx="105">
                  <c:v>44051</c:v>
                </c:pt>
                <c:pt idx="106">
                  <c:v>44052</c:v>
                </c:pt>
                <c:pt idx="107">
                  <c:v>44053</c:v>
                </c:pt>
                <c:pt idx="108">
                  <c:v>44054</c:v>
                </c:pt>
                <c:pt idx="109">
                  <c:v>44055</c:v>
                </c:pt>
                <c:pt idx="110">
                  <c:v>44056</c:v>
                </c:pt>
                <c:pt idx="111">
                  <c:v>44057</c:v>
                </c:pt>
                <c:pt idx="112">
                  <c:v>44058</c:v>
                </c:pt>
                <c:pt idx="113">
                  <c:v>44059</c:v>
                </c:pt>
                <c:pt idx="114">
                  <c:v>44060</c:v>
                </c:pt>
                <c:pt idx="115">
                  <c:v>44061</c:v>
                </c:pt>
                <c:pt idx="116">
                  <c:v>44062</c:v>
                </c:pt>
                <c:pt idx="117">
                  <c:v>44063</c:v>
                </c:pt>
                <c:pt idx="118">
                  <c:v>44064</c:v>
                </c:pt>
                <c:pt idx="119">
                  <c:v>44065</c:v>
                </c:pt>
                <c:pt idx="120">
                  <c:v>44066</c:v>
                </c:pt>
                <c:pt idx="121">
                  <c:v>44067</c:v>
                </c:pt>
                <c:pt idx="122">
                  <c:v>44068</c:v>
                </c:pt>
                <c:pt idx="123">
                  <c:v>44069</c:v>
                </c:pt>
                <c:pt idx="124">
                  <c:v>44070</c:v>
                </c:pt>
                <c:pt idx="125">
                  <c:v>44071</c:v>
                </c:pt>
                <c:pt idx="126">
                  <c:v>44072</c:v>
                </c:pt>
                <c:pt idx="127">
                  <c:v>44073</c:v>
                </c:pt>
                <c:pt idx="128">
                  <c:v>44074</c:v>
                </c:pt>
                <c:pt idx="129">
                  <c:v>44075</c:v>
                </c:pt>
                <c:pt idx="130">
                  <c:v>44076</c:v>
                </c:pt>
                <c:pt idx="131">
                  <c:v>44077</c:v>
                </c:pt>
                <c:pt idx="132">
                  <c:v>44078</c:v>
                </c:pt>
                <c:pt idx="133">
                  <c:v>44079</c:v>
                </c:pt>
                <c:pt idx="134">
                  <c:v>44080</c:v>
                </c:pt>
                <c:pt idx="135">
                  <c:v>44081</c:v>
                </c:pt>
                <c:pt idx="136">
                  <c:v>44082</c:v>
                </c:pt>
                <c:pt idx="137">
                  <c:v>44083</c:v>
                </c:pt>
                <c:pt idx="138">
                  <c:v>44084</c:v>
                </c:pt>
                <c:pt idx="139">
                  <c:v>44085</c:v>
                </c:pt>
                <c:pt idx="140">
                  <c:v>44086</c:v>
                </c:pt>
                <c:pt idx="141">
                  <c:v>44087</c:v>
                </c:pt>
                <c:pt idx="142">
                  <c:v>44088</c:v>
                </c:pt>
                <c:pt idx="143">
                  <c:v>44089</c:v>
                </c:pt>
                <c:pt idx="144">
                  <c:v>44090</c:v>
                </c:pt>
                <c:pt idx="145">
                  <c:v>44091</c:v>
                </c:pt>
                <c:pt idx="146">
                  <c:v>44092</c:v>
                </c:pt>
                <c:pt idx="147">
                  <c:v>44093</c:v>
                </c:pt>
                <c:pt idx="148">
                  <c:v>44094</c:v>
                </c:pt>
                <c:pt idx="149">
                  <c:v>44095</c:v>
                </c:pt>
                <c:pt idx="150">
                  <c:v>44096</c:v>
                </c:pt>
                <c:pt idx="151">
                  <c:v>44097</c:v>
                </c:pt>
                <c:pt idx="152">
                  <c:v>44098</c:v>
                </c:pt>
                <c:pt idx="153">
                  <c:v>44099</c:v>
                </c:pt>
                <c:pt idx="154">
                  <c:v>44100</c:v>
                </c:pt>
                <c:pt idx="155">
                  <c:v>44101</c:v>
                </c:pt>
                <c:pt idx="156">
                  <c:v>44102</c:v>
                </c:pt>
                <c:pt idx="157">
                  <c:v>44103</c:v>
                </c:pt>
                <c:pt idx="158">
                  <c:v>44104</c:v>
                </c:pt>
                <c:pt idx="159">
                  <c:v>44105</c:v>
                </c:pt>
                <c:pt idx="160">
                  <c:v>44106</c:v>
                </c:pt>
                <c:pt idx="161">
                  <c:v>44109</c:v>
                </c:pt>
                <c:pt idx="162">
                  <c:v>44110</c:v>
                </c:pt>
                <c:pt idx="163">
                  <c:v>44111</c:v>
                </c:pt>
                <c:pt idx="164">
                  <c:v>44112</c:v>
                </c:pt>
                <c:pt idx="165">
                  <c:v>44113</c:v>
                </c:pt>
                <c:pt idx="166">
                  <c:v>44116</c:v>
                </c:pt>
                <c:pt idx="167">
                  <c:v>44117</c:v>
                </c:pt>
                <c:pt idx="168">
                  <c:v>44118</c:v>
                </c:pt>
                <c:pt idx="169">
                  <c:v>44119</c:v>
                </c:pt>
                <c:pt idx="170">
                  <c:v>44120</c:v>
                </c:pt>
                <c:pt idx="171">
                  <c:v>44122</c:v>
                </c:pt>
                <c:pt idx="172">
                  <c:v>44123</c:v>
                </c:pt>
                <c:pt idx="173">
                  <c:v>44124</c:v>
                </c:pt>
                <c:pt idx="174">
                  <c:v>44125</c:v>
                </c:pt>
                <c:pt idx="175">
                  <c:v>44126</c:v>
                </c:pt>
                <c:pt idx="176">
                  <c:v>44127</c:v>
                </c:pt>
                <c:pt idx="177">
                  <c:v>44128</c:v>
                </c:pt>
                <c:pt idx="178">
                  <c:v>44129</c:v>
                </c:pt>
                <c:pt idx="179">
                  <c:v>44130</c:v>
                </c:pt>
                <c:pt idx="180">
                  <c:v>44131</c:v>
                </c:pt>
                <c:pt idx="181">
                  <c:v>44132</c:v>
                </c:pt>
                <c:pt idx="182">
                  <c:v>44133</c:v>
                </c:pt>
                <c:pt idx="183">
                  <c:v>44134</c:v>
                </c:pt>
                <c:pt idx="184">
                  <c:v>44137</c:v>
                </c:pt>
                <c:pt idx="185">
                  <c:v>44138</c:v>
                </c:pt>
                <c:pt idx="186">
                  <c:v>44140</c:v>
                </c:pt>
                <c:pt idx="187">
                  <c:v>44141</c:v>
                </c:pt>
                <c:pt idx="188">
                  <c:v>44143</c:v>
                </c:pt>
                <c:pt idx="189">
                  <c:v>44144</c:v>
                </c:pt>
                <c:pt idx="190">
                  <c:v>44145</c:v>
                </c:pt>
                <c:pt idx="191">
                  <c:v>44146</c:v>
                </c:pt>
                <c:pt idx="192">
                  <c:v>44147</c:v>
                </c:pt>
                <c:pt idx="193">
                  <c:v>44148</c:v>
                </c:pt>
                <c:pt idx="194">
                  <c:v>44150</c:v>
                </c:pt>
                <c:pt idx="195">
                  <c:v>44151</c:v>
                </c:pt>
                <c:pt idx="196">
                  <c:v>44152</c:v>
                </c:pt>
                <c:pt idx="197">
                  <c:v>44153</c:v>
                </c:pt>
                <c:pt idx="198">
                  <c:v>44154</c:v>
                </c:pt>
                <c:pt idx="199">
                  <c:v>44155</c:v>
                </c:pt>
                <c:pt idx="200">
                  <c:v>44158</c:v>
                </c:pt>
                <c:pt idx="201">
                  <c:v>44159</c:v>
                </c:pt>
                <c:pt idx="202">
                  <c:v>44160</c:v>
                </c:pt>
                <c:pt idx="203">
                  <c:v>44161</c:v>
                </c:pt>
                <c:pt idx="204">
                  <c:v>44162</c:v>
                </c:pt>
                <c:pt idx="205">
                  <c:v>44163</c:v>
                </c:pt>
                <c:pt idx="206">
                  <c:v>44164</c:v>
                </c:pt>
                <c:pt idx="207">
                  <c:v>44165</c:v>
                </c:pt>
                <c:pt idx="208">
                  <c:v>44166</c:v>
                </c:pt>
                <c:pt idx="209">
                  <c:v>44167</c:v>
                </c:pt>
                <c:pt idx="210">
                  <c:v>44168</c:v>
                </c:pt>
                <c:pt idx="211">
                  <c:v>44169</c:v>
                </c:pt>
                <c:pt idx="212">
                  <c:v>44170</c:v>
                </c:pt>
                <c:pt idx="213">
                  <c:v>44171</c:v>
                </c:pt>
                <c:pt idx="214">
                  <c:v>44172</c:v>
                </c:pt>
                <c:pt idx="215">
                  <c:v>44173</c:v>
                </c:pt>
                <c:pt idx="216">
                  <c:v>44174</c:v>
                </c:pt>
                <c:pt idx="217">
                  <c:v>44175</c:v>
                </c:pt>
                <c:pt idx="218">
                  <c:v>44176</c:v>
                </c:pt>
                <c:pt idx="219">
                  <c:v>44177</c:v>
                </c:pt>
                <c:pt idx="220">
                  <c:v>44178</c:v>
                </c:pt>
                <c:pt idx="221">
                  <c:v>44179</c:v>
                </c:pt>
                <c:pt idx="222">
                  <c:v>44180</c:v>
                </c:pt>
                <c:pt idx="223">
                  <c:v>44181</c:v>
                </c:pt>
                <c:pt idx="224">
                  <c:v>44182</c:v>
                </c:pt>
                <c:pt idx="225">
                  <c:v>44183</c:v>
                </c:pt>
                <c:pt idx="226">
                  <c:v>44184</c:v>
                </c:pt>
                <c:pt idx="227">
                  <c:v>44185</c:v>
                </c:pt>
                <c:pt idx="228">
                  <c:v>44187</c:v>
                </c:pt>
                <c:pt idx="229">
                  <c:v>44188</c:v>
                </c:pt>
                <c:pt idx="230">
                  <c:v>44189</c:v>
                </c:pt>
                <c:pt idx="231">
                  <c:v>44190</c:v>
                </c:pt>
                <c:pt idx="232">
                  <c:v>44191</c:v>
                </c:pt>
                <c:pt idx="233">
                  <c:v>44192</c:v>
                </c:pt>
                <c:pt idx="234">
                  <c:v>44193</c:v>
                </c:pt>
                <c:pt idx="235">
                  <c:v>44194</c:v>
                </c:pt>
                <c:pt idx="236">
                  <c:v>44195</c:v>
                </c:pt>
                <c:pt idx="237">
                  <c:v>44196</c:v>
                </c:pt>
                <c:pt idx="238">
                  <c:v>44197</c:v>
                </c:pt>
                <c:pt idx="239">
                  <c:v>44198</c:v>
                </c:pt>
                <c:pt idx="240">
                  <c:v>44199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44205</c:v>
                </c:pt>
                <c:pt idx="247">
                  <c:v>44206</c:v>
                </c:pt>
                <c:pt idx="248">
                  <c:v>44207</c:v>
                </c:pt>
                <c:pt idx="249">
                  <c:v>44208</c:v>
                </c:pt>
                <c:pt idx="250">
                  <c:v>44209</c:v>
                </c:pt>
                <c:pt idx="251">
                  <c:v>44210</c:v>
                </c:pt>
                <c:pt idx="252">
                  <c:v>44211</c:v>
                </c:pt>
                <c:pt idx="253">
                  <c:v>44212</c:v>
                </c:pt>
                <c:pt idx="254">
                  <c:v>44213</c:v>
                </c:pt>
                <c:pt idx="255">
                  <c:v>44214</c:v>
                </c:pt>
                <c:pt idx="256">
                  <c:v>44215</c:v>
                </c:pt>
                <c:pt idx="257">
                  <c:v>44216</c:v>
                </c:pt>
                <c:pt idx="258">
                  <c:v>44217</c:v>
                </c:pt>
                <c:pt idx="259">
                  <c:v>44218</c:v>
                </c:pt>
                <c:pt idx="260">
                  <c:v>44219</c:v>
                </c:pt>
                <c:pt idx="261">
                  <c:v>44220</c:v>
                </c:pt>
                <c:pt idx="262">
                  <c:v>44221</c:v>
                </c:pt>
                <c:pt idx="263">
                  <c:v>44222</c:v>
                </c:pt>
                <c:pt idx="264">
                  <c:v>44223</c:v>
                </c:pt>
                <c:pt idx="265">
                  <c:v>44224</c:v>
                </c:pt>
                <c:pt idx="266">
                  <c:v>44225</c:v>
                </c:pt>
                <c:pt idx="267">
                  <c:v>44226</c:v>
                </c:pt>
                <c:pt idx="268">
                  <c:v>44227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44233</c:v>
                </c:pt>
                <c:pt idx="275">
                  <c:v>44234</c:v>
                </c:pt>
                <c:pt idx="276">
                  <c:v>44235</c:v>
                </c:pt>
                <c:pt idx="277">
                  <c:v>44236</c:v>
                </c:pt>
              </c:numCache>
            </c:numRef>
          </c:cat>
          <c:val>
            <c:numRef>
              <c:f>'ИСХ С2'!$B$4:$JS$4</c:f>
              <c:numCache>
                <c:formatCode>0</c:formatCode>
                <c:ptCount val="278"/>
                <c:pt idx="0">
                  <c:v>214</c:v>
                </c:pt>
                <c:pt idx="1">
                  <c:v>169</c:v>
                </c:pt>
                <c:pt idx="2">
                  <c:v>164</c:v>
                </c:pt>
                <c:pt idx="3">
                  <c:v>230</c:v>
                </c:pt>
                <c:pt idx="4">
                  <c:v>212</c:v>
                </c:pt>
                <c:pt idx="5">
                  <c:v>344</c:v>
                </c:pt>
                <c:pt idx="6">
                  <c:v>218</c:v>
                </c:pt>
                <c:pt idx="7">
                  <c:v>254</c:v>
                </c:pt>
                <c:pt idx="8">
                  <c:v>329</c:v>
                </c:pt>
                <c:pt idx="9">
                  <c:v>357</c:v>
                </c:pt>
                <c:pt idx="10">
                  <c:v>307</c:v>
                </c:pt>
                <c:pt idx="11">
                  <c:v>257</c:v>
                </c:pt>
                <c:pt idx="12">
                  <c:v>319</c:v>
                </c:pt>
                <c:pt idx="13">
                  <c:v>335</c:v>
                </c:pt>
                <c:pt idx="14">
                  <c:v>433</c:v>
                </c:pt>
                <c:pt idx="15">
                  <c:v>383</c:v>
                </c:pt>
                <c:pt idx="16">
                  <c:v>460</c:v>
                </c:pt>
                <c:pt idx="17">
                  <c:v>348</c:v>
                </c:pt>
                <c:pt idx="18">
                  <c:v>353</c:v>
                </c:pt>
                <c:pt idx="19">
                  <c:v>378</c:v>
                </c:pt>
                <c:pt idx="20">
                  <c:v>387</c:v>
                </c:pt>
                <c:pt idx="21">
                  <c:v>501</c:v>
                </c:pt>
                <c:pt idx="22">
                  <c:v>427</c:v>
                </c:pt>
                <c:pt idx="23">
                  <c:v>390</c:v>
                </c:pt>
                <c:pt idx="24">
                  <c:v>357</c:v>
                </c:pt>
                <c:pt idx="25">
                  <c:v>408</c:v>
                </c:pt>
                <c:pt idx="26">
                  <c:v>454</c:v>
                </c:pt>
                <c:pt idx="27">
                  <c:v>375</c:v>
                </c:pt>
                <c:pt idx="28">
                  <c:v>315</c:v>
                </c:pt>
                <c:pt idx="29">
                  <c:v>481</c:v>
                </c:pt>
                <c:pt idx="30">
                  <c:v>480</c:v>
                </c:pt>
                <c:pt idx="31">
                  <c:v>488</c:v>
                </c:pt>
                <c:pt idx="32">
                  <c:v>604</c:v>
                </c:pt>
                <c:pt idx="33">
                  <c:v>537</c:v>
                </c:pt>
                <c:pt idx="34">
                  <c:v>644</c:v>
                </c:pt>
                <c:pt idx="35">
                  <c:v>650</c:v>
                </c:pt>
                <c:pt idx="36">
                  <c:v>618</c:v>
                </c:pt>
                <c:pt idx="37">
                  <c:v>646</c:v>
                </c:pt>
                <c:pt idx="38">
                  <c:v>646</c:v>
                </c:pt>
                <c:pt idx="39">
                  <c:v>664</c:v>
                </c:pt>
                <c:pt idx="40">
                  <c:v>592</c:v>
                </c:pt>
                <c:pt idx="41">
                  <c:v>578</c:v>
                </c:pt>
                <c:pt idx="42">
                  <c:v>597</c:v>
                </c:pt>
                <c:pt idx="43">
                  <c:v>665</c:v>
                </c:pt>
                <c:pt idx="44">
                  <c:v>624</c:v>
                </c:pt>
                <c:pt idx="45">
                  <c:v>699</c:v>
                </c:pt>
                <c:pt idx="46">
                  <c:v>745</c:v>
                </c:pt>
                <c:pt idx="47">
                  <c:v>757</c:v>
                </c:pt>
                <c:pt idx="48">
                  <c:v>766</c:v>
                </c:pt>
                <c:pt idx="49">
                  <c:v>858</c:v>
                </c:pt>
                <c:pt idx="50">
                  <c:v>779</c:v>
                </c:pt>
                <c:pt idx="51">
                  <c:v>752</c:v>
                </c:pt>
                <c:pt idx="52">
                  <c:v>776</c:v>
                </c:pt>
                <c:pt idx="53">
                  <c:v>843</c:v>
                </c:pt>
                <c:pt idx="54">
                  <c:v>892</c:v>
                </c:pt>
                <c:pt idx="55">
                  <c:v>905</c:v>
                </c:pt>
                <c:pt idx="56">
                  <c:v>922</c:v>
                </c:pt>
                <c:pt idx="57">
                  <c:v>992</c:v>
                </c:pt>
                <c:pt idx="58">
                  <c:v>928</c:v>
                </c:pt>
                <c:pt idx="59">
                  <c:v>897</c:v>
                </c:pt>
                <c:pt idx="60">
                  <c:v>919</c:v>
                </c:pt>
                <c:pt idx="61">
                  <c:v>879</c:v>
                </c:pt>
                <c:pt idx="62">
                  <c:v>880</c:v>
                </c:pt>
                <c:pt idx="63">
                  <c:v>898</c:v>
                </c:pt>
                <c:pt idx="64">
                  <c:v>892</c:v>
                </c:pt>
                <c:pt idx="65">
                  <c:v>1050</c:v>
                </c:pt>
                <c:pt idx="66">
                  <c:v>935</c:v>
                </c:pt>
                <c:pt idx="67">
                  <c:v>938</c:v>
                </c:pt>
                <c:pt idx="68">
                  <c:v>938</c:v>
                </c:pt>
                <c:pt idx="69">
                  <c:v>996</c:v>
                </c:pt>
                <c:pt idx="70">
                  <c:v>986</c:v>
                </c:pt>
                <c:pt idx="71" formatCode="General">
                  <c:v>1027</c:v>
                </c:pt>
                <c:pt idx="72">
                  <c:v>974</c:v>
                </c:pt>
                <c:pt idx="73">
                  <c:v>1008</c:v>
                </c:pt>
                <c:pt idx="74" formatCode="General">
                  <c:v>1010</c:v>
                </c:pt>
                <c:pt idx="75">
                  <c:v>1032</c:v>
                </c:pt>
                <c:pt idx="76">
                  <c:v>1026</c:v>
                </c:pt>
                <c:pt idx="77">
                  <c:v>1053</c:v>
                </c:pt>
                <c:pt idx="78">
                  <c:v>976</c:v>
                </c:pt>
                <c:pt idx="79">
                  <c:v>1002</c:v>
                </c:pt>
                <c:pt idx="80">
                  <c:v>989</c:v>
                </c:pt>
                <c:pt idx="81">
                  <c:v>1064</c:v>
                </c:pt>
                <c:pt idx="82">
                  <c:v>1037</c:v>
                </c:pt>
                <c:pt idx="83">
                  <c:v>995</c:v>
                </c:pt>
                <c:pt idx="84">
                  <c:v>960</c:v>
                </c:pt>
                <c:pt idx="85">
                  <c:v>920</c:v>
                </c:pt>
                <c:pt idx="86">
                  <c:v>924</c:v>
                </c:pt>
                <c:pt idx="87">
                  <c:v>909</c:v>
                </c:pt>
                <c:pt idx="88">
                  <c:v>891</c:v>
                </c:pt>
                <c:pt idx="89">
                  <c:v>879</c:v>
                </c:pt>
                <c:pt idx="90">
                  <c:v>850</c:v>
                </c:pt>
                <c:pt idx="91">
                  <c:v>829</c:v>
                </c:pt>
                <c:pt idx="92">
                  <c:v>822</c:v>
                </c:pt>
                <c:pt idx="93">
                  <c:v>786</c:v>
                </c:pt>
                <c:pt idx="94">
                  <c:v>768</c:v>
                </c:pt>
                <c:pt idx="95">
                  <c:v>753</c:v>
                </c:pt>
                <c:pt idx="96">
                  <c:v>738</c:v>
                </c:pt>
                <c:pt idx="97">
                  <c:v>720</c:v>
                </c:pt>
                <c:pt idx="98">
                  <c:v>711</c:v>
                </c:pt>
                <c:pt idx="99">
                  <c:v>700</c:v>
                </c:pt>
                <c:pt idx="100">
                  <c:v>668</c:v>
                </c:pt>
                <c:pt idx="101">
                  <c:v>655</c:v>
                </c:pt>
                <c:pt idx="102">
                  <c:v>645</c:v>
                </c:pt>
                <c:pt idx="103">
                  <c:v>612</c:v>
                </c:pt>
                <c:pt idx="104">
                  <c:v>587</c:v>
                </c:pt>
                <c:pt idx="105">
                  <c:v>615</c:v>
                </c:pt>
                <c:pt idx="106">
                  <c:v>569</c:v>
                </c:pt>
                <c:pt idx="107">
                  <c:v>543</c:v>
                </c:pt>
                <c:pt idx="108">
                  <c:v>540</c:v>
                </c:pt>
                <c:pt idx="109">
                  <c:v>526</c:v>
                </c:pt>
                <c:pt idx="110">
                  <c:v>504</c:v>
                </c:pt>
                <c:pt idx="111">
                  <c:v>509</c:v>
                </c:pt>
                <c:pt idx="112">
                  <c:v>491</c:v>
                </c:pt>
                <c:pt idx="113">
                  <c:v>453</c:v>
                </c:pt>
                <c:pt idx="114">
                  <c:v>451</c:v>
                </c:pt>
                <c:pt idx="115">
                  <c:v>448</c:v>
                </c:pt>
                <c:pt idx="116">
                  <c:v>444</c:v>
                </c:pt>
                <c:pt idx="117">
                  <c:v>420</c:v>
                </c:pt>
                <c:pt idx="118">
                  <c:v>419</c:v>
                </c:pt>
                <c:pt idx="119">
                  <c:v>413</c:v>
                </c:pt>
                <c:pt idx="120">
                  <c:v>406</c:v>
                </c:pt>
                <c:pt idx="121">
                  <c:v>385</c:v>
                </c:pt>
                <c:pt idx="122">
                  <c:v>377</c:v>
                </c:pt>
                <c:pt idx="123">
                  <c:v>368</c:v>
                </c:pt>
                <c:pt idx="124">
                  <c:v>374</c:v>
                </c:pt>
                <c:pt idx="125">
                  <c:v>378</c:v>
                </c:pt>
                <c:pt idx="126">
                  <c:v>383</c:v>
                </c:pt>
                <c:pt idx="127">
                  <c:v>376</c:v>
                </c:pt>
                <c:pt idx="128">
                  <c:v>377</c:v>
                </c:pt>
                <c:pt idx="129">
                  <c:v>371</c:v>
                </c:pt>
                <c:pt idx="130">
                  <c:v>385</c:v>
                </c:pt>
                <c:pt idx="131">
                  <c:v>386</c:v>
                </c:pt>
                <c:pt idx="132">
                  <c:v>396</c:v>
                </c:pt>
                <c:pt idx="133">
                  <c:v>409</c:v>
                </c:pt>
                <c:pt idx="134">
                  <c:v>387</c:v>
                </c:pt>
                <c:pt idx="135">
                  <c:v>397</c:v>
                </c:pt>
                <c:pt idx="136">
                  <c:v>391</c:v>
                </c:pt>
                <c:pt idx="137">
                  <c:v>413</c:v>
                </c:pt>
                <c:pt idx="138">
                  <c:v>422</c:v>
                </c:pt>
                <c:pt idx="139">
                  <c:v>409</c:v>
                </c:pt>
                <c:pt idx="140">
                  <c:v>420</c:v>
                </c:pt>
                <c:pt idx="141">
                  <c:v>411</c:v>
                </c:pt>
                <c:pt idx="142">
                  <c:v>421</c:v>
                </c:pt>
                <c:pt idx="143">
                  <c:v>429</c:v>
                </c:pt>
                <c:pt idx="144">
                  <c:v>431</c:v>
                </c:pt>
                <c:pt idx="145">
                  <c:v>434</c:v>
                </c:pt>
                <c:pt idx="146">
                  <c:v>441</c:v>
                </c:pt>
                <c:pt idx="147">
                  <c:v>450</c:v>
                </c:pt>
                <c:pt idx="148">
                  <c:v>454</c:v>
                </c:pt>
                <c:pt idx="149">
                  <c:v>475</c:v>
                </c:pt>
                <c:pt idx="150">
                  <c:v>498</c:v>
                </c:pt>
                <c:pt idx="151">
                  <c:v>519</c:v>
                </c:pt>
                <c:pt idx="152">
                  <c:v>549</c:v>
                </c:pt>
                <c:pt idx="153">
                  <c:v>567</c:v>
                </c:pt>
                <c:pt idx="154">
                  <c:v>566</c:v>
                </c:pt>
                <c:pt idx="155">
                  <c:v>589</c:v>
                </c:pt>
                <c:pt idx="156">
                  <c:v>606</c:v>
                </c:pt>
                <c:pt idx="157">
                  <c:v>617</c:v>
                </c:pt>
                <c:pt idx="158">
                  <c:v>642</c:v>
                </c:pt>
                <c:pt idx="159">
                  <c:v>662</c:v>
                </c:pt>
                <c:pt idx="160">
                  <c:v>721</c:v>
                </c:pt>
                <c:pt idx="161">
                  <c:v>730</c:v>
                </c:pt>
                <c:pt idx="162">
                  <c:v>752</c:v>
                </c:pt>
                <c:pt idx="163">
                  <c:v>772</c:v>
                </c:pt>
                <c:pt idx="164">
                  <c:v>786</c:v>
                </c:pt>
                <c:pt idx="165">
                  <c:v>868</c:v>
                </c:pt>
                <c:pt idx="166">
                  <c:v>854</c:v>
                </c:pt>
                <c:pt idx="167">
                  <c:v>874</c:v>
                </c:pt>
                <c:pt idx="168">
                  <c:v>878</c:v>
                </c:pt>
                <c:pt idx="169">
                  <c:v>894</c:v>
                </c:pt>
                <c:pt idx="170">
                  <c:v>937</c:v>
                </c:pt>
                <c:pt idx="171">
                  <c:v>945</c:v>
                </c:pt>
                <c:pt idx="172">
                  <c:v>1092</c:v>
                </c:pt>
                <c:pt idx="173">
                  <c:v>955</c:v>
                </c:pt>
                <c:pt idx="174">
                  <c:v>970</c:v>
                </c:pt>
                <c:pt idx="175">
                  <c:v>983</c:v>
                </c:pt>
                <c:pt idx="176">
                  <c:v>996</c:v>
                </c:pt>
                <c:pt idx="177">
                  <c:v>1001</c:v>
                </c:pt>
                <c:pt idx="178">
                  <c:v>1007</c:v>
                </c:pt>
                <c:pt idx="179">
                  <c:v>1019</c:v>
                </c:pt>
                <c:pt idx="180">
                  <c:v>1036</c:v>
                </c:pt>
                <c:pt idx="181">
                  <c:v>1037</c:v>
                </c:pt>
                <c:pt idx="182">
                  <c:v>1046</c:v>
                </c:pt>
                <c:pt idx="183">
                  <c:v>1057</c:v>
                </c:pt>
                <c:pt idx="184">
                  <c:v>1060</c:v>
                </c:pt>
                <c:pt idx="185">
                  <c:v>1088</c:v>
                </c:pt>
                <c:pt idx="186">
                  <c:v>1087</c:v>
                </c:pt>
                <c:pt idx="187">
                  <c:v>1117</c:v>
                </c:pt>
                <c:pt idx="188">
                  <c:v>1128</c:v>
                </c:pt>
                <c:pt idx="189">
                  <c:v>1121</c:v>
                </c:pt>
                <c:pt idx="190">
                  <c:v>1156</c:v>
                </c:pt>
                <c:pt idx="191">
                  <c:v>1156</c:v>
                </c:pt>
                <c:pt idx="192">
                  <c:v>1180</c:v>
                </c:pt>
                <c:pt idx="193">
                  <c:v>1196</c:v>
                </c:pt>
                <c:pt idx="194">
                  <c:v>1207</c:v>
                </c:pt>
                <c:pt idx="195">
                  <c:v>1215</c:v>
                </c:pt>
                <c:pt idx="196">
                  <c:v>1229</c:v>
                </c:pt>
                <c:pt idx="197">
                  <c:v>1253</c:v>
                </c:pt>
                <c:pt idx="198">
                  <c:v>1257</c:v>
                </c:pt>
                <c:pt idx="199">
                  <c:v>1280</c:v>
                </c:pt>
                <c:pt idx="200">
                  <c:v>1281</c:v>
                </c:pt>
                <c:pt idx="201">
                  <c:v>1300</c:v>
                </c:pt>
                <c:pt idx="202">
                  <c:v>1328</c:v>
                </c:pt>
                <c:pt idx="203">
                  <c:v>1346</c:v>
                </c:pt>
                <c:pt idx="204">
                  <c:v>1341</c:v>
                </c:pt>
                <c:pt idx="205">
                  <c:v>1339</c:v>
                </c:pt>
                <c:pt idx="206">
                  <c:v>1349</c:v>
                </c:pt>
                <c:pt idx="207">
                  <c:v>1335</c:v>
                </c:pt>
                <c:pt idx="208">
                  <c:v>1350</c:v>
                </c:pt>
                <c:pt idx="209">
                  <c:v>1363</c:v>
                </c:pt>
                <c:pt idx="210">
                  <c:v>1379</c:v>
                </c:pt>
                <c:pt idx="211">
                  <c:v>1381</c:v>
                </c:pt>
                <c:pt idx="212">
                  <c:v>1371</c:v>
                </c:pt>
                <c:pt idx="213">
                  <c:v>1363</c:v>
                </c:pt>
                <c:pt idx="214">
                  <c:v>1365</c:v>
                </c:pt>
                <c:pt idx="215">
                  <c:v>1374</c:v>
                </c:pt>
                <c:pt idx="216">
                  <c:v>1392</c:v>
                </c:pt>
                <c:pt idx="217">
                  <c:v>1401</c:v>
                </c:pt>
                <c:pt idx="218">
                  <c:v>1399</c:v>
                </c:pt>
                <c:pt idx="219">
                  <c:v>1408</c:v>
                </c:pt>
                <c:pt idx="220">
                  <c:v>1377</c:v>
                </c:pt>
                <c:pt idx="221">
                  <c:v>1394</c:v>
                </c:pt>
                <c:pt idx="222">
                  <c:v>1398</c:v>
                </c:pt>
                <c:pt idx="223">
                  <c:v>1398</c:v>
                </c:pt>
                <c:pt idx="224">
                  <c:v>1398</c:v>
                </c:pt>
                <c:pt idx="225">
                  <c:v>1398</c:v>
                </c:pt>
                <c:pt idx="226">
                  <c:v>1388</c:v>
                </c:pt>
                <c:pt idx="227">
                  <c:v>1385</c:v>
                </c:pt>
                <c:pt idx="228">
                  <c:v>1385</c:v>
                </c:pt>
                <c:pt idx="229">
                  <c:v>1411</c:v>
                </c:pt>
                <c:pt idx="230">
                  <c:v>1389</c:v>
                </c:pt>
                <c:pt idx="231">
                  <c:v>1389</c:v>
                </c:pt>
                <c:pt idx="232">
                  <c:v>1381</c:v>
                </c:pt>
                <c:pt idx="233">
                  <c:v>1370</c:v>
                </c:pt>
                <c:pt idx="234">
                  <c:v>1355</c:v>
                </c:pt>
                <c:pt idx="235">
                  <c:v>1359</c:v>
                </c:pt>
                <c:pt idx="236">
                  <c:v>1359</c:v>
                </c:pt>
                <c:pt idx="237">
                  <c:v>1357</c:v>
                </c:pt>
                <c:pt idx="238">
                  <c:v>1356</c:v>
                </c:pt>
                <c:pt idx="239">
                  <c:v>1365</c:v>
                </c:pt>
                <c:pt idx="240">
                  <c:v>1355</c:v>
                </c:pt>
                <c:pt idx="241">
                  <c:v>1350</c:v>
                </c:pt>
                <c:pt idx="242">
                  <c:v>1328</c:v>
                </c:pt>
                <c:pt idx="243">
                  <c:v>1306</c:v>
                </c:pt>
                <c:pt idx="244">
                  <c:v>1269</c:v>
                </c:pt>
                <c:pt idx="245">
                  <c:v>1257</c:v>
                </c:pt>
                <c:pt idx="246">
                  <c:v>1257</c:v>
                </c:pt>
                <c:pt idx="247">
                  <c:v>1253</c:v>
                </c:pt>
                <c:pt idx="248">
                  <c:v>1232</c:v>
                </c:pt>
                <c:pt idx="249">
                  <c:v>1262</c:v>
                </c:pt>
                <c:pt idx="250">
                  <c:v>1274</c:v>
                </c:pt>
                <c:pt idx="251">
                  <c:v>1292</c:v>
                </c:pt>
                <c:pt idx="252">
                  <c:v>1315</c:v>
                </c:pt>
                <c:pt idx="253">
                  <c:v>1312</c:v>
                </c:pt>
                <c:pt idx="254">
                  <c:v>1300</c:v>
                </c:pt>
                <c:pt idx="255">
                  <c:v>1289</c:v>
                </c:pt>
                <c:pt idx="256">
                  <c:v>1279</c:v>
                </c:pt>
                <c:pt idx="257">
                  <c:v>1269</c:v>
                </c:pt>
                <c:pt idx="258">
                  <c:v>1252</c:v>
                </c:pt>
                <c:pt idx="259">
                  <c:v>1254</c:v>
                </c:pt>
                <c:pt idx="260">
                  <c:v>1247</c:v>
                </c:pt>
                <c:pt idx="261">
                  <c:v>1219</c:v>
                </c:pt>
                <c:pt idx="262">
                  <c:v>1169</c:v>
                </c:pt>
                <c:pt idx="263">
                  <c:v>1160</c:v>
                </c:pt>
                <c:pt idx="264">
                  <c:v>1156</c:v>
                </c:pt>
                <c:pt idx="265">
                  <c:v>1136</c:v>
                </c:pt>
                <c:pt idx="266">
                  <c:v>1119</c:v>
                </c:pt>
                <c:pt idx="267">
                  <c:v>1112</c:v>
                </c:pt>
                <c:pt idx="268">
                  <c:v>1108</c:v>
                </c:pt>
                <c:pt idx="269">
                  <c:v>1063</c:v>
                </c:pt>
                <c:pt idx="270">
                  <c:v>1044</c:v>
                </c:pt>
                <c:pt idx="271">
                  <c:v>1056</c:v>
                </c:pt>
                <c:pt idx="272">
                  <c:v>1040</c:v>
                </c:pt>
                <c:pt idx="273">
                  <c:v>1052</c:v>
                </c:pt>
                <c:pt idx="274">
                  <c:v>1015</c:v>
                </c:pt>
                <c:pt idx="275">
                  <c:v>994</c:v>
                </c:pt>
                <c:pt idx="276">
                  <c:v>971</c:v>
                </c:pt>
                <c:pt idx="277">
                  <c:v>925</c:v>
                </c:pt>
              </c:numCache>
            </c:numRef>
          </c:val>
        </c:ser>
        <c:dLbls/>
        <c:marker val="1"/>
        <c:axId val="60728064"/>
        <c:axId val="60729600"/>
      </c:lineChart>
      <c:dateAx>
        <c:axId val="60728064"/>
        <c:scaling>
          <c:orientation val="minMax"/>
          <c:max val="44236"/>
          <c:min val="43948"/>
        </c:scaling>
        <c:axPos val="b"/>
        <c:numFmt formatCode="d/m;@" sourceLinked="1"/>
        <c:tickLblPos val="nextTo"/>
        <c:txPr>
          <a:bodyPr/>
          <a:lstStyle/>
          <a:p>
            <a:pPr>
              <a:defRPr sz="1000" baseline="0">
                <a:solidFill>
                  <a:srgbClr val="002060"/>
                </a:solidFill>
                <a:latin typeface="Arial" pitchFamily="34" charset="0"/>
              </a:defRPr>
            </a:pPr>
            <a:endParaRPr lang="ru-RU"/>
          </a:p>
        </c:txPr>
        <c:crossAx val="60729600"/>
        <c:crosses val="autoZero"/>
        <c:lblOffset val="100"/>
        <c:baseTimeUnit val="days"/>
      </c:dateAx>
      <c:valAx>
        <c:axId val="60729600"/>
        <c:scaling>
          <c:orientation val="minMax"/>
        </c:scaling>
        <c:delete val="1"/>
        <c:axPos val="l"/>
        <c:numFmt formatCode="0" sourceLinked="1"/>
        <c:tickLblPos val="none"/>
        <c:crossAx val="60728064"/>
        <c:crosses val="autoZero"/>
        <c:crossBetween val="between"/>
      </c:valAx>
      <c:spPr>
        <a:noFill/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Реализация национальных проектов, млрд.рублей</a:t>
            </a:r>
          </a:p>
        </c:rich>
      </c:tx>
      <c:layout>
        <c:manualLayout>
          <c:xMode val="edge"/>
          <c:yMode val="edge"/>
          <c:x val="0.13755044328547539"/>
          <c:y val="3.9452102455349754E-3"/>
        </c:manualLayout>
      </c:layout>
      <c:spPr>
        <a:solidFill>
          <a:schemeClr val="accent1">
            <a:lumMod val="20000"/>
            <a:lumOff val="80000"/>
          </a:schemeClr>
        </a:solidFill>
      </c:spPr>
    </c:title>
    <c:plotArea>
      <c:layout>
        <c:manualLayout>
          <c:layoutTarget val="inner"/>
          <c:xMode val="edge"/>
          <c:yMode val="edge"/>
          <c:x val="0.33281705021125363"/>
          <c:y val="0.40693667439865877"/>
          <c:w val="0.33436589957749391"/>
          <c:h val="0.33417207890545636"/>
        </c:manualLayout>
      </c:layout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45000"/>
                      <a:satMod val="155000"/>
                    </a:schemeClr>
                  </a:gs>
                  <a:gs pos="60000">
                    <a:schemeClr val="accent2">
                      <a:shade val="95000"/>
                      <a:satMod val="150000"/>
                    </a:schemeClr>
                  </a:gs>
                  <a:gs pos="100000">
                    <a:schemeClr val="accent2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Лист1!$B$28:$B$29</c:f>
              <c:strCache>
                <c:ptCount val="2"/>
                <c:pt idx="0">
                  <c:v>консолидированные бюджеты регионов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Лист1!$D$28:$D$29</c:f>
              <c:numCache>
                <c:formatCode>_-* #,##0.0\ _₽_-;\-* #,##0.0\ _₽_-;_-* "-"??\ _₽_-;_-@_-</c:formatCode>
                <c:ptCount val="2"/>
                <c:pt idx="0">
                  <c:v>88.216094729269997</c:v>
                </c:pt>
                <c:pt idx="1">
                  <c:v>59.890669648590006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</c:spPr>
    </c:plotArea>
    <c:legend>
      <c:legendPos val="t"/>
      <c:layout>
        <c:manualLayout>
          <c:xMode val="edge"/>
          <c:yMode val="edge"/>
          <c:x val="4.6536971124511946E-2"/>
          <c:y val="0.80797914195085352"/>
          <c:w val="0.90297855886451284"/>
          <c:h val="0.13305362721735581"/>
        </c:manualLayout>
      </c:layout>
      <c:txPr>
        <a:bodyPr/>
        <a:lstStyle/>
        <a:p>
          <a:pPr rtl="0">
            <a:defRPr sz="105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solidFill>
      <a:srgbClr val="BEA89A">
        <a:lumMod val="20000"/>
        <a:lumOff val="80000"/>
        <a:alpha val="64000"/>
      </a:srgbClr>
    </a:solidFill>
    <a:ln>
      <a:solidFill>
        <a:schemeClr val="accent1">
          <a:lumMod val="50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latin typeface="Arial" pitchFamily="34" charset="0"/>
                <a:cs typeface="Arial" pitchFamily="34" charset="0"/>
              </a:rPr>
              <a:t>Кассовые расходы за счет средств федерального бюджета,  млрд.рублей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Лист1!$B$32</c:f>
              <c:strCache>
                <c:ptCount val="1"/>
                <c:pt idx="0">
                  <c:v>освоено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dLbl>
              <c:idx val="5"/>
              <c:layout>
                <c:manualLayout>
                  <c:x val="-4.3413988918750313E-2"/>
                  <c:y val="-5.3843275790982055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Лист1!$A$34:$A$39</c:f>
              <c:strCache>
                <c:ptCount val="6"/>
                <c:pt idx="0">
                  <c:v>Свер обл</c:v>
                </c:pt>
                <c:pt idx="1">
                  <c:v>Чел обл</c:v>
                </c:pt>
                <c:pt idx="2">
                  <c:v>Кург обл</c:v>
                </c:pt>
                <c:pt idx="3">
                  <c:v>ХМАО - Югра</c:v>
                </c:pt>
                <c:pt idx="4">
                  <c:v>Тюм обл</c:v>
                </c:pt>
                <c:pt idx="5">
                  <c:v>ЯНАО</c:v>
                </c:pt>
              </c:strCache>
            </c:strRef>
          </c:cat>
          <c:val>
            <c:numRef>
              <c:f>Лист1!$B$34:$B$39</c:f>
              <c:numCache>
                <c:formatCode>_-* #,##0.0\ _₽_-;\-* #,##0.0\ _₽_-;_-* "-"??\ _₽_-;_-@_-</c:formatCode>
                <c:ptCount val="6"/>
                <c:pt idx="0">
                  <c:v>21.236488975749989</c:v>
                </c:pt>
                <c:pt idx="1">
                  <c:v>18.592452794050001</c:v>
                </c:pt>
                <c:pt idx="2">
                  <c:v>6.4266705258000014</c:v>
                </c:pt>
                <c:pt idx="3">
                  <c:v>5.7984337080300001</c:v>
                </c:pt>
                <c:pt idx="4">
                  <c:v>5.1816020148400046</c:v>
                </c:pt>
                <c:pt idx="5">
                  <c:v>0.8473038477599999</c:v>
                </c:pt>
              </c:numCache>
            </c:numRef>
          </c:val>
        </c:ser>
        <c:ser>
          <c:idx val="1"/>
          <c:order val="1"/>
          <c:tx>
            <c:strRef>
              <c:f>Лист1!$C$32</c:f>
              <c:strCache>
                <c:ptCount val="1"/>
                <c:pt idx="0">
                  <c:v>остатки средств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45000"/>
                    <a:satMod val="155000"/>
                  </a:schemeClr>
                </a:gs>
                <a:gs pos="60000">
                  <a:schemeClr val="accent6">
                    <a:shade val="95000"/>
                    <a:satMod val="150000"/>
                  </a:schemeClr>
                </a:gs>
                <a:gs pos="100000">
                  <a:schemeClr val="accent6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dLbl>
              <c:idx val="0"/>
              <c:delete val="1"/>
            </c:dLbl>
            <c:dLbl>
              <c:idx val="2"/>
              <c:layout>
                <c:manualLayout>
                  <c:x val="0"/>
                  <c:y val="-5.207513892731052E-2"/>
                </c:manualLayout>
              </c:layout>
              <c:dLblPos val="ctr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3566871537109568E-2"/>
                  <c:y val="-3.043734942696134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Лист1!$A$34:$A$39</c:f>
              <c:strCache>
                <c:ptCount val="6"/>
                <c:pt idx="0">
                  <c:v>Свер обл</c:v>
                </c:pt>
                <c:pt idx="1">
                  <c:v>Чел обл</c:v>
                </c:pt>
                <c:pt idx="2">
                  <c:v>Кург обл</c:v>
                </c:pt>
                <c:pt idx="3">
                  <c:v>ХМАО - Югра</c:v>
                </c:pt>
                <c:pt idx="4">
                  <c:v>Тюм обл</c:v>
                </c:pt>
                <c:pt idx="5">
                  <c:v>ЯНАО</c:v>
                </c:pt>
              </c:strCache>
            </c:strRef>
          </c:cat>
          <c:val>
            <c:numRef>
              <c:f>Лист1!$C$34:$C$39</c:f>
              <c:numCache>
                <c:formatCode>#,##0.00</c:formatCode>
                <c:ptCount val="6"/>
                <c:pt idx="0">
                  <c:v>0</c:v>
                </c:pt>
                <c:pt idx="1">
                  <c:v>0.45880000000000021</c:v>
                </c:pt>
                <c:pt idx="2">
                  <c:v>0.69380000000000053</c:v>
                </c:pt>
                <c:pt idx="3">
                  <c:v>0</c:v>
                </c:pt>
                <c:pt idx="4">
                  <c:v>0</c:v>
                </c:pt>
                <c:pt idx="5">
                  <c:v>5.0299999999999997E-2</c:v>
                </c:pt>
              </c:numCache>
            </c:numRef>
          </c:val>
        </c:ser>
        <c:dLbls/>
        <c:gapWidth val="75"/>
        <c:overlap val="100"/>
        <c:axId val="65596800"/>
        <c:axId val="67458176"/>
      </c:barChart>
      <c:catAx>
        <c:axId val="65596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458176"/>
        <c:crosses val="autoZero"/>
        <c:auto val="1"/>
        <c:lblAlgn val="ctr"/>
        <c:lblOffset val="100"/>
      </c:catAx>
      <c:valAx>
        <c:axId val="67458176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majorTickMark val="none"/>
        <c:tickLblPos val="none"/>
        <c:crossAx val="65596800"/>
        <c:crosses val="autoZero"/>
        <c:crossBetween val="between"/>
      </c:valAx>
      <c:spPr>
        <a:gradFill flip="none" rotWithShape="1">
          <a:gsLst>
            <a:gs pos="0">
              <a:srgbClr val="BEA89A">
                <a:lumMod val="20000"/>
                <a:lumOff val="80000"/>
                <a:shade val="30000"/>
                <a:satMod val="115000"/>
              </a:srgbClr>
            </a:gs>
            <a:gs pos="50000">
              <a:srgbClr val="BEA89A">
                <a:lumMod val="20000"/>
                <a:lumOff val="80000"/>
                <a:shade val="67500"/>
                <a:satMod val="115000"/>
              </a:srgbClr>
            </a:gs>
            <a:gs pos="100000">
              <a:srgbClr val="BEA89A">
                <a:lumMod val="20000"/>
                <a:lumOff val="80000"/>
                <a:shade val="100000"/>
                <a:satMod val="115000"/>
              </a:srgbClr>
            </a:gs>
          </a:gsLst>
          <a:lin ang="16200000" scaled="1"/>
          <a:tileRect/>
        </a:gradFill>
      </c:spPr>
    </c:plotArea>
    <c:legend>
      <c:legendPos val="b"/>
      <c:legendEntry>
        <c:idx val="0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436594104200868"/>
          <c:y val="0.90275500531122987"/>
          <c:w val="0.67893902364246428"/>
          <c:h val="9.4503657767091867E-2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chemeClr val="accent1">
          <a:lumMod val="5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553797887962921E-2"/>
          <c:y val="7.3984223380774783E-3"/>
          <c:w val="0.94980514035120367"/>
          <c:h val="0.7499646858381136"/>
        </c:manualLayout>
      </c:layout>
      <c:barChart>
        <c:barDir val="col"/>
        <c:grouping val="clustered"/>
        <c:ser>
          <c:idx val="1"/>
          <c:order val="0"/>
          <c:tx>
            <c:strRef>
              <c:f>Лист5!$C$1</c:f>
              <c:strCache>
                <c:ptCount val="1"/>
                <c:pt idx="0">
                  <c:v>Общественные территории факт,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Лист5!$A$2:$A$7</c:f>
              <c:strCache>
                <c:ptCount val="6"/>
                <c:pt idx="0">
                  <c:v>Челябинская обл.</c:v>
                </c:pt>
                <c:pt idx="1">
                  <c:v>ЯНАО</c:v>
                </c:pt>
                <c:pt idx="2">
                  <c:v>Курганская обл.</c:v>
                </c:pt>
                <c:pt idx="3">
                  <c:v>ХМАО-Югра</c:v>
                </c:pt>
                <c:pt idx="4">
                  <c:v>Свердловская обл.</c:v>
                </c:pt>
                <c:pt idx="5">
                  <c:v>Тюменская обл.</c:v>
                </c:pt>
              </c:strCache>
            </c:strRef>
          </c:cat>
          <c:val>
            <c:numRef>
              <c:f>Лист5!$C$2:$C$7</c:f>
              <c:numCache>
                <c:formatCode>General</c:formatCode>
                <c:ptCount val="6"/>
                <c:pt idx="0">
                  <c:v>227</c:v>
                </c:pt>
                <c:pt idx="1">
                  <c:v>84</c:v>
                </c:pt>
                <c:pt idx="2">
                  <c:v>68</c:v>
                </c:pt>
                <c:pt idx="3">
                  <c:v>64</c:v>
                </c:pt>
                <c:pt idx="4">
                  <c:v>54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1D-4011-9285-2B625C899B30}"/>
            </c:ext>
          </c:extLst>
        </c:ser>
        <c:ser>
          <c:idx val="3"/>
          <c:order val="1"/>
          <c:tx>
            <c:strRef>
              <c:f>Лист5!$E$1</c:f>
              <c:strCache>
                <c:ptCount val="1"/>
                <c:pt idx="0">
                  <c:v>Дворовые териитории факт,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dLbls>
            <c:dLbl>
              <c:idx val="0"/>
              <c:layout>
                <c:manualLayout>
                  <c:x val="1.3464377180672541E-2"/>
                  <c:y val="9.6518445409573116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D-4011-9285-2B625C899B3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1D-4011-9285-2B625C899B30}"/>
                </c:ext>
              </c:extLst>
            </c:dLbl>
            <c:dLbl>
              <c:idx val="2"/>
              <c:layout>
                <c:manualLayout>
                  <c:x val="3.4229959099577544E-3"/>
                  <c:y val="4.0088084173179071E-2"/>
                </c:manualLayout>
              </c:layout>
              <c:showVal val="1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D-4011-9285-2B625C899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Лист5!$A$2:$A$7</c:f>
              <c:strCache>
                <c:ptCount val="6"/>
                <c:pt idx="0">
                  <c:v>Челябинская обл.</c:v>
                </c:pt>
                <c:pt idx="1">
                  <c:v>ЯНАО</c:v>
                </c:pt>
                <c:pt idx="2">
                  <c:v>Курганская обл.</c:v>
                </c:pt>
                <c:pt idx="3">
                  <c:v>ХМАО-Югра</c:v>
                </c:pt>
                <c:pt idx="4">
                  <c:v>Свердловская обл.</c:v>
                </c:pt>
                <c:pt idx="5">
                  <c:v>Тюменская обл.</c:v>
                </c:pt>
              </c:strCache>
            </c:strRef>
          </c:cat>
          <c:val>
            <c:numRef>
              <c:f>Лист5!$E$2:$E$7</c:f>
              <c:numCache>
                <c:formatCode>General</c:formatCode>
                <c:ptCount val="6"/>
                <c:pt idx="0">
                  <c:v>209</c:v>
                </c:pt>
                <c:pt idx="1">
                  <c:v>0</c:v>
                </c:pt>
                <c:pt idx="2">
                  <c:v>104</c:v>
                </c:pt>
                <c:pt idx="3">
                  <c:v>0</c:v>
                </c:pt>
                <c:pt idx="4">
                  <c:v>48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1D-4011-9285-2B625C899B30}"/>
            </c:ext>
          </c:extLst>
        </c:ser>
        <c:dLbls/>
        <c:axId val="67537536"/>
        <c:axId val="67555712"/>
      </c:barChart>
      <c:catAx>
        <c:axId val="67537536"/>
        <c:scaling>
          <c:orientation val="minMax"/>
        </c:scaling>
        <c:axPos val="b"/>
        <c:numFmt formatCode="General" sourceLinked="0"/>
        <c:tickLblPos val="nextTo"/>
        <c:spPr>
          <a:solidFill>
            <a:schemeClr val="accent1">
              <a:lumMod val="20000"/>
              <a:lumOff val="80000"/>
            </a:schemeClr>
          </a:solidFill>
        </c:spPr>
        <c:txPr>
          <a:bodyPr/>
          <a:lstStyle/>
          <a:p>
            <a:pPr>
              <a:defRPr sz="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555712"/>
        <c:crosses val="autoZero"/>
        <c:auto val="1"/>
        <c:lblAlgn val="ctr"/>
        <c:lblOffset val="100"/>
      </c:catAx>
      <c:valAx>
        <c:axId val="67555712"/>
        <c:scaling>
          <c:orientation val="minMax"/>
        </c:scaling>
        <c:delete val="1"/>
        <c:axPos val="l"/>
        <c:numFmt formatCode="General" sourceLinked="1"/>
        <c:tickLblPos val="none"/>
        <c:crossAx val="6753753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5250791400279905E-2"/>
          <c:y val="0.91226984281805468"/>
          <c:w val="0.9041864082354395"/>
          <c:h val="8.7730080511887007E-2"/>
        </c:manualLayout>
      </c:layout>
      <c:txPr>
        <a:bodyPr/>
        <a:lstStyle/>
        <a:p>
          <a:pPr>
            <a:defRPr sz="1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solidFill>
        <a:schemeClr val="accent1">
          <a:lumMod val="50000"/>
        </a:schemeClr>
      </a:solidFill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anchor="b"/>
          <a:lstStyle/>
          <a:p>
            <a:pPr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ДОЛЯ</a:t>
            </a:r>
            <a:r>
              <a:rPr lang="ru-RU" sz="1600" baseline="0" dirty="0" smtClean="0">
                <a:solidFill>
                  <a:schemeClr val="tx1">
                    <a:lumMod val="50000"/>
                  </a:schemeClr>
                </a:solidFill>
              </a:rPr>
              <a:t> ГОСТИНИЦ ВСЕХ ТИПОВ В УФО ОТ РФ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584881121444399"/>
          <c:y val="0"/>
        </c:manualLayout>
      </c:layout>
      <c:spPr>
        <a:ln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059656212573841E-2"/>
          <c:y val="0.29841775312529906"/>
          <c:w val="0.58485860718906113"/>
          <c:h val="0.67928132997501822"/>
        </c:manualLayout>
      </c:layout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explosion val="25"/>
          <c:dLbls>
            <c:dLbl>
              <c:idx val="0"/>
              <c:layout>
                <c:manualLayout>
                  <c:x val="4.2538568517739891E-2"/>
                  <c:y val="0.1333815019870771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5,96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sz="1800" dirty="0"/>
                  </a:p>
                </c:rich>
              </c:tx>
              <c:showVal val="1"/>
            </c:dLbl>
            <c:delete val="1"/>
          </c:dLbls>
          <c:cat>
            <c:strLit>
              <c:ptCount val="1"/>
              <c:pt idx="0">
                <c:v>УФО</c:v>
              </c:pt>
            </c:strLit>
          </c:cat>
          <c:val>
            <c:numRef>
              <c:f>Лист1!$B$4:$B$5</c:f>
              <c:numCache>
                <c:formatCode>0.00%</c:formatCode>
                <c:ptCount val="2"/>
                <c:pt idx="0">
                  <c:v>5.9600000000000014E-2</c:v>
                </c:pt>
                <c:pt idx="1">
                  <c:v>0.94040000000000001</c:v>
                </c:pt>
              </c:numCache>
            </c:numRef>
          </c:val>
        </c:ser>
        <c:dLbls/>
      </c:pie3DChart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2251885915005676"/>
          <c:y val="0.3663303033231084"/>
          <c:w val="0.22302208038579124"/>
          <c:h val="0.1056703522280848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chemeClr val="accent1">
          <a:lumMod val="50000"/>
        </a:schemeClr>
      </a:solidFill>
    </a:ln>
  </c:spPr>
  <c:txPr>
    <a:bodyPr/>
    <a:lstStyle/>
    <a:p>
      <a:pPr>
        <a:defRPr sz="18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ДОЛЯ</a:t>
            </a:r>
            <a:r>
              <a:rPr lang="ru-RU" sz="1400" baseline="0" dirty="0" smtClean="0">
                <a:solidFill>
                  <a:schemeClr val="tx1">
                    <a:lumMod val="50000"/>
                  </a:schemeClr>
                </a:solidFill>
              </a:rPr>
              <a:t> ЛИЦ, РАЗМЕЩЕННЫХ В ГОСТИНИЦАХ ВСЕХ ТИПОВ В УФО В 2019 ГОДУ, ОТ РФ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2155135370534609"/>
          <c:y val="3.7304266771656883E-3"/>
        </c:manualLayout>
      </c:layout>
      <c:spPr>
        <a:ln w="635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112214666753489E-2"/>
          <c:y val="0.33944100773672908"/>
          <c:w val="0.60500121298163234"/>
          <c:h val="0.63756450228934369"/>
        </c:manualLayout>
      </c:layout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1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dLbl>
              <c:idx val="0"/>
              <c:layout>
                <c:manualLayout>
                  <c:x val="9.1491518573872319E-2"/>
                  <c:y val="0.1567259929496858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C00000"/>
                        </a:solidFill>
                      </a:rPr>
                      <a:t>6</a:t>
                    </a:r>
                    <a:r>
                      <a:rPr lang="en-US" dirty="0">
                        <a:solidFill>
                          <a:srgbClr val="C00000"/>
                        </a:solidFill>
                      </a:rPr>
                      <a:t>,33%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 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strLit>
              <c:ptCount val="1"/>
              <c:pt idx="0">
                <c:v>УФО</c:v>
              </c:pt>
            </c:strLit>
          </c:cat>
          <c:val>
            <c:numRef>
              <c:f>Лист1!$B$4:$B$5</c:f>
              <c:numCache>
                <c:formatCode>0.00%</c:formatCode>
                <c:ptCount val="2"/>
                <c:pt idx="0">
                  <c:v>6.3299999999999995E-2</c:v>
                </c:pt>
                <c:pt idx="1">
                  <c:v>0.93670000000000064</c:v>
                </c:pt>
              </c:numCache>
            </c:numRef>
          </c:val>
        </c:ser>
        <c:dLbls/>
      </c:pie3DChart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chemeClr val="accent1">
          <a:lumMod val="50000"/>
        </a:schemeClr>
      </a:solidFill>
    </a:ln>
  </c:spPr>
  <c:txPr>
    <a:bodyPr/>
    <a:lstStyle/>
    <a:p>
      <a:pPr>
        <a:defRPr sz="18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ЧИСЛО САНАТОРНО-КУРОРТНЫХ</a:t>
            </a:r>
            <a:r>
              <a:rPr lang="ru-RU" sz="1400" baseline="0" dirty="0" smtClean="0">
                <a:solidFill>
                  <a:schemeClr val="accent1">
                    <a:lumMod val="50000"/>
                  </a:schemeClr>
                </a:solidFill>
              </a:rPr>
              <a:t> ОРГАНИЗАЦИЙ НА 100ТЫС.НАСЕЛЕНИЯ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Лист1!$A$8:$A$9</c:f>
              <c:strCache>
                <c:ptCount val="2"/>
                <c:pt idx="0">
                  <c:v>РФ</c:v>
                </c:pt>
                <c:pt idx="1">
                  <c:v>УФО</c:v>
                </c:pt>
              </c:strCache>
            </c:strRef>
          </c:cat>
          <c:val>
            <c:numRef>
              <c:f>Лист1!$B$8:$B$9</c:f>
              <c:numCache>
                <c:formatCode>0.00</c:formatCode>
                <c:ptCount val="2"/>
                <c:pt idx="0">
                  <c:v>0.89</c:v>
                </c:pt>
                <c:pt idx="1">
                  <c:v>0.96000000000000063</c:v>
                </c:pt>
              </c:numCache>
            </c:numRef>
          </c:val>
        </c:ser>
        <c:dLbls/>
        <c:axId val="70014080"/>
        <c:axId val="70015616"/>
      </c:barChart>
      <c:catAx>
        <c:axId val="700140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0015616"/>
        <c:crosses val="autoZero"/>
        <c:auto val="1"/>
        <c:lblAlgn val="ctr"/>
        <c:lblOffset val="100"/>
      </c:catAx>
      <c:valAx>
        <c:axId val="70015616"/>
        <c:scaling>
          <c:orientation val="minMax"/>
        </c:scaling>
        <c:axPos val="l"/>
        <c:majorGridlines>
          <c:spPr>
            <a:ln>
              <a:solidFill>
                <a:schemeClr val="accent1">
                  <a:lumMod val="50000"/>
                </a:scheme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0014080"/>
        <c:crosses val="autoZero"/>
        <c:crossBetween val="between"/>
      </c:valAx>
      <c:spPr>
        <a:noFill/>
        <a:ln>
          <a:solidFill>
            <a:schemeClr val="accent1">
              <a:lumMod val="50000"/>
            </a:schemeClr>
          </a:solidFill>
        </a:ln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chemeClr val="accent1">
          <a:lumMod val="50000"/>
        </a:schemeClr>
      </a:solidFill>
    </a:ln>
  </c:spPr>
  <c:txPr>
    <a:bodyPr/>
    <a:lstStyle/>
    <a:p>
      <a:pPr>
        <a:defRPr sz="12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ДОЛЯ САНАТОРНО-КУРОРТНЫХ ОРГАНИЗАЦИЙ УФО ОТ РФ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c:rich>
      </c:tx>
      <c:layout/>
    </c:title>
    <c:view3D>
      <c:rotX val="40"/>
      <c:perspective val="30"/>
    </c:view3D>
    <c:sideWall>
      <c:spPr>
        <a:noFill/>
      </c:spPr>
    </c:sideWall>
    <c:backWall>
      <c:spPr>
        <a:noFill/>
      </c:spPr>
    </c:backWall>
    <c:plotArea>
      <c:layout/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1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dLbl>
              <c:idx val="0"/>
              <c:layout>
                <c:manualLayout>
                  <c:x val="5.9994516894071911E-2"/>
                  <c:y val="0.199125478432679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119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 baseline="0">
                        <a:solidFill>
                          <a:srgbClr val="C00000"/>
                        </a:solidFill>
                      </a:rPr>
                      <a:t>9,1%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delete val="1"/>
            </c:dLbl>
            <c:showVal val="1"/>
            <c:showLeaderLines val="1"/>
          </c:dLbls>
          <c:cat>
            <c:strLit>
              <c:ptCount val="1"/>
              <c:pt idx="0">
                <c:v>УФО</c:v>
              </c:pt>
            </c:strLit>
          </c:cat>
          <c:val>
            <c:numRef>
              <c:f>Лист1!$B$5:$B$6</c:f>
              <c:numCache>
                <c:formatCode>#,##0</c:formatCode>
                <c:ptCount val="2"/>
                <c:pt idx="0">
                  <c:v>119</c:v>
                </c:pt>
                <c:pt idx="1">
                  <c:v>1188</c:v>
                </c:pt>
              </c:numCache>
            </c:numRef>
          </c:val>
        </c:ser>
        <c:dLbls/>
      </c:pie3DChart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7132335599603963"/>
          <c:y val="0.43856292655935836"/>
          <c:w val="0.1819849317817743"/>
          <c:h val="0.1164411459850221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chemeClr val="accent1">
          <a:lumMod val="50000"/>
        </a:schemeClr>
      </a:solidFill>
    </a:ln>
  </c:spPr>
  <c:txPr>
    <a:bodyPr/>
    <a:lstStyle/>
    <a:p>
      <a:pPr>
        <a:defRPr sz="1800" b="1" i="0" baseline="0">
          <a:solidFill>
            <a:srgbClr val="002060"/>
          </a:solidFill>
          <a:latin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80446-B41B-4F2B-BC5F-DBD47FB41B8A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EDD9E7-9FB3-4341-A53E-1DA30F5EA53E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48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716A01C-FE08-40E6-85F6-5D28A9DF4B07}" type="parTrans" cxnId="{2FC5661D-E4A8-462E-AE6C-8894862C8C4E}">
      <dgm:prSet/>
      <dgm:spPr/>
      <dgm:t>
        <a:bodyPr/>
        <a:lstStyle/>
        <a:p>
          <a:endParaRPr lang="ru-RU"/>
        </a:p>
      </dgm:t>
    </dgm:pt>
    <dgm:pt modelId="{BFFB6B2D-8DAD-4A14-8844-0F17F4F4D478}" type="sibTrans" cxnId="{2FC5661D-E4A8-462E-AE6C-8894862C8C4E}">
      <dgm:prSet/>
      <dgm:spPr/>
      <dgm:t>
        <a:bodyPr/>
        <a:lstStyle/>
        <a:p>
          <a:endParaRPr lang="ru-RU"/>
        </a:p>
      </dgm:t>
    </dgm:pt>
    <dgm:pt modelId="{3313668F-3736-4D4F-838B-9A0FDF84F381}">
      <dgm:prSet phldrT="[Текст]"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выборы депутатов представительных органов городских округов и муниципальных районов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1381B3C3-C893-4282-9B9A-0765DBED662D}" type="parTrans" cxnId="{2C6253DF-3994-4298-B350-984D690E09E8}">
      <dgm:prSet/>
      <dgm:spPr/>
      <dgm:t>
        <a:bodyPr/>
        <a:lstStyle/>
        <a:p>
          <a:endParaRPr lang="ru-RU"/>
        </a:p>
      </dgm:t>
    </dgm:pt>
    <dgm:pt modelId="{AC16DC22-1EA4-49CF-A099-42D35DA73095}" type="sibTrans" cxnId="{2C6253DF-3994-4298-B350-984D690E09E8}">
      <dgm:prSet/>
      <dgm:spPr/>
      <dgm:t>
        <a:bodyPr/>
        <a:lstStyle/>
        <a:p>
          <a:endParaRPr lang="ru-RU"/>
        </a:p>
      </dgm:t>
    </dgm:pt>
    <dgm:pt modelId="{03AC28F3-E09A-4C87-A8AA-B69D5F3B5078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10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4610F63-304E-463F-B3B4-4E9CAF9BAC84}" type="parTrans" cxnId="{622FA2F1-830D-4B3A-931F-0C80F44A120B}">
      <dgm:prSet/>
      <dgm:spPr/>
      <dgm:t>
        <a:bodyPr/>
        <a:lstStyle/>
        <a:p>
          <a:endParaRPr lang="ru-RU"/>
        </a:p>
      </dgm:t>
    </dgm:pt>
    <dgm:pt modelId="{904AC2BA-A922-497C-A941-E5CD4ECFEB3C}" type="sibTrans" cxnId="{622FA2F1-830D-4B3A-931F-0C80F44A120B}">
      <dgm:prSet/>
      <dgm:spPr/>
      <dgm:t>
        <a:bodyPr/>
        <a:lstStyle/>
        <a:p>
          <a:endParaRPr lang="ru-RU"/>
        </a:p>
      </dgm:t>
    </dgm:pt>
    <dgm:pt modelId="{FB22DC29-A230-410F-B7A8-266A43EDD58D}">
      <dgm:prSet phldrT="[Текст]"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дополнительные выборы депутатов городских округов и муниципальных районов</a:t>
          </a:r>
        </a:p>
      </dgm:t>
    </dgm:pt>
    <dgm:pt modelId="{F3E0F1C2-8D7B-41FD-83BE-C8AA58702773}" type="parTrans" cxnId="{D40C0504-0B2E-4B9D-88BB-D6501B00A90D}">
      <dgm:prSet/>
      <dgm:spPr/>
      <dgm:t>
        <a:bodyPr/>
        <a:lstStyle/>
        <a:p>
          <a:endParaRPr lang="ru-RU"/>
        </a:p>
      </dgm:t>
    </dgm:pt>
    <dgm:pt modelId="{3BB7464F-78C3-4BF4-92A6-9CAD871CC0DF}" type="sibTrans" cxnId="{D40C0504-0B2E-4B9D-88BB-D6501B00A90D}">
      <dgm:prSet/>
      <dgm:spPr/>
      <dgm:t>
        <a:bodyPr/>
        <a:lstStyle/>
        <a:p>
          <a:endParaRPr lang="ru-RU"/>
        </a:p>
      </dgm:t>
    </dgm:pt>
    <dgm:pt modelId="{8376A5E5-6B90-416C-84A1-6CD3803E5806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7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DC6198D-E67A-4288-8656-41A24197FF96}" type="parTrans" cxnId="{4B776C31-E680-4375-AFD3-C8848A447606}">
      <dgm:prSet/>
      <dgm:spPr/>
      <dgm:t>
        <a:bodyPr/>
        <a:lstStyle/>
        <a:p>
          <a:endParaRPr lang="ru-RU"/>
        </a:p>
      </dgm:t>
    </dgm:pt>
    <dgm:pt modelId="{7F7A6419-06CD-449D-9002-7AF06E5B2223}" type="sibTrans" cxnId="{4B776C31-E680-4375-AFD3-C8848A447606}">
      <dgm:prSet/>
      <dgm:spPr/>
      <dgm:t>
        <a:bodyPr/>
        <a:lstStyle/>
        <a:p>
          <a:endParaRPr lang="ru-RU"/>
        </a:p>
      </dgm:t>
    </dgm:pt>
    <dgm:pt modelId="{D3F4F5E8-A31C-443B-BE2F-792F0D215175}">
      <dgm:prSet phldrT="[Текст]"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выборы глав городских и сельских поселений</a:t>
          </a:r>
        </a:p>
      </dgm:t>
    </dgm:pt>
    <dgm:pt modelId="{CF217EAD-18BE-4883-9AC4-364C98962189}" type="parTrans" cxnId="{A3C724A2-D89D-47D6-B840-222C762C26DF}">
      <dgm:prSet/>
      <dgm:spPr/>
      <dgm:t>
        <a:bodyPr/>
        <a:lstStyle/>
        <a:p>
          <a:endParaRPr lang="ru-RU"/>
        </a:p>
      </dgm:t>
    </dgm:pt>
    <dgm:pt modelId="{B63FDC50-8828-430E-88CC-EEF312254A54}" type="sibTrans" cxnId="{A3C724A2-D89D-47D6-B840-222C762C26DF}">
      <dgm:prSet/>
      <dgm:spPr/>
      <dgm:t>
        <a:bodyPr/>
        <a:lstStyle/>
        <a:p>
          <a:endParaRPr lang="ru-RU"/>
        </a:p>
      </dgm:t>
    </dgm:pt>
    <dgm:pt modelId="{1CB6D279-74D4-423C-B4C2-8D4A23D6F389}">
      <dgm:prSet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7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190AD78-0F7C-4B8A-8599-9D653D235879}" type="parTrans" cxnId="{D5CB0D71-6FEC-4DD1-A6D0-75D95446EDE2}">
      <dgm:prSet/>
      <dgm:spPr/>
      <dgm:t>
        <a:bodyPr/>
        <a:lstStyle/>
        <a:p>
          <a:endParaRPr lang="ru-RU"/>
        </a:p>
      </dgm:t>
    </dgm:pt>
    <dgm:pt modelId="{FDF9A89F-F29C-4DB4-A04E-CD30B79E4C7E}" type="sibTrans" cxnId="{D5CB0D71-6FEC-4DD1-A6D0-75D95446EDE2}">
      <dgm:prSet/>
      <dgm:spPr/>
      <dgm:t>
        <a:bodyPr/>
        <a:lstStyle/>
        <a:p>
          <a:endParaRPr lang="ru-RU"/>
        </a:p>
      </dgm:t>
    </dgm:pt>
    <dgm:pt modelId="{74D72064-4BB4-405B-97DA-5685D532A365}">
      <dgm:prSet/>
      <dgm:spPr/>
      <dgm:t>
        <a:bodyPr/>
        <a:lstStyle/>
        <a:p>
          <a:r>
            <a:rPr lang="ru-RU" b="1" smtClean="0"/>
            <a:t>27</a:t>
          </a:r>
          <a:endParaRPr lang="ru-RU" b="1" dirty="0"/>
        </a:p>
      </dgm:t>
    </dgm:pt>
    <dgm:pt modelId="{08C52C0B-3631-45B6-AA5F-3105429566AD}" type="parTrans" cxnId="{2C619CC9-3077-429D-8EB3-0F8949452AE9}">
      <dgm:prSet/>
      <dgm:spPr/>
      <dgm:t>
        <a:bodyPr/>
        <a:lstStyle/>
        <a:p>
          <a:endParaRPr lang="ru-RU"/>
        </a:p>
      </dgm:t>
    </dgm:pt>
    <dgm:pt modelId="{174888F6-C2F9-4DB2-864C-66CF08D22897}" type="sibTrans" cxnId="{2C619CC9-3077-429D-8EB3-0F8949452AE9}">
      <dgm:prSet/>
      <dgm:spPr/>
      <dgm:t>
        <a:bodyPr/>
        <a:lstStyle/>
        <a:p>
          <a:endParaRPr lang="ru-RU"/>
        </a:p>
      </dgm:t>
    </dgm:pt>
    <dgm:pt modelId="{1AB4C017-A168-406F-8AD4-B469C672E2FA}">
      <dgm:prSet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выборы депутатов представительных органов сельских поселений</a:t>
          </a:r>
          <a:endParaRPr lang="ru-RU" sz="1800" b="0" dirty="0"/>
        </a:p>
      </dgm:t>
    </dgm:pt>
    <dgm:pt modelId="{DD54E63E-902C-4D48-9CED-23474FA21E79}" type="parTrans" cxnId="{6F8E30E3-9BF8-436A-930F-9D45113E6D19}">
      <dgm:prSet/>
      <dgm:spPr/>
      <dgm:t>
        <a:bodyPr/>
        <a:lstStyle/>
        <a:p>
          <a:endParaRPr lang="ru-RU"/>
        </a:p>
      </dgm:t>
    </dgm:pt>
    <dgm:pt modelId="{157D370A-1D7F-4AAD-8B0E-286857553931}" type="sibTrans" cxnId="{6F8E30E3-9BF8-436A-930F-9D45113E6D19}">
      <dgm:prSet/>
      <dgm:spPr/>
      <dgm:t>
        <a:bodyPr/>
        <a:lstStyle/>
        <a:p>
          <a:endParaRPr lang="ru-RU"/>
        </a:p>
      </dgm:t>
    </dgm:pt>
    <dgm:pt modelId="{A38AF265-9E67-49C2-80C0-B626041A21CF}">
      <dgm:prSet custT="1"/>
      <dgm:spPr/>
      <dgm:t>
        <a:bodyPr/>
        <a:lstStyle/>
        <a:p>
          <a:r>
            <a:rPr lang="ru-RU" sz="1800" dirty="0" smtClean="0"/>
            <a:t> </a:t>
          </a:r>
          <a:r>
            <a:rPr lang="ru-RU" sz="2000" b="0" dirty="0" smtClean="0">
              <a:latin typeface="Arial" pitchFamily="34" charset="0"/>
              <a:cs typeface="Arial" pitchFamily="34" charset="0"/>
            </a:rPr>
            <a:t>дополнительные выборы депутатов сельских поселений</a:t>
          </a:r>
        </a:p>
      </dgm:t>
    </dgm:pt>
    <dgm:pt modelId="{3BDF6513-CC15-40CA-909A-CC54AF8CBC03}" type="parTrans" cxnId="{2B694D74-CC9B-4919-B0D5-C561EF4D4AD2}">
      <dgm:prSet/>
      <dgm:spPr/>
      <dgm:t>
        <a:bodyPr/>
        <a:lstStyle/>
        <a:p>
          <a:endParaRPr lang="ru-RU"/>
        </a:p>
      </dgm:t>
    </dgm:pt>
    <dgm:pt modelId="{EA20F1B7-C2D1-419A-BAF6-84F4616CBFBF}" type="sibTrans" cxnId="{2B694D74-CC9B-4919-B0D5-C561EF4D4AD2}">
      <dgm:prSet/>
      <dgm:spPr/>
      <dgm:t>
        <a:bodyPr/>
        <a:lstStyle/>
        <a:p>
          <a:endParaRPr lang="ru-RU"/>
        </a:p>
      </dgm:t>
    </dgm:pt>
    <dgm:pt modelId="{5CF98A69-A6A6-4278-BD39-1E1D68C799A1}" type="pres">
      <dgm:prSet presAssocID="{B8980446-B41B-4F2B-BC5F-DBD47FB41B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FF337-092C-4276-9109-7DF720A4ED7A}" type="pres">
      <dgm:prSet presAssocID="{56EDD9E7-9FB3-4341-A53E-1DA30F5EA53E}" presName="composite" presStyleCnt="0"/>
      <dgm:spPr/>
    </dgm:pt>
    <dgm:pt modelId="{A8DAF6EE-E768-4486-A2BA-1597D1BB7D87}" type="pres">
      <dgm:prSet presAssocID="{56EDD9E7-9FB3-4341-A53E-1DA30F5EA53E}" presName="parentText" presStyleLbl="alignNode1" presStyleIdx="0" presStyleCnt="5" custLinFactNeighborY="-1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D6D02-BE0A-4FF4-AA4A-17A019820100}" type="pres">
      <dgm:prSet presAssocID="{56EDD9E7-9FB3-4341-A53E-1DA30F5EA53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B49CF-38A1-4A13-82EA-7F076D64CA42}" type="pres">
      <dgm:prSet presAssocID="{BFFB6B2D-8DAD-4A14-8844-0F17F4F4D478}" presName="sp" presStyleCnt="0"/>
      <dgm:spPr/>
    </dgm:pt>
    <dgm:pt modelId="{4E6959A3-90A3-4671-94A5-7A9C3782412F}" type="pres">
      <dgm:prSet presAssocID="{03AC28F3-E09A-4C87-A8AA-B69D5F3B5078}" presName="composite" presStyleCnt="0"/>
      <dgm:spPr/>
    </dgm:pt>
    <dgm:pt modelId="{C7A88F8E-6956-40F3-825B-AF978AC2560A}" type="pres">
      <dgm:prSet presAssocID="{03AC28F3-E09A-4C87-A8AA-B69D5F3B507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293B3-8EA9-4905-A0FF-53BB4361828E}" type="pres">
      <dgm:prSet presAssocID="{03AC28F3-E09A-4C87-A8AA-B69D5F3B5078}" presName="descendantText" presStyleLbl="alignAcc1" presStyleIdx="1" presStyleCnt="5" custLinFactNeighborY="-3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9EE7-E128-4601-8F78-7B0558DB90E7}" type="pres">
      <dgm:prSet presAssocID="{904AC2BA-A922-497C-A941-E5CD4ECFEB3C}" presName="sp" presStyleCnt="0"/>
      <dgm:spPr/>
    </dgm:pt>
    <dgm:pt modelId="{0812CC7A-857E-4622-80CF-9FEA04BD2FDC}" type="pres">
      <dgm:prSet presAssocID="{8376A5E5-6B90-416C-84A1-6CD3803E5806}" presName="composite" presStyleCnt="0"/>
      <dgm:spPr/>
    </dgm:pt>
    <dgm:pt modelId="{2E3487D4-B958-4CB9-922C-9899B0C0B4D7}" type="pres">
      <dgm:prSet presAssocID="{8376A5E5-6B90-416C-84A1-6CD3803E580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A501C-3FB4-4871-BD94-DFADF8D0AB21}" type="pres">
      <dgm:prSet presAssocID="{8376A5E5-6B90-416C-84A1-6CD3803E5806}" presName="descendantText" presStyleLbl="alignAcc1" presStyleIdx="2" presStyleCnt="5" custLinFactNeighborX="0" custLinFactNeighborY="10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D694C-B8EE-450D-9FFD-EDF51D1BC8D1}" type="pres">
      <dgm:prSet presAssocID="{7F7A6419-06CD-449D-9002-7AF06E5B2223}" presName="sp" presStyleCnt="0"/>
      <dgm:spPr/>
    </dgm:pt>
    <dgm:pt modelId="{86B7A349-8407-4479-956E-015610E621C8}" type="pres">
      <dgm:prSet presAssocID="{1CB6D279-74D4-423C-B4C2-8D4A23D6F389}" presName="composite" presStyleCnt="0"/>
      <dgm:spPr/>
    </dgm:pt>
    <dgm:pt modelId="{742A3259-FB10-4050-B97D-9A1327D655E3}" type="pres">
      <dgm:prSet presAssocID="{1CB6D279-74D4-423C-B4C2-8D4A23D6F38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213E-3E6C-47EF-AD74-C2C5E28C6FDA}" type="pres">
      <dgm:prSet presAssocID="{1CB6D279-74D4-423C-B4C2-8D4A23D6F389}" presName="descendantText" presStyleLbl="alignAcc1" presStyleIdx="3" presStyleCnt="5" custLinFactNeighborX="0" custLinFactNeighborY="1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2F454-6C1D-4A1A-9AF0-3FCC87023B99}" type="pres">
      <dgm:prSet presAssocID="{FDF9A89F-F29C-4DB4-A04E-CD30B79E4C7E}" presName="sp" presStyleCnt="0"/>
      <dgm:spPr/>
    </dgm:pt>
    <dgm:pt modelId="{4B46F8F6-B19F-43C3-9D10-5702B30102F2}" type="pres">
      <dgm:prSet presAssocID="{74D72064-4BB4-405B-97DA-5685D532A365}" presName="composite" presStyleCnt="0"/>
      <dgm:spPr/>
    </dgm:pt>
    <dgm:pt modelId="{B80AF4E1-79D7-40A4-93E7-20260FF10250}" type="pres">
      <dgm:prSet presAssocID="{74D72064-4BB4-405B-97DA-5685D532A36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C2B92-6110-4B8C-886D-37118DD3AACB}" type="pres">
      <dgm:prSet presAssocID="{74D72064-4BB4-405B-97DA-5685D532A36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76C31-E680-4375-AFD3-C8848A447606}" srcId="{B8980446-B41B-4F2B-BC5F-DBD47FB41B8A}" destId="{8376A5E5-6B90-416C-84A1-6CD3803E5806}" srcOrd="2" destOrd="0" parTransId="{6DC6198D-E67A-4288-8656-41A24197FF96}" sibTransId="{7F7A6419-06CD-449D-9002-7AF06E5B2223}"/>
    <dgm:cxn modelId="{0FEEDB0C-472D-4DAD-9E59-8F1104597610}" type="presOf" srcId="{3313668F-3736-4D4F-838B-9A0FDF84F381}" destId="{43DD6D02-BE0A-4FF4-AA4A-17A019820100}" srcOrd="0" destOrd="0" presId="urn:microsoft.com/office/officeart/2005/8/layout/chevron2"/>
    <dgm:cxn modelId="{BB69A803-251D-4100-8F4F-8FD560AF6F95}" type="presOf" srcId="{03AC28F3-E09A-4C87-A8AA-B69D5F3B5078}" destId="{C7A88F8E-6956-40F3-825B-AF978AC2560A}" srcOrd="0" destOrd="0" presId="urn:microsoft.com/office/officeart/2005/8/layout/chevron2"/>
    <dgm:cxn modelId="{5BBE08AE-AAF0-43C7-9BF4-E7C0CE19EDC9}" type="presOf" srcId="{B8980446-B41B-4F2B-BC5F-DBD47FB41B8A}" destId="{5CF98A69-A6A6-4278-BD39-1E1D68C799A1}" srcOrd="0" destOrd="0" presId="urn:microsoft.com/office/officeart/2005/8/layout/chevron2"/>
    <dgm:cxn modelId="{D07F4510-1419-4F96-B290-1303FC55ED76}" type="presOf" srcId="{1AB4C017-A168-406F-8AD4-B469C672E2FA}" destId="{5101213E-3E6C-47EF-AD74-C2C5E28C6FDA}" srcOrd="0" destOrd="0" presId="urn:microsoft.com/office/officeart/2005/8/layout/chevron2"/>
    <dgm:cxn modelId="{D5CB0D71-6FEC-4DD1-A6D0-75D95446EDE2}" srcId="{B8980446-B41B-4F2B-BC5F-DBD47FB41B8A}" destId="{1CB6D279-74D4-423C-B4C2-8D4A23D6F389}" srcOrd="3" destOrd="0" parTransId="{6190AD78-0F7C-4B8A-8599-9D653D235879}" sibTransId="{FDF9A89F-F29C-4DB4-A04E-CD30B79E4C7E}"/>
    <dgm:cxn modelId="{BCB16B01-DB70-4554-92E9-CB9B2F430AB0}" type="presOf" srcId="{56EDD9E7-9FB3-4341-A53E-1DA30F5EA53E}" destId="{A8DAF6EE-E768-4486-A2BA-1597D1BB7D87}" srcOrd="0" destOrd="0" presId="urn:microsoft.com/office/officeart/2005/8/layout/chevron2"/>
    <dgm:cxn modelId="{622FA2F1-830D-4B3A-931F-0C80F44A120B}" srcId="{B8980446-B41B-4F2B-BC5F-DBD47FB41B8A}" destId="{03AC28F3-E09A-4C87-A8AA-B69D5F3B5078}" srcOrd="1" destOrd="0" parTransId="{F4610F63-304E-463F-B3B4-4E9CAF9BAC84}" sibTransId="{904AC2BA-A922-497C-A941-E5CD4ECFEB3C}"/>
    <dgm:cxn modelId="{E13A9195-0035-465F-81F0-C82E541FDFE7}" type="presOf" srcId="{74D72064-4BB4-405B-97DA-5685D532A365}" destId="{B80AF4E1-79D7-40A4-93E7-20260FF10250}" srcOrd="0" destOrd="0" presId="urn:microsoft.com/office/officeart/2005/8/layout/chevron2"/>
    <dgm:cxn modelId="{D40C0504-0B2E-4B9D-88BB-D6501B00A90D}" srcId="{03AC28F3-E09A-4C87-A8AA-B69D5F3B5078}" destId="{FB22DC29-A230-410F-B7A8-266A43EDD58D}" srcOrd="0" destOrd="0" parTransId="{F3E0F1C2-8D7B-41FD-83BE-C8AA58702773}" sibTransId="{3BB7464F-78C3-4BF4-92A6-9CAD871CC0DF}"/>
    <dgm:cxn modelId="{A440E843-D4E9-42C5-805C-31A9078AAA8D}" type="presOf" srcId="{FB22DC29-A230-410F-B7A8-266A43EDD58D}" destId="{FF6293B3-8EA9-4905-A0FF-53BB4361828E}" srcOrd="0" destOrd="0" presId="urn:microsoft.com/office/officeart/2005/8/layout/chevron2"/>
    <dgm:cxn modelId="{2FC5661D-E4A8-462E-AE6C-8894862C8C4E}" srcId="{B8980446-B41B-4F2B-BC5F-DBD47FB41B8A}" destId="{56EDD9E7-9FB3-4341-A53E-1DA30F5EA53E}" srcOrd="0" destOrd="0" parTransId="{A716A01C-FE08-40E6-85F6-5D28A9DF4B07}" sibTransId="{BFFB6B2D-8DAD-4A14-8844-0F17F4F4D478}"/>
    <dgm:cxn modelId="{2B694D74-CC9B-4919-B0D5-C561EF4D4AD2}" srcId="{74D72064-4BB4-405B-97DA-5685D532A365}" destId="{A38AF265-9E67-49C2-80C0-B626041A21CF}" srcOrd="0" destOrd="0" parTransId="{3BDF6513-CC15-40CA-909A-CC54AF8CBC03}" sibTransId="{EA20F1B7-C2D1-419A-BAF6-84F4616CBFBF}"/>
    <dgm:cxn modelId="{87812BC1-68B6-4751-AC5D-41B0932D49C3}" type="presOf" srcId="{A38AF265-9E67-49C2-80C0-B626041A21CF}" destId="{0AFC2B92-6110-4B8C-886D-37118DD3AACB}" srcOrd="0" destOrd="0" presId="urn:microsoft.com/office/officeart/2005/8/layout/chevron2"/>
    <dgm:cxn modelId="{700139BA-5D74-4CE8-B264-8D7C5EF4FC66}" type="presOf" srcId="{D3F4F5E8-A31C-443B-BE2F-792F0D215175}" destId="{41EA501C-3FB4-4871-BD94-DFADF8D0AB21}" srcOrd="0" destOrd="0" presId="urn:microsoft.com/office/officeart/2005/8/layout/chevron2"/>
    <dgm:cxn modelId="{38ADCFB3-C528-4191-B755-0A1FCD1AA58E}" type="presOf" srcId="{8376A5E5-6B90-416C-84A1-6CD3803E5806}" destId="{2E3487D4-B958-4CB9-922C-9899B0C0B4D7}" srcOrd="0" destOrd="0" presId="urn:microsoft.com/office/officeart/2005/8/layout/chevron2"/>
    <dgm:cxn modelId="{2C619CC9-3077-429D-8EB3-0F8949452AE9}" srcId="{B8980446-B41B-4F2B-BC5F-DBD47FB41B8A}" destId="{74D72064-4BB4-405B-97DA-5685D532A365}" srcOrd="4" destOrd="0" parTransId="{08C52C0B-3631-45B6-AA5F-3105429566AD}" sibTransId="{174888F6-C2F9-4DB2-864C-66CF08D22897}"/>
    <dgm:cxn modelId="{A3C724A2-D89D-47D6-B840-222C762C26DF}" srcId="{8376A5E5-6B90-416C-84A1-6CD3803E5806}" destId="{D3F4F5E8-A31C-443B-BE2F-792F0D215175}" srcOrd="0" destOrd="0" parTransId="{CF217EAD-18BE-4883-9AC4-364C98962189}" sibTransId="{B63FDC50-8828-430E-88CC-EEF312254A54}"/>
    <dgm:cxn modelId="{000B7AAA-18C1-4FA4-A2CE-B40B0233361D}" type="presOf" srcId="{1CB6D279-74D4-423C-B4C2-8D4A23D6F389}" destId="{742A3259-FB10-4050-B97D-9A1327D655E3}" srcOrd="0" destOrd="0" presId="urn:microsoft.com/office/officeart/2005/8/layout/chevron2"/>
    <dgm:cxn modelId="{2C6253DF-3994-4298-B350-984D690E09E8}" srcId="{56EDD9E7-9FB3-4341-A53E-1DA30F5EA53E}" destId="{3313668F-3736-4D4F-838B-9A0FDF84F381}" srcOrd="0" destOrd="0" parTransId="{1381B3C3-C893-4282-9B9A-0765DBED662D}" sibTransId="{AC16DC22-1EA4-49CF-A099-42D35DA73095}"/>
    <dgm:cxn modelId="{6F8E30E3-9BF8-436A-930F-9D45113E6D19}" srcId="{1CB6D279-74D4-423C-B4C2-8D4A23D6F389}" destId="{1AB4C017-A168-406F-8AD4-B469C672E2FA}" srcOrd="0" destOrd="0" parTransId="{DD54E63E-902C-4D48-9CED-23474FA21E79}" sibTransId="{157D370A-1D7F-4AAD-8B0E-286857553931}"/>
    <dgm:cxn modelId="{949011D4-D885-464C-9EBA-EE7C8A09D9A5}" type="presParOf" srcId="{5CF98A69-A6A6-4278-BD39-1E1D68C799A1}" destId="{803FF337-092C-4276-9109-7DF720A4ED7A}" srcOrd="0" destOrd="0" presId="urn:microsoft.com/office/officeart/2005/8/layout/chevron2"/>
    <dgm:cxn modelId="{913DBC24-2183-49FB-B5B0-A2EC44AB59E9}" type="presParOf" srcId="{803FF337-092C-4276-9109-7DF720A4ED7A}" destId="{A8DAF6EE-E768-4486-A2BA-1597D1BB7D87}" srcOrd="0" destOrd="0" presId="urn:microsoft.com/office/officeart/2005/8/layout/chevron2"/>
    <dgm:cxn modelId="{CB61AE50-46B4-43AB-9FD2-8361B46F8E94}" type="presParOf" srcId="{803FF337-092C-4276-9109-7DF720A4ED7A}" destId="{43DD6D02-BE0A-4FF4-AA4A-17A019820100}" srcOrd="1" destOrd="0" presId="urn:microsoft.com/office/officeart/2005/8/layout/chevron2"/>
    <dgm:cxn modelId="{349AA5E0-58C8-48F0-B462-7F48F9C1CCB7}" type="presParOf" srcId="{5CF98A69-A6A6-4278-BD39-1E1D68C799A1}" destId="{1E7B49CF-38A1-4A13-82EA-7F076D64CA42}" srcOrd="1" destOrd="0" presId="urn:microsoft.com/office/officeart/2005/8/layout/chevron2"/>
    <dgm:cxn modelId="{D832AD53-2CD8-4548-BA4F-E61009215056}" type="presParOf" srcId="{5CF98A69-A6A6-4278-BD39-1E1D68C799A1}" destId="{4E6959A3-90A3-4671-94A5-7A9C3782412F}" srcOrd="2" destOrd="0" presId="urn:microsoft.com/office/officeart/2005/8/layout/chevron2"/>
    <dgm:cxn modelId="{0F963CA5-A0A8-471A-B0BD-4AAC7796F7D5}" type="presParOf" srcId="{4E6959A3-90A3-4671-94A5-7A9C3782412F}" destId="{C7A88F8E-6956-40F3-825B-AF978AC2560A}" srcOrd="0" destOrd="0" presId="urn:microsoft.com/office/officeart/2005/8/layout/chevron2"/>
    <dgm:cxn modelId="{96A6E9C0-FA00-42EC-A373-1B7B9AC392E6}" type="presParOf" srcId="{4E6959A3-90A3-4671-94A5-7A9C3782412F}" destId="{FF6293B3-8EA9-4905-A0FF-53BB4361828E}" srcOrd="1" destOrd="0" presId="urn:microsoft.com/office/officeart/2005/8/layout/chevron2"/>
    <dgm:cxn modelId="{7469CA02-DF74-4232-9BF5-3A9C3C6A818E}" type="presParOf" srcId="{5CF98A69-A6A6-4278-BD39-1E1D68C799A1}" destId="{18D29EE7-E128-4601-8F78-7B0558DB90E7}" srcOrd="3" destOrd="0" presId="urn:microsoft.com/office/officeart/2005/8/layout/chevron2"/>
    <dgm:cxn modelId="{B8785B0B-60B4-4D1B-8DE6-90F55C0230CE}" type="presParOf" srcId="{5CF98A69-A6A6-4278-BD39-1E1D68C799A1}" destId="{0812CC7A-857E-4622-80CF-9FEA04BD2FDC}" srcOrd="4" destOrd="0" presId="urn:microsoft.com/office/officeart/2005/8/layout/chevron2"/>
    <dgm:cxn modelId="{E235A369-5BF3-493C-B470-808F9DF5CCC3}" type="presParOf" srcId="{0812CC7A-857E-4622-80CF-9FEA04BD2FDC}" destId="{2E3487D4-B958-4CB9-922C-9899B0C0B4D7}" srcOrd="0" destOrd="0" presId="urn:microsoft.com/office/officeart/2005/8/layout/chevron2"/>
    <dgm:cxn modelId="{01F2B1D5-399D-4C1B-B9ED-4F49E2BF3FA7}" type="presParOf" srcId="{0812CC7A-857E-4622-80CF-9FEA04BD2FDC}" destId="{41EA501C-3FB4-4871-BD94-DFADF8D0AB21}" srcOrd="1" destOrd="0" presId="urn:microsoft.com/office/officeart/2005/8/layout/chevron2"/>
    <dgm:cxn modelId="{05BF723E-3D27-4F6F-8979-F415E50B0914}" type="presParOf" srcId="{5CF98A69-A6A6-4278-BD39-1E1D68C799A1}" destId="{DD1D694C-B8EE-450D-9FFD-EDF51D1BC8D1}" srcOrd="5" destOrd="0" presId="urn:microsoft.com/office/officeart/2005/8/layout/chevron2"/>
    <dgm:cxn modelId="{4ADD0730-6B77-4506-ABCB-8A8820A04FDB}" type="presParOf" srcId="{5CF98A69-A6A6-4278-BD39-1E1D68C799A1}" destId="{86B7A349-8407-4479-956E-015610E621C8}" srcOrd="6" destOrd="0" presId="urn:microsoft.com/office/officeart/2005/8/layout/chevron2"/>
    <dgm:cxn modelId="{33E5FE8B-CCD0-4F76-A232-2FD8A6A14CA8}" type="presParOf" srcId="{86B7A349-8407-4479-956E-015610E621C8}" destId="{742A3259-FB10-4050-B97D-9A1327D655E3}" srcOrd="0" destOrd="0" presId="urn:microsoft.com/office/officeart/2005/8/layout/chevron2"/>
    <dgm:cxn modelId="{F73820CA-44EF-47A2-8838-983929E6A4C7}" type="presParOf" srcId="{86B7A349-8407-4479-956E-015610E621C8}" destId="{5101213E-3E6C-47EF-AD74-C2C5E28C6FDA}" srcOrd="1" destOrd="0" presId="urn:microsoft.com/office/officeart/2005/8/layout/chevron2"/>
    <dgm:cxn modelId="{100F27A8-9A87-4018-BEB2-27733DA11608}" type="presParOf" srcId="{5CF98A69-A6A6-4278-BD39-1E1D68C799A1}" destId="{F6C2F454-6C1D-4A1A-9AF0-3FCC87023B99}" srcOrd="7" destOrd="0" presId="urn:microsoft.com/office/officeart/2005/8/layout/chevron2"/>
    <dgm:cxn modelId="{9FDBAC25-86C4-4C4F-B2C8-5EBF47A30BCA}" type="presParOf" srcId="{5CF98A69-A6A6-4278-BD39-1E1D68C799A1}" destId="{4B46F8F6-B19F-43C3-9D10-5702B30102F2}" srcOrd="8" destOrd="0" presId="urn:microsoft.com/office/officeart/2005/8/layout/chevron2"/>
    <dgm:cxn modelId="{34060FB5-A8E8-441C-8E03-D51F6FE779B7}" type="presParOf" srcId="{4B46F8F6-B19F-43C3-9D10-5702B30102F2}" destId="{B80AF4E1-79D7-40A4-93E7-20260FF10250}" srcOrd="0" destOrd="0" presId="urn:microsoft.com/office/officeart/2005/8/layout/chevron2"/>
    <dgm:cxn modelId="{75E3EE37-7473-452A-AE19-6A4F3DA62912}" type="presParOf" srcId="{4B46F8F6-B19F-43C3-9D10-5702B30102F2}" destId="{0AFC2B92-6110-4B8C-886D-37118DD3AA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DAF6EE-E768-4486-A2BA-1597D1BB7D87}">
      <dsp:nvSpPr>
        <dsp:cNvPr id="0" name=""/>
        <dsp:cNvSpPr/>
      </dsp:nvSpPr>
      <dsp:spPr>
        <a:xfrm rot="5400000">
          <a:off x="-116635" y="117468"/>
          <a:ext cx="777566" cy="54429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itchFamily="34" charset="0"/>
              <a:cs typeface="Arial" pitchFamily="34" charset="0"/>
            </a:rPr>
            <a:t>48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16635" y="117468"/>
        <a:ext cx="777566" cy="544296"/>
      </dsp:txXfrm>
    </dsp:sp>
    <dsp:sp modelId="{43DD6D02-BE0A-4FF4-AA4A-17A019820100}">
      <dsp:nvSpPr>
        <dsp:cNvPr id="0" name=""/>
        <dsp:cNvSpPr/>
      </dsp:nvSpPr>
      <dsp:spPr>
        <a:xfrm rot="5400000">
          <a:off x="3905639" y="-3359226"/>
          <a:ext cx="505418" cy="7228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выборы депутатов представительных органов городских округов и муниципальных районов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3905639" y="-3359226"/>
        <a:ext cx="505418" cy="7228103"/>
      </dsp:txXfrm>
    </dsp:sp>
    <dsp:sp modelId="{C7A88F8E-6956-40F3-825B-AF978AC2560A}">
      <dsp:nvSpPr>
        <dsp:cNvPr id="0" name=""/>
        <dsp:cNvSpPr/>
      </dsp:nvSpPr>
      <dsp:spPr>
        <a:xfrm rot="5400000">
          <a:off x="-116635" y="773895"/>
          <a:ext cx="777566" cy="544296"/>
        </a:xfrm>
        <a:prstGeom prst="chevron">
          <a:avLst/>
        </a:prstGeom>
        <a:solidFill>
          <a:schemeClr val="accent1">
            <a:shade val="50000"/>
            <a:hueOff val="-31216"/>
            <a:satOff val="3097"/>
            <a:lumOff val="14059"/>
            <a:alphaOff val="0"/>
          </a:schemeClr>
        </a:solidFill>
        <a:ln w="42500" cap="flat" cmpd="sng" algn="ctr">
          <a:solidFill>
            <a:schemeClr val="accent1">
              <a:shade val="50000"/>
              <a:hueOff val="-31216"/>
              <a:satOff val="3097"/>
              <a:lumOff val="14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itchFamily="34" charset="0"/>
              <a:cs typeface="Arial" pitchFamily="34" charset="0"/>
            </a:rPr>
            <a:t>10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16635" y="773895"/>
        <a:ext cx="777566" cy="544296"/>
      </dsp:txXfrm>
    </dsp:sp>
    <dsp:sp modelId="{FF6293B3-8EA9-4905-A0FF-53BB4361828E}">
      <dsp:nvSpPr>
        <dsp:cNvPr id="0" name=""/>
        <dsp:cNvSpPr/>
      </dsp:nvSpPr>
      <dsp:spPr>
        <a:xfrm rot="5400000">
          <a:off x="3905639" y="-2721109"/>
          <a:ext cx="505418" cy="7228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-31216"/>
              <a:satOff val="3097"/>
              <a:lumOff val="14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дополнительные выборы депутатов городских округов и муниципальных районов</a:t>
          </a:r>
        </a:p>
      </dsp:txBody>
      <dsp:txXfrm rot="5400000">
        <a:off x="3905639" y="-2721109"/>
        <a:ext cx="505418" cy="7228103"/>
      </dsp:txXfrm>
    </dsp:sp>
    <dsp:sp modelId="{2E3487D4-B958-4CB9-922C-9899B0C0B4D7}">
      <dsp:nvSpPr>
        <dsp:cNvPr id="0" name=""/>
        <dsp:cNvSpPr/>
      </dsp:nvSpPr>
      <dsp:spPr>
        <a:xfrm rot="5400000">
          <a:off x="-116635" y="1429040"/>
          <a:ext cx="777566" cy="544296"/>
        </a:xfrm>
        <a:prstGeom prst="chevron">
          <a:avLst/>
        </a:prstGeom>
        <a:solidFill>
          <a:schemeClr val="accent1">
            <a:shade val="50000"/>
            <a:hueOff val="-62431"/>
            <a:satOff val="6194"/>
            <a:lumOff val="28118"/>
            <a:alphaOff val="0"/>
          </a:schemeClr>
        </a:solidFill>
        <a:ln w="42500" cap="flat" cmpd="sng" algn="ctr">
          <a:solidFill>
            <a:schemeClr val="accent1">
              <a:shade val="50000"/>
              <a:hueOff val="-62431"/>
              <a:satOff val="6194"/>
              <a:lumOff val="2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itchFamily="34" charset="0"/>
              <a:cs typeface="Arial" pitchFamily="34" charset="0"/>
            </a:rPr>
            <a:t>7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16635" y="1429040"/>
        <a:ext cx="777566" cy="544296"/>
      </dsp:txXfrm>
    </dsp:sp>
    <dsp:sp modelId="{41EA501C-3FB4-4871-BD94-DFADF8D0AB21}">
      <dsp:nvSpPr>
        <dsp:cNvPr id="0" name=""/>
        <dsp:cNvSpPr/>
      </dsp:nvSpPr>
      <dsp:spPr>
        <a:xfrm rot="5400000">
          <a:off x="3905639" y="-1996747"/>
          <a:ext cx="505418" cy="7228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-62431"/>
              <a:satOff val="6194"/>
              <a:lumOff val="2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выборы глав городских и сельских поселений</a:t>
          </a:r>
        </a:p>
      </dsp:txBody>
      <dsp:txXfrm rot="5400000">
        <a:off x="3905639" y="-1996747"/>
        <a:ext cx="505418" cy="7228103"/>
      </dsp:txXfrm>
    </dsp:sp>
    <dsp:sp modelId="{742A3259-FB10-4050-B97D-9A1327D655E3}">
      <dsp:nvSpPr>
        <dsp:cNvPr id="0" name=""/>
        <dsp:cNvSpPr/>
      </dsp:nvSpPr>
      <dsp:spPr>
        <a:xfrm rot="5400000">
          <a:off x="-116635" y="2084184"/>
          <a:ext cx="777566" cy="544296"/>
        </a:xfrm>
        <a:prstGeom prst="chevron">
          <a:avLst/>
        </a:prstGeom>
        <a:solidFill>
          <a:schemeClr val="accent1">
            <a:shade val="50000"/>
            <a:hueOff val="-62431"/>
            <a:satOff val="6194"/>
            <a:lumOff val="28118"/>
            <a:alphaOff val="0"/>
          </a:schemeClr>
        </a:solidFill>
        <a:ln w="42500" cap="flat" cmpd="sng" algn="ctr">
          <a:solidFill>
            <a:schemeClr val="accent1">
              <a:shade val="50000"/>
              <a:hueOff val="-62431"/>
              <a:satOff val="6194"/>
              <a:lumOff val="2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itchFamily="34" charset="0"/>
              <a:cs typeface="Arial" pitchFamily="34" charset="0"/>
            </a:rPr>
            <a:t>7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16635" y="2084184"/>
        <a:ext cx="777566" cy="544296"/>
      </dsp:txXfrm>
    </dsp:sp>
    <dsp:sp modelId="{5101213E-3E6C-47EF-AD74-C2C5E28C6FDA}">
      <dsp:nvSpPr>
        <dsp:cNvPr id="0" name=""/>
        <dsp:cNvSpPr/>
      </dsp:nvSpPr>
      <dsp:spPr>
        <a:xfrm rot="5400000">
          <a:off x="3905639" y="-1327259"/>
          <a:ext cx="505418" cy="7228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-62431"/>
              <a:satOff val="6194"/>
              <a:lumOff val="2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выборы депутатов представительных органов сельских поселений</a:t>
          </a:r>
          <a:endParaRPr lang="ru-RU" sz="1800" b="0" kern="1200" dirty="0"/>
        </a:p>
      </dsp:txBody>
      <dsp:txXfrm rot="5400000">
        <a:off x="3905639" y="-1327259"/>
        <a:ext cx="505418" cy="7228103"/>
      </dsp:txXfrm>
    </dsp:sp>
    <dsp:sp modelId="{B80AF4E1-79D7-40A4-93E7-20260FF10250}">
      <dsp:nvSpPr>
        <dsp:cNvPr id="0" name=""/>
        <dsp:cNvSpPr/>
      </dsp:nvSpPr>
      <dsp:spPr>
        <a:xfrm rot="5400000">
          <a:off x="-116635" y="2739329"/>
          <a:ext cx="777566" cy="544296"/>
        </a:xfrm>
        <a:prstGeom prst="chevron">
          <a:avLst/>
        </a:prstGeom>
        <a:solidFill>
          <a:schemeClr val="accent1">
            <a:shade val="50000"/>
            <a:hueOff val="-31216"/>
            <a:satOff val="3097"/>
            <a:lumOff val="14059"/>
            <a:alphaOff val="0"/>
          </a:schemeClr>
        </a:solidFill>
        <a:ln w="42500" cap="flat" cmpd="sng" algn="ctr">
          <a:solidFill>
            <a:schemeClr val="accent1">
              <a:shade val="50000"/>
              <a:hueOff val="-31216"/>
              <a:satOff val="3097"/>
              <a:lumOff val="14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27</a:t>
          </a:r>
          <a:endParaRPr lang="ru-RU" sz="1500" b="1" kern="1200" dirty="0"/>
        </a:p>
      </dsp:txBody>
      <dsp:txXfrm rot="5400000">
        <a:off x="-116635" y="2739329"/>
        <a:ext cx="777566" cy="544296"/>
      </dsp:txXfrm>
    </dsp:sp>
    <dsp:sp modelId="{0AFC2B92-6110-4B8C-886D-37118DD3AACB}">
      <dsp:nvSpPr>
        <dsp:cNvPr id="0" name=""/>
        <dsp:cNvSpPr/>
      </dsp:nvSpPr>
      <dsp:spPr>
        <a:xfrm rot="5400000">
          <a:off x="3905639" y="-738648"/>
          <a:ext cx="505418" cy="7228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-31216"/>
              <a:satOff val="3097"/>
              <a:lumOff val="14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</a:t>
          </a: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дополнительные выборы депутатов сельских поселений</a:t>
          </a:r>
        </a:p>
      </dsp:txBody>
      <dsp:txXfrm rot="5400000">
        <a:off x="3905639" y="-738648"/>
        <a:ext cx="505418" cy="7228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0.17784</cdr:x>
      <cdr:y>4.08451E-7</cdr:y>
    </cdr:from>
    <cdr:to>
      <cdr:x>1</cdr:x>
      <cdr:y>0.26471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8036" y="1"/>
          <a:ext cx="475252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17375E"/>
              </a:solidFill>
              <a:latin typeface="Arial" pitchFamily="34" charset="0"/>
              <a:cs typeface="Arial" pitchFamily="34" charset="0"/>
            </a:rPr>
            <a:t>Всего по УФО </a:t>
          </a:r>
          <a:r>
            <a:rPr lang="ru-RU" sz="12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rPr>
            <a:t>по итогам 2020 г. благоустроено:</a:t>
          </a:r>
          <a:endParaRPr lang="ru-RU" sz="1200" b="1" dirty="0">
            <a:solidFill>
              <a:srgbClr val="17375E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501</a:t>
          </a:r>
          <a:r>
            <a:rPr lang="ru-RU" sz="12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rPr>
            <a:t> общественная территория</a:t>
          </a:r>
        </a:p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388</a:t>
          </a:r>
          <a:r>
            <a:rPr lang="ru-RU" sz="12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rPr>
            <a:t> дворовых территорий        </a:t>
          </a:r>
        </a:p>
        <a:p xmlns:a="http://schemas.openxmlformats.org/drawingml/2006/main">
          <a:endParaRPr lang="ru-RU" sz="1200" b="1" dirty="0" smtClean="0">
            <a:solidFill>
              <a:srgbClr val="17375E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/>
          <a:r>
            <a:rPr lang="ru-RU" sz="12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rPr>
            <a:t> ИСПОЛНЕНИЕ ПЛАНА </a:t>
          </a:r>
          <a:r>
            <a: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100%</a:t>
          </a:r>
          <a:endParaRPr lang="ru-RU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0.70573</cdr:x>
      <cdr:y>0.51059</cdr:y>
    </cdr:from>
    <cdr:to>
      <cdr:x>0.95573</cdr:x>
      <cdr:y>0.64905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1" y="1062118"/>
          <a:ext cx="102032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1 688 ед.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0.64245</cdr:x>
      <cdr:y>0.51059</cdr:y>
    </cdr:from>
    <cdr:to>
      <cdr:x>0.95443</cdr:x>
      <cdr:y>0.63825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5" y="1062118"/>
          <a:ext cx="1293800" cy="265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4,5 млн.чел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1BD6-51BB-460B-84F7-2011FEF38631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4FFF-9CBD-4BC3-980D-2EC3BB681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6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32B71-278C-4D14-A1A3-3AB380AC39C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AC6E-7EA1-420C-B482-B17F43D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3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5AC6E-7EA1-420C-B482-B17F43D8B6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F46A-60A8-4507-8DBE-210FA05A4DDE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E36D-6485-4ACA-BF7F-C02F92664304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92ED-CF94-4617-A62A-BEA9B352BDC4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6C81-5E32-4FA7-AC6E-1493558580BE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6FCD-82BA-4BEF-A1A1-443D1C1CCA3A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E4F2-E96C-4CC9-AC60-08960D6A804E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F8FF-E91E-447F-8BB0-D104715D7678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2D3-AF43-4EE5-8B73-0B71851FC3A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93FB-7771-40ED-9447-5B0791E658D5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001-2650-472E-88C3-F6589AE9E2A4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779-5E57-47DF-A2EE-1FA855BAD847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E2A8-0B14-4B45-9D1B-B6558CFA3F8E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0" y="2409733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уральский федеральный округ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357505"/>
            <a:ext cx="0" cy="3240359"/>
          </a:xfrm>
          <a:prstGeom prst="line">
            <a:avLst/>
          </a:prstGeom>
          <a:ln w="762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5800" y="843558"/>
            <a:ext cx="0" cy="3240359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Минус 8"/>
          <p:cNvSpPr/>
          <p:nvPr/>
        </p:nvSpPr>
        <p:spPr>
          <a:xfrm>
            <a:off x="2386708" y="4623978"/>
            <a:ext cx="7128792" cy="1080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794738" y="4442759"/>
            <a:ext cx="7128792" cy="108012"/>
          </a:xfrm>
          <a:prstGeom prst="mathMinus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1635278" y="422977"/>
            <a:ext cx="7128792" cy="108012"/>
          </a:xfrm>
          <a:prstGeom prst="mathMinus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2660305" y="621193"/>
            <a:ext cx="7128792" cy="1080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641" y="-209180"/>
            <a:ext cx="2441575" cy="17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49493"/>
            <a:ext cx="4932040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endParaRPr lang="ru-RU" altLang="ru-RU" sz="26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2600" b="1" spc="300" dirty="0" smtClean="0">
                <a:latin typeface="Arial" pitchFamily="34" charset="0"/>
                <a:ea typeface="+mj-ea"/>
                <a:cs typeface="Arial" pitchFamily="34" charset="0"/>
              </a:rPr>
              <a:t>НАЦИОНАЛЬНЫЕ ПРОЕКТЫ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676" y="954911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600" b="1" spc="300" dirty="0" smtClean="0">
                <a:latin typeface="Arial" pitchFamily="34" charset="0"/>
                <a:cs typeface="Arial" pitchFamily="34" charset="0"/>
              </a:rPr>
              <a:t>НАЦИОНАЛЬНЫЙ ПРОЕКТ </a:t>
            </a:r>
            <a:r>
              <a:rPr lang="ru-RU" altLang="ru-RU" sz="1600" b="1" spc="300" dirty="0" smtClean="0">
                <a:latin typeface="Arial" pitchFamily="34" charset="0"/>
                <a:ea typeface="+mj-ea"/>
                <a:cs typeface="Arial" pitchFamily="34" charset="0"/>
              </a:rPr>
              <a:t>«ОБРАЗОВАНИЕ»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676" y="1232922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 ГОДУ В УФО 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создано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16 690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новых мест в школах (с учетом мест, созданных в рамках госпрограмм), 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 за счет строительства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школ и реконструкции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4689" y="3273829"/>
            <a:ext cx="4186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2024 году в УФО 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планируется ввести:  более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тыс.новых мест в школах  более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объектов)</a:t>
            </a:r>
          </a:p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2571750"/>
            <a:ext cx="4176464" cy="178219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5097" y="1288137"/>
            <a:ext cx="4176464" cy="178219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781313"/>
              </p:ext>
            </p:extLst>
          </p:nvPr>
        </p:nvGraphicFramePr>
        <p:xfrm>
          <a:off x="395535" y="789552"/>
          <a:ext cx="4081308" cy="208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626259"/>
              </p:ext>
            </p:extLst>
          </p:nvPr>
        </p:nvGraphicFramePr>
        <p:xfrm>
          <a:off x="4644009" y="789552"/>
          <a:ext cx="4147062" cy="208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6515978"/>
              </p:ext>
            </p:extLst>
          </p:nvPr>
        </p:nvGraphicFramePr>
        <p:xfrm>
          <a:off x="4644009" y="3057804"/>
          <a:ext cx="414706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295933"/>
              </p:ext>
            </p:extLst>
          </p:nvPr>
        </p:nvGraphicFramePr>
        <p:xfrm>
          <a:off x="395535" y="3057805"/>
          <a:ext cx="4176465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" y="249493"/>
            <a:ext cx="2051719" cy="406004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>
            <a:normAutofit fontScale="92500" lnSpcReduction="10000"/>
          </a:bodyPr>
          <a:lstStyle/>
          <a:p>
            <a:pPr marL="358775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531813" algn="l"/>
              </a:tabLst>
              <a:defRPr/>
            </a:pP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ТУРИЗМ</a:t>
            </a:r>
            <a:endParaRPr kumimoji="0" lang="ru-RU" sz="2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355172"/>
              </p:ext>
            </p:extLst>
          </p:nvPr>
        </p:nvGraphicFramePr>
        <p:xfrm>
          <a:off x="539553" y="897564"/>
          <a:ext cx="352839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5915163"/>
              </p:ext>
            </p:extLst>
          </p:nvPr>
        </p:nvGraphicFramePr>
        <p:xfrm>
          <a:off x="4202130" y="897564"/>
          <a:ext cx="457200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81766" y="4637117"/>
            <a:ext cx="184731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pPr algn="r"/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49492"/>
            <a:ext cx="5220072" cy="522057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>
            <a:noAutofit/>
          </a:bodyPr>
          <a:lstStyle/>
          <a:p>
            <a:pPr marL="358775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531813" algn="l"/>
              </a:tabLst>
              <a:defRPr/>
            </a:pPr>
            <a:r>
              <a:rPr kumimoji="0" lang="ru-RU" sz="1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ТУРИЗМ </a:t>
            </a:r>
          </a:p>
          <a:p>
            <a:pPr marL="358775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531813" algn="l"/>
              </a:tabLst>
              <a:defRPr/>
            </a:pPr>
            <a:r>
              <a:rPr lang="ru-RU" sz="1400" b="1" spc="300" dirty="0" smtClean="0">
                <a:latin typeface="Arial" pitchFamily="34" charset="0"/>
                <a:ea typeface="+mj-ea"/>
                <a:cs typeface="Arial" pitchFamily="34" charset="0"/>
              </a:rPr>
              <a:t>ПО ДАННЫМ РОСТУРИЗМА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-6000"/>
          </a:blip>
          <a:stretch>
            <a:fillRect/>
          </a:stretch>
        </p:blipFill>
        <p:spPr>
          <a:xfrm>
            <a:off x="1403649" y="249492"/>
            <a:ext cx="5760639" cy="43576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493"/>
            <a:ext cx="3779912" cy="594066"/>
          </a:xfr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>
            <a:normAutofit/>
          </a:bodyPr>
          <a:lstStyle/>
          <a:p>
            <a:pPr>
              <a:tabLst>
                <a:tab pos="531813" algn="l"/>
              </a:tabLst>
            </a:pPr>
            <a:r>
              <a:rPr lang="ru-RU" sz="2800" b="1" spc="300" dirty="0" smtClean="0">
                <a:latin typeface="Arial" pitchFamily="34" charset="0"/>
                <a:cs typeface="Arial" pitchFamily="34" charset="0"/>
              </a:rPr>
              <a:t>ВЫБОРЫ 2021</a:t>
            </a:r>
            <a:endParaRPr lang="ru-RU" sz="28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67594"/>
            <a:ext cx="4176464" cy="3132348"/>
          </a:xfrm>
        </p:spPr>
        <p:txBody>
          <a:bodyPr anchor="ctr">
            <a:normAutofit fontScale="55000" lnSpcReduction="20000"/>
          </a:bodyPr>
          <a:lstStyle/>
          <a:p>
            <a:pPr marL="266700" indent="-173038" algn="l">
              <a:spcBef>
                <a:spcPts val="1200"/>
              </a:spcBef>
              <a:buBlip>
                <a:blip r:embed="rId4"/>
              </a:buBlip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Выборы депутатов Государственной Думы</a:t>
            </a:r>
          </a:p>
          <a:p>
            <a:pPr marL="266700" indent="-173038" algn="l">
              <a:spcBef>
                <a:spcPts val="1200"/>
              </a:spcBef>
              <a:buBlip>
                <a:blip r:embed="rId4"/>
              </a:buBlip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Выборы депутатов Законодательного Собрания Свердловской области</a:t>
            </a:r>
          </a:p>
          <a:p>
            <a:pPr marL="266700" indent="-173038" algn="l">
              <a:spcBef>
                <a:spcPts val="1200"/>
              </a:spcBef>
              <a:buBlip>
                <a:blip r:embed="rId4"/>
              </a:buBlip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Выборы депутатов Тюменской областной Думы </a:t>
            </a:r>
          </a:p>
          <a:p>
            <a:pPr marL="266700" indent="-173038" algn="l">
              <a:spcBef>
                <a:spcPts val="1200"/>
              </a:spcBef>
              <a:buBlip>
                <a:blip r:embed="rId4"/>
              </a:buBlip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Выборы депутатов                      Думы Ханты-Мансийского автономного округа -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Югры</a:t>
            </a:r>
            <a:endParaRPr lang="ru-RU" sz="3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92080" y="2301720"/>
            <a:ext cx="3384376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38290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654258"/>
            <a:ext cx="3384376" cy="3429660"/>
            <a:chOff x="5292080" y="872344"/>
            <a:chExt cx="3384376" cy="391390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5292080" y="872344"/>
              <a:ext cx="3384376" cy="6808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ОБЩЕЕ КОЛИЧЕСТВО ВЫБОРОВ В УФО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448996" y="1553210"/>
              <a:ext cx="3096344" cy="32330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latin typeface="Arial" pitchFamily="34" charset="0"/>
                  <a:cs typeface="Arial" pitchFamily="34" charset="0"/>
                </a:rPr>
                <a:t>103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кампании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38290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85800" y="951570"/>
          <a:ext cx="7772400" cy="340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249493"/>
            <a:ext cx="5364088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lang="ru-RU" b="1" spc="300" dirty="0" smtClean="0">
                <a:latin typeface="Arial" pitchFamily="34" charset="0"/>
                <a:cs typeface="Arial" pitchFamily="34" charset="0"/>
              </a:rPr>
              <a:t>ВЫБОРЫ В ОРГАНЫ МЕСТНОГО САМОУПРАВЛЕНИЯ</a:t>
            </a:r>
            <a:endParaRPr lang="ru-RU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49493"/>
            <a:ext cx="7956376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>
            <a:normAutofit fontScale="92500" lnSpcReduction="20000"/>
          </a:bodyPr>
          <a:lstStyle/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2000" b="1" spc="300" dirty="0" smtClean="0">
                <a:latin typeface="Arial" pitchFamily="34" charset="0"/>
                <a:ea typeface="+mj-ea"/>
                <a:cs typeface="Arial" pitchFamily="34" charset="0"/>
              </a:rPr>
              <a:t>РЕЙТИНГ ФЕДЕРАЛЬНЫХ ОКРУГОВ ПО СОЦИАЛЬНО-ЭКОНОМИЧЕСКИМ ПОКАЗАТЕЛЯМ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522506"/>
              </p:ext>
            </p:extLst>
          </p:nvPr>
        </p:nvGraphicFramePr>
        <p:xfrm>
          <a:off x="323526" y="1005576"/>
          <a:ext cx="8496948" cy="377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92"/>
                <a:gridCol w="1054678"/>
                <a:gridCol w="1296144"/>
                <a:gridCol w="1143666"/>
                <a:gridCol w="1232598"/>
                <a:gridCol w="1296144"/>
                <a:gridCol w="995143"/>
                <a:gridCol w="1021083"/>
              </a:tblGrid>
              <a:tr h="868676">
                <a:tc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населения, </a:t>
                      </a:r>
                      <a:r>
                        <a:rPr lang="ru-RU" sz="80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млн.чел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промышленного производства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(2020 г. к 2019 г. в %)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обрабатывающих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(2020 г. к 2019 г. в %)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Инвестиции в основной капитал за январь - сентябрь 2020 г.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(к АППГ в %)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Самообеспеченность консолидированного </a:t>
                      </a:r>
                      <a:r>
                        <a:rPr lang="ru-RU" sz="80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 УФО (январь-ноябрь </a:t>
                      </a: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 г.), %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бюджета на душу населения (2020 г.), тыс.руб.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государственного долга субъекта РФ (на 01.01.2021), </a:t>
                      </a:r>
                      <a:r>
                        <a:rPr lang="ru-RU" sz="80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млрд.руб</a:t>
                      </a: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</a:tr>
              <a:tr h="25144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146,7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100,3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73,5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101,5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39,4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106,5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106,2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109,4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83,3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160,9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72,8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29,3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105,2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105,6</a:t>
                      </a: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106,7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82,5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129,3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180,6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17,1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99,0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104,4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ЮФО – 103,7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78,9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СЗФО – 117,3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ЮФО – 218,8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16,4</a:t>
                      </a: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97,7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100,5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100,2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67,5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112,6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222,0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13,9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97,1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99,3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96,8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66,5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88,1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282,8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12,36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96,6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98,6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96,7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64,6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73,1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333,8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9,9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95,9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98,2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93,5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63,6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71,4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578,2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8,1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95,6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91,7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93,4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33,8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65,0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606,7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49493"/>
            <a:ext cx="5076056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endParaRPr lang="ru-RU" altLang="ru-RU" sz="28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6400" b="1" spc="300" dirty="0" smtClean="0">
                <a:latin typeface="Arial" pitchFamily="34" charset="0"/>
                <a:ea typeface="+mj-ea"/>
                <a:cs typeface="Arial" pitchFamily="34" charset="0"/>
              </a:rPr>
              <a:t>ДИНАМИКА СОЦИАЛЬНО-ЭКОНОМИЧЕСКИХ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14735" y="1167594"/>
          <a:ext cx="851453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49493"/>
            <a:ext cx="7092280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>
            <a:normAutofit fontScale="85000" lnSpcReduction="10000"/>
          </a:bodyPr>
          <a:lstStyle/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2000" b="1" spc="300" dirty="0" smtClean="0">
                <a:latin typeface="Arial" pitchFamily="34" charset="0"/>
                <a:ea typeface="+mj-ea"/>
                <a:cs typeface="Arial" pitchFamily="34" charset="0"/>
              </a:rPr>
              <a:t>РЕЙТИНГ ФЕДЕРАЛЬНЫХ ОКРУГОВ ПО СОЦИАЛЬНО-ЭКОНОМИЧЕСКИМ ПОКАЗАТЕЛЯМ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979722"/>
              </p:ext>
            </p:extLst>
          </p:nvPr>
        </p:nvGraphicFramePr>
        <p:xfrm>
          <a:off x="341748" y="1005577"/>
          <a:ext cx="8460505" cy="365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06"/>
                <a:gridCol w="1069054"/>
                <a:gridCol w="1238825"/>
                <a:gridCol w="1075004"/>
                <a:gridCol w="1085236"/>
                <a:gridCol w="1440160"/>
                <a:gridCol w="1044740"/>
                <a:gridCol w="1097280"/>
              </a:tblGrid>
              <a:tr h="760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зарегистрированной безработицы (на 01.01.2021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8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%)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</a:t>
                      </a:r>
                      <a:b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работников </a:t>
                      </a:r>
                      <a:b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сфере МСП </a:t>
                      </a:r>
                      <a:b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100 человек, чел.</a:t>
                      </a:r>
                      <a:endParaRPr lang="ru-RU" sz="800" b="1" kern="12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Коэффициент рождаемости (родившихся на 1000 чел. населения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 2020 г.)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Коэффициент смертности (умерших на 1000 чел. населения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ru-RU" sz="8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 г.)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детей, умерших в возрасте до 1 года, на 1000 родившихся живыми (за 2020 г.)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жилых домов в 2020 г.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 % к 2019 г.)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жилья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2020 г. </a:t>
                      </a:r>
                      <a:b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1 человека, кв.м</a:t>
                      </a:r>
                      <a:endParaRPr lang="ru-RU" sz="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/>
                </a:tc>
              </a:tr>
              <a:tr h="20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РФ – 13,0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2,2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16,3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13,7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8,9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3,7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104,0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0,64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3,2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3,2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15,4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11,0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13,7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3,8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101,7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СЗФО – 0,63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3,6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УФО – 13,0</a:t>
                      </a:r>
                      <a:endParaRPr lang="ru-RU" sz="9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10,6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13,9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4,0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ЮФО – 101,3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ЮФО – 0,61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65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4,1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4,1</a:t>
                      </a: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12,3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10,0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14,5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4,3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99,5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УФО – 0,55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236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4,2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12,0</a:t>
                      </a: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9,5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14,8</a:t>
                      </a: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ЮФО – 4,6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97,7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0,54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10,4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11,7</a:t>
                      </a: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9,3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 – 15,0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15,0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5,0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97,3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0,43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65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 – 11,5</a:t>
                      </a: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 – 9,1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ПФО – 15,8</a:t>
                      </a: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СФО – 5,5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97,1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0,39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  <a:tr h="331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СКФО – 5,3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4" marR="91444" marT="34288" marB="34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ЦФО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9,0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СКФО – 5,8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СЗФО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94,1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ДФО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– 0,31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34288" marB="3428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5" y="1143000"/>
          <a:ext cx="8136904" cy="31885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882142"/>
                <a:gridCol w="1721722"/>
                <a:gridCol w="1533040"/>
              </a:tblGrid>
              <a:tr h="160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 г.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  <a:alpha val="4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зарегистрированной безработицы</a:t>
                      </a:r>
                    </a:p>
                    <a:p>
                      <a:pPr marL="92075" indent="0" algn="l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(на 31 декабря), %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жилья  в 2020 г.  на 1 человека, кв.м</a:t>
                      </a:r>
                      <a:b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0,545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0,554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 работников  в сфере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малого и среднего предпринимательства на 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 человек, чел.</a:t>
                      </a:r>
                      <a:b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0638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Коэффициент рождаемости </a:t>
                      </a:r>
                      <a:endParaRPr lang="ru-RU" sz="11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2075" indent="0" algn="l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родившихся на 1000 чел. населения  за 2020 г.)</a:t>
                      </a:r>
                      <a:b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Коэффициент смертности </a:t>
                      </a:r>
                      <a:endParaRPr lang="ru-RU" sz="11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2075" indent="0" algn="l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умерших на 1000 чел. населения  за 2020 г.)</a:t>
                      </a:r>
                      <a:b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Самообеспеченность консолидированного бюджета УФО (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январь-ноябрь 2020 года),</a:t>
                      </a:r>
                      <a:r>
                        <a:rPr lang="ru-RU" sz="11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103,79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бюджета на душу населения  </a:t>
                      </a:r>
                      <a:endParaRPr lang="ru-RU" sz="11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2075" indent="0" algn="l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(декабрь 2020 года), тыс.рублей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112,6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249493"/>
            <a:ext cx="4860032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32500" lnSpcReduction="20000"/>
          </a:bodyPr>
          <a:lstStyle/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endParaRPr lang="ru-RU" altLang="ru-RU" sz="28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4900" b="1" spc="300" dirty="0" smtClean="0">
                <a:latin typeface="Arial" pitchFamily="34" charset="0"/>
                <a:ea typeface="+mj-ea"/>
                <a:cs typeface="Arial" pitchFamily="34" charset="0"/>
              </a:rPr>
              <a:t>ДИНАМИКА СОЦИАЛЬНО-ЭКОНОМИЧЕСКИХ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6658" y="23210"/>
            <a:ext cx="8229600" cy="571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СИТУАЦИЯ ПО РАСПРОСТРАНЕНИЮ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-19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70198"/>
              </p:ext>
            </p:extLst>
          </p:nvPr>
        </p:nvGraphicFramePr>
        <p:xfrm>
          <a:off x="85403" y="594710"/>
          <a:ext cx="8928992" cy="232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56258" y="4751300"/>
            <a:ext cx="377026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504" y="304656"/>
            <a:ext cx="60168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Всего заболевших — </a:t>
            </a:r>
            <a:r>
              <a:rPr lang="ru-RU" sz="1400" b="1" dirty="0"/>
              <a:t>25</a:t>
            </a:r>
            <a:r>
              <a:rPr lang="en-US" sz="1400" b="1" dirty="0"/>
              <a:t>6</a:t>
            </a:r>
            <a:r>
              <a:rPr lang="ru-RU" sz="1400" b="1" dirty="0"/>
              <a:t>,</a:t>
            </a:r>
            <a:r>
              <a:rPr lang="en-US" sz="1400" b="1" dirty="0"/>
              <a:t>4</a:t>
            </a:r>
            <a:r>
              <a:rPr lang="ru-RU" sz="1400" b="1" dirty="0"/>
              <a:t> тыс.чел.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(6,3% от РФ)</a:t>
            </a:r>
          </a:p>
          <a:p>
            <a:pPr>
              <a:defRPr/>
            </a:pPr>
            <a:r>
              <a:rPr lang="ru-RU" sz="1400" dirty="0"/>
              <a:t>Выздоровело — </a:t>
            </a:r>
            <a:r>
              <a:rPr lang="ru-RU" sz="1400" b="1" dirty="0"/>
              <a:t>2</a:t>
            </a:r>
            <a:r>
              <a:rPr lang="en-US" sz="1400" b="1" dirty="0"/>
              <a:t>31</a:t>
            </a:r>
            <a:r>
              <a:rPr lang="ru-RU" sz="1400" b="1" dirty="0"/>
              <a:t>,</a:t>
            </a:r>
            <a:r>
              <a:rPr lang="en-US" sz="1400" b="1" dirty="0"/>
              <a:t>8</a:t>
            </a:r>
            <a:r>
              <a:rPr lang="ru-RU" sz="1400" b="1" dirty="0"/>
              <a:t> тыс. чел.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(6,5% от РФ) </a:t>
            </a:r>
          </a:p>
          <a:p>
            <a:pPr>
              <a:defRPr/>
            </a:pPr>
            <a:r>
              <a:rPr lang="ru-RU" sz="1400" dirty="0"/>
              <a:t>В стационаре — </a:t>
            </a:r>
            <a:r>
              <a:rPr lang="en-US" sz="1400" b="1" dirty="0"/>
              <a:t>8</a:t>
            </a:r>
            <a:r>
              <a:rPr lang="ru-RU" sz="1400" b="1" dirty="0"/>
              <a:t>,7  тыс. чел.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(7,3% от РФ</a:t>
            </a:r>
            <a:r>
              <a:rPr lang="ru-RU" sz="1400" dirty="0"/>
              <a:t>)</a:t>
            </a:r>
          </a:p>
          <a:p>
            <a:pPr>
              <a:defRPr/>
            </a:pPr>
            <a:r>
              <a:rPr lang="ru-RU" sz="1400" dirty="0"/>
              <a:t>Умерло — </a:t>
            </a:r>
            <a:r>
              <a:rPr lang="ru-RU" sz="1400" b="1" dirty="0"/>
              <a:t>4 737 чел.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(5,9% от РФ)</a:t>
            </a:r>
          </a:p>
          <a:p>
            <a:pPr>
              <a:defRPr/>
            </a:pPr>
            <a:r>
              <a:rPr lang="ru-RU" sz="1600" dirty="0"/>
              <a:t>  </a:t>
            </a:r>
          </a:p>
          <a:p>
            <a:pPr>
              <a:defRPr/>
            </a:pPr>
            <a:r>
              <a:rPr lang="ru-RU" sz="1600" dirty="0"/>
              <a:t> </a:t>
            </a:r>
          </a:p>
          <a:p>
            <a:pPr algn="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</a:t>
            </a:r>
          </a:p>
          <a:p>
            <a:pPr algn="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</a:t>
            </a:r>
          </a:p>
          <a:p>
            <a:pPr algn="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Диаграмма 9"/>
          <p:cNvPicPr>
            <a:picLocks noGrp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58" y="2391306"/>
            <a:ext cx="8290684" cy="27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49493"/>
            <a:ext cx="4283968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266700">
              <a:spcBef>
                <a:spcPct val="0"/>
              </a:spcBef>
              <a:tabLst>
                <a:tab pos="531813" algn="l"/>
              </a:tabLst>
            </a:pPr>
            <a:endParaRPr lang="ru-RU" altLang="ru-RU" sz="28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6400" b="1" spc="300" dirty="0" smtClean="0">
                <a:latin typeface="Arial" pitchFamily="34" charset="0"/>
                <a:ea typeface="+mj-ea"/>
                <a:cs typeface="Arial" pitchFamily="34" charset="0"/>
              </a:rPr>
              <a:t>ФИНАНСИРОВАНИЕ </a:t>
            </a:r>
          </a:p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6400" b="1" spc="300" dirty="0" smtClean="0">
                <a:latin typeface="Arial" pitchFamily="34" charset="0"/>
                <a:ea typeface="+mj-ea"/>
                <a:cs typeface="Arial" pitchFamily="34" charset="0"/>
              </a:rPr>
              <a:t>НАЦИОНАЛЬНЫХ ПРОЕКТОВ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97922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В 2020 ГОДУ НА РЕАЛИЗАЦИЮ НАЦИОНАЛЬНЫХ ПРОЕКТОВ ИЗРАСХОДОВАНО 148,1 МЛРД.РУБЛЕЙ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693145595"/>
              </p:ext>
            </p:extLst>
          </p:nvPr>
        </p:nvGraphicFramePr>
        <p:xfrm>
          <a:off x="5508105" y="1595675"/>
          <a:ext cx="3217227" cy="241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3529" y="1595675"/>
          <a:ext cx="4680519" cy="265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01269"/>
            <a:ext cx="4499992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endParaRPr lang="ru-RU" altLang="ru-RU" sz="28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 algn="just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3200" b="1" spc="300" dirty="0" smtClean="0">
                <a:latin typeface="Arial" pitchFamily="34" charset="0"/>
                <a:ea typeface="+mj-ea"/>
                <a:cs typeface="Arial" pitchFamily="34" charset="0"/>
              </a:rPr>
              <a:t>НАЦИОНАЛЬНЫЕ ПРОЕКТЫ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90" y="843559"/>
            <a:ext cx="84448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300" b="1" spc="300" dirty="0" smtClean="0">
                <a:latin typeface="Arial" pitchFamily="34" charset="0"/>
                <a:cs typeface="Arial" pitchFamily="34" charset="0"/>
              </a:rPr>
              <a:t>НАЦИОНАЛЬНЫЙ ПРОЕКТ</a:t>
            </a:r>
            <a:r>
              <a:rPr lang="ru-RU" altLang="ru-RU" sz="1300" b="1" spc="300" dirty="0" smtClean="0">
                <a:latin typeface="Arial" pitchFamily="34" charset="0"/>
                <a:ea typeface="+mj-ea"/>
                <a:cs typeface="Arial" pitchFamily="34" charset="0"/>
              </a:rPr>
              <a:t>«ЖИЛЬЕ И ГОРОДСКАЯ СРЕДА»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589" y="1275606"/>
            <a:ext cx="3456384" cy="15727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3057804"/>
            <a:ext cx="4896544" cy="157270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9589" y="3057804"/>
            <a:ext cx="3456384" cy="157270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01391442"/>
              </p:ext>
            </p:extLst>
          </p:nvPr>
        </p:nvGraphicFramePr>
        <p:xfrm>
          <a:off x="3680750" y="1128532"/>
          <a:ext cx="5292528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Рисунок 17" descr="Жилье_среда_лого_цвет_на_бел_ле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-166884"/>
            <a:ext cx="2123728" cy="144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49493"/>
            <a:ext cx="4860032" cy="594066"/>
          </a:xfrm>
          <a:prstGeom prst="rect">
            <a:avLst/>
          </a:prstGeom>
          <a:solidFill>
            <a:schemeClr val="tx1">
              <a:lumMod val="60000"/>
              <a:lumOff val="40000"/>
              <a:alpha val="27000"/>
            </a:schemeClr>
          </a:solidFill>
        </p:spPr>
        <p:txBody>
          <a:bodyPr anchor="ctr">
            <a:normAutofit fontScale="70000" lnSpcReduction="20000"/>
          </a:bodyPr>
          <a:lstStyle/>
          <a:p>
            <a:pPr marL="266700">
              <a:spcBef>
                <a:spcPct val="0"/>
              </a:spcBef>
              <a:tabLst>
                <a:tab pos="531813" algn="l"/>
              </a:tabLst>
            </a:pPr>
            <a:endParaRPr lang="ru-RU" altLang="ru-RU" sz="2800" b="1" spc="3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266700">
              <a:spcBef>
                <a:spcPct val="0"/>
              </a:spcBef>
              <a:tabLst>
                <a:tab pos="531813" algn="l"/>
              </a:tabLst>
            </a:pPr>
            <a:r>
              <a:rPr lang="ru-RU" altLang="ru-RU" sz="2800" b="1" spc="300" dirty="0" smtClean="0">
                <a:latin typeface="Arial" pitchFamily="34" charset="0"/>
                <a:ea typeface="+mj-ea"/>
                <a:cs typeface="Arial" pitchFamily="34" charset="0"/>
              </a:rPr>
              <a:t>НАЦИОНАЛЬНЫЕ ПРОЕКТЫ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1813" algn="l"/>
              </a:tabLst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676" y="95491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spc="300" dirty="0" smtClean="0">
                <a:latin typeface="Arial" pitchFamily="34" charset="0"/>
                <a:ea typeface="+mj-ea"/>
                <a:cs typeface="Arial" pitchFamily="34" charset="0"/>
              </a:rPr>
              <a:t>НАЦИОНАЛЬНЫЙ ПРОЕКТ«ДЕМОГРАФИЯ</a:t>
            </a:r>
            <a:r>
              <a:rPr lang="ru-RU" altLang="ru-RU" b="1" spc="300" dirty="0" smtClean="0"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333827"/>
            <a:ext cx="379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ИТОГАМ 2020 ГОДА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доступность дошкольного образования для детей 1,5-3 лет 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УФО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95,47%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 РФ – 92,14%)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4689" y="3121043"/>
            <a:ext cx="4186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КОНЦУ 2021 ГОДА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доступность дошкольного образования для детей 1,5 - 3 лет должна составить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2571750"/>
            <a:ext cx="4176464" cy="178219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4689" y="1317903"/>
            <a:ext cx="4176464" cy="178219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Демография_лого_цвет_ле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3" y="-206423"/>
            <a:ext cx="2696633" cy="164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">
      <a:dk1>
        <a:srgbClr val="6D8794"/>
      </a:dk1>
      <a:lt1>
        <a:srgbClr val="EEE6F3"/>
      </a:lt1>
      <a:dk2>
        <a:srgbClr val="1F497D"/>
      </a:dk2>
      <a:lt2>
        <a:srgbClr val="EEECE1"/>
      </a:lt2>
      <a:accent1>
        <a:srgbClr val="BEA89A"/>
      </a:accent1>
      <a:accent2>
        <a:srgbClr val="AEB4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1007</Words>
  <Application>Microsoft Office PowerPoint</Application>
  <PresentationFormat>Экран (16:9)</PresentationFormat>
  <Paragraphs>293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уральский федеральный округ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ВЫБОРЫ 2021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</dc:title>
  <dc:creator>Зеркаль Дарья Анатольевна</dc:creator>
  <cp:lastModifiedBy>ZerkalDA</cp:lastModifiedBy>
  <cp:revision>143</cp:revision>
  <dcterms:created xsi:type="dcterms:W3CDTF">2021-02-09T05:51:04Z</dcterms:created>
  <dcterms:modified xsi:type="dcterms:W3CDTF">2021-02-16T07:35:44Z</dcterms:modified>
</cp:coreProperties>
</file>