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3" r:id="rId2"/>
    <p:sldId id="306" r:id="rId3"/>
    <p:sldId id="308" r:id="rId4"/>
    <p:sldId id="307" r:id="rId5"/>
    <p:sldId id="295" r:id="rId6"/>
    <p:sldId id="297" r:id="rId7"/>
    <p:sldId id="275" r:id="rId8"/>
    <p:sldId id="309" r:id="rId9"/>
    <p:sldId id="304" r:id="rId10"/>
    <p:sldId id="260" r:id="rId11"/>
    <p:sldId id="294" r:id="rId12"/>
    <p:sldId id="310" r:id="rId13"/>
    <p:sldId id="300" r:id="rId14"/>
    <p:sldId id="301" r:id="rId15"/>
    <p:sldId id="302" r:id="rId1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F6"/>
    <a:srgbClr val="C33BED"/>
    <a:srgbClr val="0DCD48"/>
    <a:srgbClr val="EF9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8;&#1054;_&#1074;&#1099;&#1077;&#1079;&#1076;25.10.2019\&#1055;&#1077;&#1088;&#1077;&#1089;&#1077;&#1083;&#1077;&#1085;&#1080;&#1077;_&#1088;&#1072;&#1073;&#1086;&#1095;&#1072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8;&#1054;_&#1074;&#1099;&#1077;&#1079;&#1076;25.10.2019\&#1055;&#1077;&#1088;&#1077;&#1089;&#1077;&#1083;&#1077;&#1085;&#1080;&#1077;_&#1088;&#1072;&#1073;&#1086;&#1095;&#1072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8;&#1054;_&#1074;&#1099;&#1077;&#1079;&#1076;25.10.2019\&#1055;&#1077;&#1088;&#1077;&#1089;&#1077;&#1083;&#1077;&#1085;&#1080;&#1077;_&#1088;&#1072;&#1073;&#1086;&#1095;&#1072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8;&#1054;_&#1074;&#1099;&#1077;&#1079;&#1076;25.10.2019\&#1056;&#1072;&#1073;&#1086;&#1095;&#1080;&#108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8;&#1054;_&#1074;&#1099;&#1077;&#1079;&#1076;25.10.2019\&#1055;&#1077;&#1088;&#1077;&#1089;&#1077;&#1083;&#1077;&#1085;&#1080;&#1077;_&#1088;&#1072;&#1073;&#1086;&#1095;&#1072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Ввод жилья в Тюменской области в 2019</a:t>
            </a:r>
            <a:r>
              <a:rPr lang="ru-RU" b="0" baseline="0" dirty="0">
                <a:latin typeface="Times New Roman" pitchFamily="18" charset="0"/>
                <a:cs typeface="Times New Roman" pitchFamily="18" charset="0"/>
              </a:rPr>
              <a:t> - 2014 годах, тыс.кв.м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0710349101539394E-3"/>
          <c:y val="0.23796296296296304"/>
          <c:w val="0.9979289087999228"/>
          <c:h val="0.63504666083406269"/>
        </c:manualLayout>
      </c:layout>
      <c:bar3DChart>
        <c:barDir val="col"/>
        <c:grouping val="clustered"/>
        <c:ser>
          <c:idx val="0"/>
          <c:order val="0"/>
          <c:tx>
            <c:strRef>
              <c:f>Лист2!$O$39</c:f>
              <c:strCache>
                <c:ptCount val="1"/>
                <c:pt idx="0">
                  <c:v>млн.кв.м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"/>
                  <c:y val="-4.1666666666666685E-2"/>
                </c:manualLayout>
              </c:layout>
              <c:showVal val="1"/>
            </c:dLbl>
            <c:dLbl>
              <c:idx val="1"/>
              <c:layout>
                <c:manualLayout>
                  <c:x val="-8.0167860136752863E-3"/>
                  <c:y val="-8.3333333333333384E-2"/>
                </c:manualLayout>
              </c:layout>
              <c:showVal val="1"/>
            </c:dLbl>
            <c:dLbl>
              <c:idx val="2"/>
              <c:layout>
                <c:manualLayout>
                  <c:x val="-2.6722620045584638E-3"/>
                  <c:y val="-4.6296296296296335E-2"/>
                </c:manualLayout>
              </c:layout>
              <c:showVal val="1"/>
            </c:dLbl>
            <c:dLbl>
              <c:idx val="3"/>
              <c:layout>
                <c:manualLayout>
                  <c:x val="-8.0167860136752655E-3"/>
                  <c:y val="-6.0185185185185175E-2"/>
                </c:manualLayout>
              </c:layout>
              <c:showVal val="1"/>
            </c:dLbl>
            <c:dLbl>
              <c:idx val="4"/>
              <c:layout>
                <c:manualLayout>
                  <c:x val="1.0689048018233671E-2"/>
                  <c:y val="-2.7777777777777818E-2"/>
                </c:manualLayout>
              </c:layout>
              <c:showVal val="1"/>
            </c:dLbl>
            <c:dLbl>
              <c:idx val="5"/>
              <c:layout>
                <c:manualLayout>
                  <c:x val="1.8705834031908928E-2"/>
                  <c:y val="-2.31481481481481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Лист2!$P$38:$U$38</c:f>
              <c:strCache>
                <c:ptCount val="6"/>
                <c:pt idx="0">
                  <c:v>2019 г.</c:v>
                </c:pt>
                <c:pt idx="1">
                  <c:v>2020  г.</c:v>
                </c:pt>
                <c:pt idx="2">
                  <c:v>2021  г.</c:v>
                </c:pt>
                <c:pt idx="3">
                  <c:v>2022  г.</c:v>
                </c:pt>
                <c:pt idx="4">
                  <c:v>2023  г.</c:v>
                </c:pt>
                <c:pt idx="5">
                  <c:v>2024  г.</c:v>
                </c:pt>
              </c:strCache>
            </c:strRef>
          </c:cat>
          <c:val>
            <c:numRef>
              <c:f>Лист2!$P$39:$U$39</c:f>
              <c:numCache>
                <c:formatCode>General</c:formatCode>
                <c:ptCount val="6"/>
                <c:pt idx="0" formatCode="#,##0">
                  <c:v>1577</c:v>
                </c:pt>
                <c:pt idx="1">
                  <c:v>1756</c:v>
                </c:pt>
                <c:pt idx="2">
                  <c:v>1685</c:v>
                </c:pt>
                <c:pt idx="3">
                  <c:v>1864</c:v>
                </c:pt>
                <c:pt idx="4">
                  <c:v>2007</c:v>
                </c:pt>
                <c:pt idx="5">
                  <c:v>2151</c:v>
                </c:pt>
              </c:numCache>
            </c:numRef>
          </c:val>
        </c:ser>
        <c:shape val="box"/>
        <c:axId val="35003392"/>
        <c:axId val="35037952"/>
        <c:axId val="0"/>
      </c:bar3DChart>
      <c:catAx>
        <c:axId val="35003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037952"/>
        <c:crosses val="autoZero"/>
        <c:auto val="1"/>
        <c:lblAlgn val="ctr"/>
        <c:lblOffset val="100"/>
      </c:catAx>
      <c:valAx>
        <c:axId val="35037952"/>
        <c:scaling>
          <c:orientation val="minMax"/>
        </c:scaling>
        <c:delete val="1"/>
        <c:axPos val="l"/>
        <c:numFmt formatCode="#,##0" sourceLinked="1"/>
        <c:tickLblPos val="none"/>
        <c:crossAx val="350033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7919153745629205"/>
          <c:y val="8.1018518518518504E-2"/>
          <c:w val="0.67408375422361966"/>
          <c:h val="0.64351851851851893"/>
        </c:manualLayout>
      </c:layout>
      <c:pie3DChart>
        <c:varyColors val="1"/>
        <c:ser>
          <c:idx val="0"/>
          <c:order val="0"/>
          <c:spPr>
            <a:solidFill>
              <a:srgbClr val="4F81BD">
                <a:lumMod val="60000"/>
                <a:lumOff val="40000"/>
              </a:srgbClr>
            </a:solidFill>
          </c:spPr>
          <c:explosion val="25"/>
          <c:dPt>
            <c:idx val="1"/>
            <c:spPr>
              <a:solidFill>
                <a:srgbClr val="C33BED"/>
              </a:solidFill>
            </c:spPr>
          </c:dPt>
          <c:dLbls>
            <c:dLbl>
              <c:idx val="0"/>
              <c:layout>
                <c:manualLayout>
                  <c:x val="-5.3019667055180797E-2"/>
                  <c:y val="0.2871566054243219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Площадь </a:t>
                    </a:r>
                    <a:r>
                      <a:rPr lang="ru-RU" sz="12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многоквар-тирных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домов
</a:t>
                    </a:r>
                    <a:r>
                      <a: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2670489998704954"/>
                  <c:y val="0.393518518518518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Площадь </a:t>
                    </a:r>
                    <a:r>
                      <a:rPr lang="ru-RU" sz="12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индивидуаль-ного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жилищного строительства
</a:t>
                    </a:r>
                    <a:r>
                      <a: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36%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Лист2!$U$46:$U$47</c:f>
              <c:strCache>
                <c:ptCount val="2"/>
                <c:pt idx="0">
                  <c:v>Площадь многоквартирных домов</c:v>
                </c:pt>
                <c:pt idx="1">
                  <c:v>площадь индивидуального жилищного строительства</c:v>
                </c:pt>
              </c:strCache>
            </c:strRef>
          </c:cat>
          <c:val>
            <c:numRef>
              <c:f>Лист2!$V$46:$V$47</c:f>
              <c:numCache>
                <c:formatCode>General</c:formatCode>
                <c:ptCount val="2"/>
                <c:pt idx="0">
                  <c:v>7057</c:v>
                </c:pt>
                <c:pt idx="1">
                  <c:v>3983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 не обеспеченных инфраструктурой участков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21677221049513"/>
          <c:y val="2.93948820501425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1395215346442993E-2"/>
          <c:y val="0.21367367911501886"/>
          <c:w val="0.94860478465355724"/>
          <c:h val="0.70344757445251194"/>
        </c:manualLayout>
      </c:layout>
      <c:pie3DChart>
        <c:varyColors val="1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explosion val="25"/>
          <c:dPt>
            <c:idx val="1"/>
            <c:spPr>
              <a:solidFill>
                <a:srgbClr val="F686F6"/>
              </a:solidFill>
            </c:spPr>
          </c:dPt>
          <c:dLbls>
            <c:dLbl>
              <c:idx val="0"/>
              <c:layout>
                <c:manualLayout>
                  <c:x val="-7.0672317273389379E-2"/>
                  <c:y val="0.1618979045332244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3.8994895628880741E-2"/>
                  <c:y val="-5.469468427505879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Лист2!$H$75:$H$76</c:f>
              <c:strCache>
                <c:ptCount val="2"/>
                <c:pt idx="0">
                  <c:v>ИЖС</c:v>
                </c:pt>
                <c:pt idx="1">
                  <c:v>МКД</c:v>
                </c:pt>
              </c:strCache>
            </c:strRef>
          </c:cat>
          <c:val>
            <c:numRef>
              <c:f>Лист2!$I$75:$I$76</c:f>
              <c:numCache>
                <c:formatCode>General</c:formatCode>
                <c:ptCount val="2"/>
                <c:pt idx="0">
                  <c:v>586.1</c:v>
                </c:pt>
                <c:pt idx="1">
                  <c:v>304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2923031074625314E-2"/>
          <c:y val="0.25697589156760442"/>
          <c:w val="0.81710821813449475"/>
          <c:h val="0.74302410843239663"/>
        </c:manualLayout>
      </c:layout>
      <c:pie3DChart>
        <c:varyColors val="1"/>
        <c:ser>
          <c:idx val="0"/>
          <c:order val="0"/>
          <c:explosion val="27"/>
          <c:dPt>
            <c:idx val="0"/>
            <c:explosion val="31"/>
            <c:spPr>
              <a:solidFill>
                <a:srgbClr val="4F81BD">
                  <a:lumMod val="40000"/>
                  <a:lumOff val="60000"/>
                </a:srgb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г.Тюмень</a:t>
                    </a:r>
                    <a:r>
                      <a: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6.8993524529020758E-2"/>
                  <c:y val="0.1916709254527273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1" i="0" u="none" strike="noStrike" kern="1200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sz="1100" b="1" i="0" u="none" strike="noStrike" kern="1200" baseline="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Тюменский</a:t>
                    </a:r>
                    <a:r>
                      <a:rPr sz="110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МР </a:t>
                    </a:r>
                    <a:r>
                      <a:rPr sz="1100" b="1" i="0" u="none" strike="noStrike" kern="1200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3.1457442228641275E-2"/>
                  <c:y val="-0.2304080410818551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г.</a:t>
                    </a:r>
                    <a:r>
                      <a:rPr sz="1200" b="1" i="0" u="none" strike="noStrike" kern="1200" baseline="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Тобольск</a:t>
                    </a:r>
                    <a:r>
                      <a:rPr sz="140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; 4%</a:t>
                    </a:r>
                  </a:p>
                </c:rich>
              </c:tx>
              <c:spPr/>
              <c:showCatName val="1"/>
              <c:showPercent val="1"/>
            </c:dLbl>
            <c:delete val="1"/>
          </c:dLbls>
          <c:cat>
            <c:strRef>
              <c:f>Лист1!$C$6:$C$31</c:f>
              <c:strCache>
                <c:ptCount val="26"/>
                <c:pt idx="0">
                  <c:v>Тюмень</c:v>
                </c:pt>
                <c:pt idx="1">
                  <c:v>Тюменский</c:v>
                </c:pt>
                <c:pt idx="2">
                  <c:v>Тобольск</c:v>
                </c:pt>
                <c:pt idx="3">
                  <c:v>Ишим</c:v>
                </c:pt>
                <c:pt idx="4">
                  <c:v>Заводоуковск</c:v>
                </c:pt>
                <c:pt idx="5">
                  <c:v>Тобольский</c:v>
                </c:pt>
                <c:pt idx="6">
                  <c:v>Нижнетавдинский</c:v>
                </c:pt>
                <c:pt idx="7">
                  <c:v>Ялуторовск</c:v>
                </c:pt>
                <c:pt idx="8">
                  <c:v>Ишимский</c:v>
                </c:pt>
                <c:pt idx="9">
                  <c:v>Исетский</c:v>
                </c:pt>
                <c:pt idx="10">
                  <c:v>Вагайский </c:v>
                </c:pt>
                <c:pt idx="11">
                  <c:v>Ярковский</c:v>
                </c:pt>
                <c:pt idx="12">
                  <c:v>Уватский</c:v>
                </c:pt>
                <c:pt idx="13">
                  <c:v>Ялуторовский</c:v>
                </c:pt>
                <c:pt idx="14">
                  <c:v>Упоровский</c:v>
                </c:pt>
                <c:pt idx="15">
                  <c:v>Голышмановский</c:v>
                </c:pt>
                <c:pt idx="16">
                  <c:v>Казанский</c:v>
                </c:pt>
                <c:pt idx="17">
                  <c:v>Сладковский</c:v>
                </c:pt>
                <c:pt idx="18">
                  <c:v>Омутинский</c:v>
                </c:pt>
                <c:pt idx="19">
                  <c:v>Викуловский</c:v>
                </c:pt>
                <c:pt idx="20">
                  <c:v>Юргинский</c:v>
                </c:pt>
                <c:pt idx="21">
                  <c:v>Абатский</c:v>
                </c:pt>
                <c:pt idx="22">
                  <c:v>Аромашевский</c:v>
                </c:pt>
                <c:pt idx="23">
                  <c:v>Бердюжский</c:v>
                </c:pt>
                <c:pt idx="24">
                  <c:v>Армизонский</c:v>
                </c:pt>
                <c:pt idx="25">
                  <c:v>Сорокинский</c:v>
                </c:pt>
              </c:strCache>
            </c:strRef>
          </c:cat>
          <c:val>
            <c:numRef>
              <c:f>Лист1!$D$6:$D$31</c:f>
              <c:numCache>
                <c:formatCode>_-* #,##0\ _₽_-;\-* #,##0\ _₽_-;_-* "-"??\ _₽_-;_-@_-</c:formatCode>
                <c:ptCount val="26"/>
                <c:pt idx="0">
                  <c:v>822348</c:v>
                </c:pt>
                <c:pt idx="1">
                  <c:v>162430</c:v>
                </c:pt>
                <c:pt idx="2">
                  <c:v>54251</c:v>
                </c:pt>
                <c:pt idx="3">
                  <c:v>25554</c:v>
                </c:pt>
                <c:pt idx="4">
                  <c:v>21724</c:v>
                </c:pt>
                <c:pt idx="5">
                  <c:v>17062</c:v>
                </c:pt>
                <c:pt idx="6">
                  <c:v>16327</c:v>
                </c:pt>
                <c:pt idx="7">
                  <c:v>14454</c:v>
                </c:pt>
                <c:pt idx="8">
                  <c:v>13574</c:v>
                </c:pt>
                <c:pt idx="9">
                  <c:v>13185</c:v>
                </c:pt>
                <c:pt idx="10">
                  <c:v>12791</c:v>
                </c:pt>
                <c:pt idx="11">
                  <c:v>11481</c:v>
                </c:pt>
                <c:pt idx="12">
                  <c:v>9881</c:v>
                </c:pt>
                <c:pt idx="13">
                  <c:v>9447</c:v>
                </c:pt>
                <c:pt idx="14">
                  <c:v>8502</c:v>
                </c:pt>
                <c:pt idx="15">
                  <c:v>7419</c:v>
                </c:pt>
                <c:pt idx="16">
                  <c:v>6030</c:v>
                </c:pt>
                <c:pt idx="17">
                  <c:v>5841</c:v>
                </c:pt>
                <c:pt idx="18">
                  <c:v>5820</c:v>
                </c:pt>
                <c:pt idx="19">
                  <c:v>5615</c:v>
                </c:pt>
                <c:pt idx="20">
                  <c:v>3168</c:v>
                </c:pt>
                <c:pt idx="21">
                  <c:v>2776</c:v>
                </c:pt>
                <c:pt idx="22">
                  <c:v>2643</c:v>
                </c:pt>
                <c:pt idx="23">
                  <c:v>2295</c:v>
                </c:pt>
                <c:pt idx="24">
                  <c:v>1589</c:v>
                </c:pt>
                <c:pt idx="25">
                  <c:v>1283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8192046815872085"/>
          <c:y val="0.1033909599571106"/>
          <c:w val="0.71629171561313021"/>
          <c:h val="0.69529757500018874"/>
        </c:manualLayout>
      </c:layout>
      <c:pie3DChart>
        <c:varyColors val="1"/>
        <c:ser>
          <c:idx val="0"/>
          <c:order val="0"/>
          <c:explosion val="10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1179771268666201"/>
                  <c:y val="-9.844789440698316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г.Тюмень 61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7.1254026738707633E-3"/>
                  <c:y val="7.065058369137601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10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sz="110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sz="1050" b="1" i="0" u="none" strike="noStrike" kern="1200" baseline="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Тюменский</a:t>
                    </a:r>
                    <a:r>
                      <a:rPr sz="105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МР; 18%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0.18437522169751669"/>
                  <c:y val="-0.2213548549077646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05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5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г</a:t>
                    </a:r>
                    <a:r>
                      <a:rPr sz="105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.</a:t>
                    </a:r>
                    <a:r>
                      <a:rPr sz="1050" b="1" i="0" u="none" strike="noStrike" kern="1200" baseline="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Тобольск</a:t>
                    </a:r>
                    <a:r>
                      <a:rPr sz="1050" b="1" i="0" u="none" strike="noStrike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, 5%</a:t>
                    </a:r>
                  </a:p>
                </c:rich>
              </c:tx>
              <c:spPr/>
              <c:showCatName val="1"/>
              <c:showPercent val="1"/>
            </c:dLbl>
            <c:delete val="1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Лист3!$C$5:$C$30</c:f>
              <c:strCache>
                <c:ptCount val="26"/>
                <c:pt idx="0">
                  <c:v>Тюмень</c:v>
                </c:pt>
                <c:pt idx="1">
                  <c:v>Тюменский</c:v>
                </c:pt>
                <c:pt idx="2">
                  <c:v>Тобольск</c:v>
                </c:pt>
                <c:pt idx="3">
                  <c:v>Ишим</c:v>
                </c:pt>
                <c:pt idx="4">
                  <c:v>Заводоуковск</c:v>
                </c:pt>
                <c:pt idx="5">
                  <c:v>Тобольский</c:v>
                </c:pt>
                <c:pt idx="6">
                  <c:v>Нижнетавдинский</c:v>
                </c:pt>
                <c:pt idx="7">
                  <c:v>Ялуторовск</c:v>
                </c:pt>
                <c:pt idx="8">
                  <c:v>Ишимский</c:v>
                </c:pt>
                <c:pt idx="9">
                  <c:v>Исетский</c:v>
                </c:pt>
                <c:pt idx="10">
                  <c:v>Вагайский </c:v>
                </c:pt>
                <c:pt idx="11">
                  <c:v>Ярковский</c:v>
                </c:pt>
                <c:pt idx="12">
                  <c:v>Уватский</c:v>
                </c:pt>
                <c:pt idx="13">
                  <c:v>Ялуторовский</c:v>
                </c:pt>
                <c:pt idx="14">
                  <c:v>Упоровский</c:v>
                </c:pt>
                <c:pt idx="15">
                  <c:v>Голышмановский</c:v>
                </c:pt>
                <c:pt idx="16">
                  <c:v>Казанский</c:v>
                </c:pt>
                <c:pt idx="17">
                  <c:v>Сладковский</c:v>
                </c:pt>
                <c:pt idx="18">
                  <c:v>Омутинский</c:v>
                </c:pt>
                <c:pt idx="19">
                  <c:v>Викуловский</c:v>
                </c:pt>
                <c:pt idx="20">
                  <c:v>Юргинский</c:v>
                </c:pt>
                <c:pt idx="21">
                  <c:v>Абатский</c:v>
                </c:pt>
                <c:pt idx="22">
                  <c:v>Аромашевский</c:v>
                </c:pt>
                <c:pt idx="23">
                  <c:v>Бердюжский</c:v>
                </c:pt>
                <c:pt idx="24">
                  <c:v>Армизонский</c:v>
                </c:pt>
                <c:pt idx="25">
                  <c:v>Сорокинский</c:v>
                </c:pt>
              </c:strCache>
            </c:strRef>
          </c:cat>
          <c:val>
            <c:numRef>
              <c:f>Лист3!$D$5:$D$30</c:f>
              <c:numCache>
                <c:formatCode>_-* #,##0\ _₽_-;\-* #,##0\ _₽_-;_-* "-"??\ _₽_-;_-@_-</c:formatCode>
                <c:ptCount val="26"/>
                <c:pt idx="0">
                  <c:v>468856</c:v>
                </c:pt>
                <c:pt idx="1">
                  <c:v>138846</c:v>
                </c:pt>
                <c:pt idx="2">
                  <c:v>37565</c:v>
                </c:pt>
                <c:pt idx="3">
                  <c:v>8178</c:v>
                </c:pt>
                <c:pt idx="4">
                  <c:v>8103</c:v>
                </c:pt>
                <c:pt idx="5">
                  <c:v>10394</c:v>
                </c:pt>
                <c:pt idx="6">
                  <c:v>12314</c:v>
                </c:pt>
                <c:pt idx="7">
                  <c:v>9621</c:v>
                </c:pt>
                <c:pt idx="8">
                  <c:v>5547</c:v>
                </c:pt>
                <c:pt idx="9">
                  <c:v>12229</c:v>
                </c:pt>
                <c:pt idx="10">
                  <c:v>9868</c:v>
                </c:pt>
                <c:pt idx="11">
                  <c:v>5168</c:v>
                </c:pt>
                <c:pt idx="12">
                  <c:v>5209</c:v>
                </c:pt>
                <c:pt idx="13">
                  <c:v>8581</c:v>
                </c:pt>
                <c:pt idx="14">
                  <c:v>4842</c:v>
                </c:pt>
                <c:pt idx="15">
                  <c:v>3764</c:v>
                </c:pt>
                <c:pt idx="16">
                  <c:v>3101</c:v>
                </c:pt>
                <c:pt idx="17">
                  <c:v>5339</c:v>
                </c:pt>
                <c:pt idx="18">
                  <c:v>3254</c:v>
                </c:pt>
                <c:pt idx="19">
                  <c:v>1455</c:v>
                </c:pt>
                <c:pt idx="20">
                  <c:v>1519</c:v>
                </c:pt>
                <c:pt idx="21">
                  <c:v>2783</c:v>
                </c:pt>
                <c:pt idx="22">
                  <c:v>2079</c:v>
                </c:pt>
                <c:pt idx="23">
                  <c:v>2357</c:v>
                </c:pt>
                <c:pt idx="24">
                  <c:v>248</c:v>
                </c:pt>
                <c:pt idx="25">
                  <c:v>901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1241583744363839"/>
          <c:y val="0.10203104827432972"/>
          <c:w val="0.83839505254133329"/>
          <c:h val="0.80810130292036519"/>
        </c:manualLayout>
      </c:layout>
      <c:pie3DChart>
        <c:varyColors val="1"/>
        <c:ser>
          <c:idx val="0"/>
          <c:order val="0"/>
          <c:explosion val="25"/>
          <c:dPt>
            <c:idx val="3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6.9982397134071275E-3"/>
                  <c:y val="-3.15504021210449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Заводоуковск; </a:t>
                    </a:r>
                    <a:r>
                      <a:rPr lang="ru-RU" sz="1400" dirty="0">
                        <a:solidFill>
                          <a:srgbClr val="FF0000"/>
                        </a:solidFill>
                      </a:rPr>
                      <a:t>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8.0672247108811823E-2"/>
                  <c:y val="-3.30834888077569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Ишим; </a:t>
                    </a:r>
                    <a:r>
                      <a:rPr lang="ru-RU" sz="1400" dirty="0">
                        <a:solidFill>
                          <a:srgbClr val="FF0000"/>
                        </a:solidFill>
                      </a:rPr>
                      <a:t>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1.0352688799776964E-2"/>
                  <c:y val="-1.328924846391832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5453209601448922"/>
                  <c:y val="-0.2788958006549178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Тюмень; 46%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9.2196546062783401E-4"/>
                  <c:y val="0.120777049676472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Ялуторовск; </a:t>
                    </a:r>
                    <a:r>
                      <a:rPr lang="ru-RU" sz="1400" dirty="0">
                        <a:solidFill>
                          <a:srgbClr val="FF0000"/>
                        </a:solidFill>
                      </a:rPr>
                      <a:t>5%</a:t>
                    </a:r>
                  </a:p>
                </c:rich>
              </c:tx>
              <c:showCatName val="1"/>
              <c:showPercent val="1"/>
            </c:dLbl>
            <c:dLbl>
              <c:idx val="11"/>
              <c:layout/>
              <c:showCatName val="1"/>
              <c:showPercent val="1"/>
            </c:dLbl>
            <c:dLbl>
              <c:idx val="13"/>
              <c:layout>
                <c:manualLayout>
                  <c:x val="8.9075400151947415E-3"/>
                  <c:y val="-6.8746192951741142E-2"/>
                </c:manualLayout>
              </c:layout>
              <c:showCatName val="1"/>
              <c:showPercent val="1"/>
            </c:dLbl>
            <c:dLbl>
              <c:idx val="15"/>
              <c:layout>
                <c:manualLayout>
                  <c:x val="-6.6364680018718707E-4"/>
                  <c:y val="-0.11588008420520325"/>
                </c:manualLayout>
              </c:layout>
              <c:showCatName val="1"/>
              <c:showPercent val="1"/>
            </c:dLbl>
            <c:dLbl>
              <c:idx val="20"/>
              <c:layout>
                <c:manualLayout>
                  <c:x val="4.0741607850700155E-2"/>
                  <c:y val="-8.0473403143530187E-2"/>
                </c:manualLayout>
              </c:layout>
              <c:showCatName val="1"/>
              <c:showPercent val="1"/>
            </c:dLbl>
            <c:dLbl>
              <c:idx val="25"/>
              <c:layout>
                <c:manualLayout>
                  <c:x val="3.3767572402168558E-2"/>
                  <c:y val="-3.2532783713686994E-2"/>
                </c:manualLayout>
              </c:layout>
              <c:showCatName val="1"/>
              <c:showPercent val="1"/>
            </c:dLbl>
            <c:delete val="1"/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Лист2!$C$5:$C$30</c:f>
              <c:strCache>
                <c:ptCount val="26"/>
                <c:pt idx="0">
                  <c:v>Заводоуковск</c:v>
                </c:pt>
                <c:pt idx="1">
                  <c:v>Ишим</c:v>
                </c:pt>
                <c:pt idx="2">
                  <c:v>Тобольск</c:v>
                </c:pt>
                <c:pt idx="3">
                  <c:v>Тюмень</c:v>
                </c:pt>
                <c:pt idx="4">
                  <c:v>Ялуторовск</c:v>
                </c:pt>
                <c:pt idx="5">
                  <c:v>Абатский</c:v>
                </c:pt>
                <c:pt idx="6">
                  <c:v>Армизонский</c:v>
                </c:pt>
                <c:pt idx="7">
                  <c:v>Аромашевский</c:v>
                </c:pt>
                <c:pt idx="8">
                  <c:v>Бердюжский</c:v>
                </c:pt>
                <c:pt idx="9">
                  <c:v>Вагайский </c:v>
                </c:pt>
                <c:pt idx="10">
                  <c:v>Викуловский</c:v>
                </c:pt>
                <c:pt idx="11">
                  <c:v>Голышмановский</c:v>
                </c:pt>
                <c:pt idx="12">
                  <c:v>Исетский</c:v>
                </c:pt>
                <c:pt idx="13">
                  <c:v>Ишимский</c:v>
                </c:pt>
                <c:pt idx="14">
                  <c:v>Казанский</c:v>
                </c:pt>
                <c:pt idx="15">
                  <c:v>Нижнетавдинский</c:v>
                </c:pt>
                <c:pt idx="16">
                  <c:v>Омутинский</c:v>
                </c:pt>
                <c:pt idx="17">
                  <c:v>Сладковский</c:v>
                </c:pt>
                <c:pt idx="18">
                  <c:v>Сорокинский</c:v>
                </c:pt>
                <c:pt idx="19">
                  <c:v>Тобольский</c:v>
                </c:pt>
                <c:pt idx="20">
                  <c:v>Тюменский</c:v>
                </c:pt>
                <c:pt idx="21">
                  <c:v>Уватский</c:v>
                </c:pt>
                <c:pt idx="22">
                  <c:v>Упоровский</c:v>
                </c:pt>
                <c:pt idx="23">
                  <c:v>Юргинский</c:v>
                </c:pt>
                <c:pt idx="24">
                  <c:v>Ялуторовский</c:v>
                </c:pt>
                <c:pt idx="25">
                  <c:v>Ярковский</c:v>
                </c:pt>
              </c:strCache>
            </c:strRef>
          </c:cat>
          <c:val>
            <c:numRef>
              <c:f>Лист2!$D$5:$D$30</c:f>
              <c:numCache>
                <c:formatCode>General</c:formatCode>
                <c:ptCount val="26"/>
                <c:pt idx="0">
                  <c:v>1557</c:v>
                </c:pt>
                <c:pt idx="1">
                  <c:v>2629</c:v>
                </c:pt>
                <c:pt idx="2">
                  <c:v>1749</c:v>
                </c:pt>
                <c:pt idx="3">
                  <c:v>13774</c:v>
                </c:pt>
                <c:pt idx="4">
                  <c:v>1396</c:v>
                </c:pt>
                <c:pt idx="5">
                  <c:v>223</c:v>
                </c:pt>
                <c:pt idx="6">
                  <c:v>220</c:v>
                </c:pt>
                <c:pt idx="7">
                  <c:v>203</c:v>
                </c:pt>
                <c:pt idx="8">
                  <c:v>399</c:v>
                </c:pt>
                <c:pt idx="9">
                  <c:v>391</c:v>
                </c:pt>
                <c:pt idx="10">
                  <c:v>388</c:v>
                </c:pt>
                <c:pt idx="11">
                  <c:v>632</c:v>
                </c:pt>
                <c:pt idx="12">
                  <c:v>201</c:v>
                </c:pt>
                <c:pt idx="13">
                  <c:v>737</c:v>
                </c:pt>
                <c:pt idx="14">
                  <c:v>192</c:v>
                </c:pt>
                <c:pt idx="15">
                  <c:v>800</c:v>
                </c:pt>
                <c:pt idx="16">
                  <c:v>426</c:v>
                </c:pt>
                <c:pt idx="17">
                  <c:v>184</c:v>
                </c:pt>
                <c:pt idx="18">
                  <c:v>154</c:v>
                </c:pt>
                <c:pt idx="19">
                  <c:v>268</c:v>
                </c:pt>
                <c:pt idx="20">
                  <c:v>1902</c:v>
                </c:pt>
                <c:pt idx="21">
                  <c:v>269</c:v>
                </c:pt>
                <c:pt idx="22">
                  <c:v>339</c:v>
                </c:pt>
                <c:pt idx="23">
                  <c:v>193</c:v>
                </c:pt>
                <c:pt idx="24">
                  <c:v>141</c:v>
                </c:pt>
                <c:pt idx="25">
                  <c:v>674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perspective val="30"/>
    </c:view3D>
    <c:plotArea>
      <c:layout>
        <c:manualLayout>
          <c:layoutTarget val="inner"/>
          <c:xMode val="edge"/>
          <c:yMode val="edge"/>
          <c:x val="9.206694236190649E-2"/>
          <c:y val="0.10885483429295018"/>
          <c:w val="0.90687030871143959"/>
          <c:h val="0.88908360915406837"/>
        </c:manualLayout>
      </c:layout>
      <c:pie3DChart>
        <c:varyColors val="1"/>
        <c:ser>
          <c:idx val="0"/>
          <c:order val="0"/>
          <c:explosion val="24"/>
          <c:dPt>
            <c:idx val="0"/>
            <c:explosion val="17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6716515209792263"/>
                  <c:y val="-0.13486617126082578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FF0000"/>
                        </a:solidFill>
                      </a:rPr>
                      <a:t>г.Тюмень
70%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8.1682772526832523E-2"/>
                  <c:y val="9.9619336768045547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0344878606426909"/>
                  <c:y val="0.1111759517600067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8.3866979473724207E-2"/>
                  <c:y val="-4.694212315223402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5217221450991428"/>
                  <c:y val="-4.2035495045670113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7.8935024872625908E-2"/>
                  <c:y val="7.6763234536660566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6.6750631030612545E-2"/>
                  <c:y val="0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33337443295501029"/>
                  <c:y val="0.12266842071645165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err="1"/>
                      <a:t>Голышмановский</a:t>
                    </a:r>
                    <a:r>
                      <a:rPr lang="ru-RU" sz="1400" dirty="0"/>
                      <a:t> </a:t>
                    </a:r>
                    <a:r>
                      <a:rPr lang="ru-RU" sz="1400" dirty="0" smtClean="0"/>
                      <a:t>ГО</a:t>
                    </a:r>
                    <a:endParaRPr lang="ru-RU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8"/>
              <c:layout>
                <c:manualLayout>
                  <c:x val="0.31404610287330481"/>
                  <c:y val="2.4334450905858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Исетский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МР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0.31680163782425119"/>
                  <c:y val="0.2357442910707908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Заводоуковский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ГО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0.310632151983113"/>
                  <c:y val="0.3347689179841302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Ишимский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МР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1"/>
              <c:layout>
                <c:manualLayout>
                  <c:x val="0.30634615364647982"/>
                  <c:y val="0.4696218237859485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Сладковский</a:t>
                    </a:r>
                    <a:r>
                      <a:rPr lang="ru-RU" dirty="0" smtClean="0"/>
                      <a:t> МР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2"/>
              <c:layout>
                <c:manualLayout>
                  <c:x val="0.30290767277156172"/>
                  <c:y val="0.5872131945133384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Аромашевский</a:t>
                    </a:r>
                    <a:r>
                      <a:rPr lang="ru-RU" dirty="0"/>
                      <a:t> МР
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&lt;1</a:t>
                    </a: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Лист1!$C$6:$C$18</c:f>
              <c:strCache>
                <c:ptCount val="13"/>
                <c:pt idx="0">
                  <c:v>г.Тюмень</c:v>
                </c:pt>
                <c:pt idx="1">
                  <c:v>г.Тобольск</c:v>
                </c:pt>
                <c:pt idx="2">
                  <c:v>Вагайский МР</c:v>
                </c:pt>
                <c:pt idx="3">
                  <c:v>Тобольский МР</c:v>
                </c:pt>
                <c:pt idx="4">
                  <c:v>Тюменский МР</c:v>
                </c:pt>
                <c:pt idx="5">
                  <c:v>г.Ялуторовск</c:v>
                </c:pt>
                <c:pt idx="6">
                  <c:v>Уватский МР</c:v>
                </c:pt>
                <c:pt idx="7">
                  <c:v>Голышмановский ГО</c:v>
                </c:pt>
                <c:pt idx="8">
                  <c:v>Исетский МР</c:v>
                </c:pt>
                <c:pt idx="9">
                  <c:v>Заводоуковский ГО</c:v>
                </c:pt>
                <c:pt idx="10">
                  <c:v>Ишимский МР</c:v>
                </c:pt>
                <c:pt idx="11">
                  <c:v>Славковский МР</c:v>
                </c:pt>
                <c:pt idx="12">
                  <c:v>Аромашевский МР</c:v>
                </c:pt>
              </c:strCache>
            </c:strRef>
          </c:cat>
          <c:val>
            <c:numRef>
              <c:f>Лист1!$D$6:$D$18</c:f>
              <c:numCache>
                <c:formatCode>General</c:formatCode>
                <c:ptCount val="13"/>
                <c:pt idx="0">
                  <c:v>124685.1</c:v>
                </c:pt>
                <c:pt idx="1">
                  <c:v>13908.9</c:v>
                </c:pt>
                <c:pt idx="2">
                  <c:v>891.97</c:v>
                </c:pt>
                <c:pt idx="3">
                  <c:v>2896</c:v>
                </c:pt>
                <c:pt idx="4">
                  <c:v>18751</c:v>
                </c:pt>
                <c:pt idx="5">
                  <c:v>5258.3</c:v>
                </c:pt>
                <c:pt idx="6">
                  <c:v>9186.7999999999811</c:v>
                </c:pt>
                <c:pt idx="7">
                  <c:v>97.5</c:v>
                </c:pt>
                <c:pt idx="8">
                  <c:v>865.75</c:v>
                </c:pt>
                <c:pt idx="9">
                  <c:v>108.6</c:v>
                </c:pt>
                <c:pt idx="10">
                  <c:v>318.3</c:v>
                </c:pt>
                <c:pt idx="11">
                  <c:v>173.4</c:v>
                </c:pt>
                <c:pt idx="12">
                  <c:v>311.7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014CB-55F5-40C5-819C-4BC992AEDE7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9CF22-CCD8-4661-98D2-8D32919562A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Ввод жилья на 1 жителя, кв.м/чел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965BBD-5EBC-4624-A49F-4DB8DA0E9765}" type="parTrans" cxnId="{B9F82EA5-2E0D-45C7-9BD2-930E5E2A2C66}">
      <dgm:prSet/>
      <dgm:spPr/>
      <dgm:t>
        <a:bodyPr/>
        <a:lstStyle/>
        <a:p>
          <a:endParaRPr lang="ru-RU"/>
        </a:p>
      </dgm:t>
    </dgm:pt>
    <dgm:pt modelId="{409BDB7B-15BD-420B-98CA-DF7BCFDE8F1B}" type="sibTrans" cxnId="{B9F82EA5-2E0D-45C7-9BD2-930E5E2A2C66}">
      <dgm:prSet/>
      <dgm:spPr/>
      <dgm:t>
        <a:bodyPr/>
        <a:lstStyle/>
        <a:p>
          <a:endParaRPr lang="ru-RU"/>
        </a:p>
      </dgm:t>
    </dgm:pt>
    <dgm:pt modelId="{31EE8363-6A12-4A2A-A60E-2040FD759A4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Российская Федерация</a:t>
          </a:r>
        </a:p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0,5 кв.м/чел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F7A728-D512-4D55-B7AB-49B661887015}" type="parTrans" cxnId="{26AFACA2-030C-4C93-ACC8-26A71B9F7686}">
      <dgm:prSet/>
      <dgm:spPr/>
      <dgm:t>
        <a:bodyPr/>
        <a:lstStyle/>
        <a:p>
          <a:endParaRPr lang="ru-RU"/>
        </a:p>
      </dgm:t>
    </dgm:pt>
    <dgm:pt modelId="{72AD499A-4CAA-42C4-85D1-8CA5487B77CA}" type="sibTrans" cxnId="{26AFACA2-030C-4C93-ACC8-26A71B9F7686}">
      <dgm:prSet/>
      <dgm:spPr/>
      <dgm:t>
        <a:bodyPr/>
        <a:lstStyle/>
        <a:p>
          <a:endParaRPr lang="ru-RU"/>
        </a:p>
      </dgm:t>
    </dgm:pt>
    <dgm:pt modelId="{342C511A-DF2D-4CD1-A987-694C04E407C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Тюменская область</a:t>
          </a:r>
        </a:p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0,9 кв.м/чел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1A0CEB-0E29-42D3-A91A-9D48A8E25635}" type="parTrans" cxnId="{3C1EEB68-B000-4BF9-86EB-0ACE517EF3CB}">
      <dgm:prSet/>
      <dgm:spPr/>
      <dgm:t>
        <a:bodyPr/>
        <a:lstStyle/>
        <a:p>
          <a:endParaRPr lang="ru-RU"/>
        </a:p>
      </dgm:t>
    </dgm:pt>
    <dgm:pt modelId="{426D5701-8247-40FB-A5AB-A9DA80D7C40B}" type="sibTrans" cxnId="{3C1EEB68-B000-4BF9-86EB-0ACE517EF3CB}">
      <dgm:prSet/>
      <dgm:spPr/>
      <dgm:t>
        <a:bodyPr/>
        <a:lstStyle/>
        <a:p>
          <a:endParaRPr lang="ru-RU"/>
        </a:p>
      </dgm:t>
    </dgm:pt>
    <dgm:pt modelId="{BDFF09B7-3DAB-4DF4-B7A2-6EF24886C6E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Уральский федеральный округ</a:t>
          </a:r>
        </a:p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0,5 кв.м/чел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F2732B-94B4-401E-A373-0AF2D337BD7E}" type="parTrans" cxnId="{F393E320-601B-44B5-9916-B8CF1C503D5E}">
      <dgm:prSet/>
      <dgm:spPr/>
      <dgm:t>
        <a:bodyPr/>
        <a:lstStyle/>
        <a:p>
          <a:endParaRPr lang="ru-RU"/>
        </a:p>
      </dgm:t>
    </dgm:pt>
    <dgm:pt modelId="{1D5E52B0-04C9-44CD-B6C7-433206068B91}" type="sibTrans" cxnId="{F393E320-601B-44B5-9916-B8CF1C503D5E}">
      <dgm:prSet/>
      <dgm:spPr/>
      <dgm:t>
        <a:bodyPr/>
        <a:lstStyle/>
        <a:p>
          <a:endParaRPr lang="ru-RU"/>
        </a:p>
      </dgm:t>
    </dgm:pt>
    <dgm:pt modelId="{A48F6998-43A2-4338-8A49-5C80A98AD87B}" type="pres">
      <dgm:prSet presAssocID="{71C014CB-55F5-40C5-819C-4BC992AEDE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A68D7-BFBB-44C1-A56B-E06A92C06F77}" type="pres">
      <dgm:prSet presAssocID="{31C9CF22-CCD8-4661-98D2-8D32919562A7}" presName="centerShape" presStyleLbl="node0" presStyleIdx="0" presStyleCnt="1" custScaleX="175398" custScaleY="85238"/>
      <dgm:spPr/>
      <dgm:t>
        <a:bodyPr/>
        <a:lstStyle/>
        <a:p>
          <a:endParaRPr lang="ru-RU"/>
        </a:p>
      </dgm:t>
    </dgm:pt>
    <dgm:pt modelId="{064A0C49-7898-4C44-B36B-21B9112A48ED}" type="pres">
      <dgm:prSet presAssocID="{73F7A728-D512-4D55-B7AB-49B661887015}" presName="parTrans" presStyleLbl="bgSibTrans2D1" presStyleIdx="0" presStyleCnt="3" custLinFactNeighborX="3948" custLinFactNeighborY="12309"/>
      <dgm:spPr/>
      <dgm:t>
        <a:bodyPr/>
        <a:lstStyle/>
        <a:p>
          <a:endParaRPr lang="ru-RU"/>
        </a:p>
      </dgm:t>
    </dgm:pt>
    <dgm:pt modelId="{4DDB4137-66B3-4F8E-AC38-243133C97441}" type="pres">
      <dgm:prSet presAssocID="{31EE8363-6A12-4A2A-A60E-2040FD759A43}" presName="node" presStyleLbl="node1" presStyleIdx="0" presStyleCnt="3" custScaleX="127870" custRadScaleRad="122896" custRadScaleInc="-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01668-C4BA-4168-A4DE-9D185B237E7F}" type="pres">
      <dgm:prSet presAssocID="{5F1A0CEB-0E29-42D3-A91A-9D48A8E25635}" presName="parTrans" presStyleLbl="bgSibTrans2D1" presStyleIdx="1" presStyleCnt="3" custLinFactNeighborX="1322" custLinFactNeighborY="20010"/>
      <dgm:spPr/>
      <dgm:t>
        <a:bodyPr/>
        <a:lstStyle/>
        <a:p>
          <a:endParaRPr lang="ru-RU"/>
        </a:p>
      </dgm:t>
    </dgm:pt>
    <dgm:pt modelId="{611E41EA-D7EF-4996-81B2-44C924EF0C3C}" type="pres">
      <dgm:prSet presAssocID="{342C511A-DF2D-4CD1-A987-694C04E407C6}" presName="node" presStyleLbl="node1" presStyleIdx="1" presStyleCnt="3" custScaleX="12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B5FA9-86A6-4DCF-BAA5-CD762EC0CB2B}" type="pres">
      <dgm:prSet presAssocID="{FCF2732B-94B4-401E-A373-0AF2D337BD7E}" presName="parTrans" presStyleLbl="bgSibTrans2D1" presStyleIdx="2" presStyleCnt="3" custLinFactNeighborX="-2377" custLinFactNeighborY="12699"/>
      <dgm:spPr/>
      <dgm:t>
        <a:bodyPr/>
        <a:lstStyle/>
        <a:p>
          <a:endParaRPr lang="ru-RU"/>
        </a:p>
      </dgm:t>
    </dgm:pt>
    <dgm:pt modelId="{2802673D-7710-4B8F-9C4C-5BF27EF04E90}" type="pres">
      <dgm:prSet presAssocID="{BDFF09B7-3DAB-4DF4-B7A2-6EF24886C6E1}" presName="node" presStyleLbl="node1" presStyleIdx="2" presStyleCnt="3" custScaleX="134835" custRadScaleRad="119656" custRadScaleInc="1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1B4CF-B65B-419F-99B1-1A09DAFB1CE1}" type="presOf" srcId="{5F1A0CEB-0E29-42D3-A91A-9D48A8E25635}" destId="{7CE01668-C4BA-4168-A4DE-9D185B237E7F}" srcOrd="0" destOrd="0" presId="urn:microsoft.com/office/officeart/2005/8/layout/radial4"/>
    <dgm:cxn modelId="{A02B7B1F-1F46-4D56-AD3B-9E9BD1B7D527}" type="presOf" srcId="{FCF2732B-94B4-401E-A373-0AF2D337BD7E}" destId="{A19B5FA9-86A6-4DCF-BAA5-CD762EC0CB2B}" srcOrd="0" destOrd="0" presId="urn:microsoft.com/office/officeart/2005/8/layout/radial4"/>
    <dgm:cxn modelId="{CEAF59AA-B278-4CB0-84BB-856112101639}" type="presOf" srcId="{73F7A728-D512-4D55-B7AB-49B661887015}" destId="{064A0C49-7898-4C44-B36B-21B9112A48ED}" srcOrd="0" destOrd="0" presId="urn:microsoft.com/office/officeart/2005/8/layout/radial4"/>
    <dgm:cxn modelId="{9DBBDB4B-5E24-4141-98C0-0B384D3F49FD}" type="presOf" srcId="{71C014CB-55F5-40C5-819C-4BC992AEDE77}" destId="{A48F6998-43A2-4338-8A49-5C80A98AD87B}" srcOrd="0" destOrd="0" presId="urn:microsoft.com/office/officeart/2005/8/layout/radial4"/>
    <dgm:cxn modelId="{3C1EEB68-B000-4BF9-86EB-0ACE517EF3CB}" srcId="{31C9CF22-CCD8-4661-98D2-8D32919562A7}" destId="{342C511A-DF2D-4CD1-A987-694C04E407C6}" srcOrd="1" destOrd="0" parTransId="{5F1A0CEB-0E29-42D3-A91A-9D48A8E25635}" sibTransId="{426D5701-8247-40FB-A5AB-A9DA80D7C40B}"/>
    <dgm:cxn modelId="{B9F82EA5-2E0D-45C7-9BD2-930E5E2A2C66}" srcId="{71C014CB-55F5-40C5-819C-4BC992AEDE77}" destId="{31C9CF22-CCD8-4661-98D2-8D32919562A7}" srcOrd="0" destOrd="0" parTransId="{80965BBD-5EBC-4624-A49F-4DB8DA0E9765}" sibTransId="{409BDB7B-15BD-420B-98CA-DF7BCFDE8F1B}"/>
    <dgm:cxn modelId="{26AFACA2-030C-4C93-ACC8-26A71B9F7686}" srcId="{31C9CF22-CCD8-4661-98D2-8D32919562A7}" destId="{31EE8363-6A12-4A2A-A60E-2040FD759A43}" srcOrd="0" destOrd="0" parTransId="{73F7A728-D512-4D55-B7AB-49B661887015}" sibTransId="{72AD499A-4CAA-42C4-85D1-8CA5487B77CA}"/>
    <dgm:cxn modelId="{102BB30F-75CA-4412-AB90-1A1F47A41E8D}" type="presOf" srcId="{BDFF09B7-3DAB-4DF4-B7A2-6EF24886C6E1}" destId="{2802673D-7710-4B8F-9C4C-5BF27EF04E90}" srcOrd="0" destOrd="0" presId="urn:microsoft.com/office/officeart/2005/8/layout/radial4"/>
    <dgm:cxn modelId="{F393E320-601B-44B5-9916-B8CF1C503D5E}" srcId="{31C9CF22-CCD8-4661-98D2-8D32919562A7}" destId="{BDFF09B7-3DAB-4DF4-B7A2-6EF24886C6E1}" srcOrd="2" destOrd="0" parTransId="{FCF2732B-94B4-401E-A373-0AF2D337BD7E}" sibTransId="{1D5E52B0-04C9-44CD-B6C7-433206068B91}"/>
    <dgm:cxn modelId="{CF1C9189-CD23-4703-A433-3F3A3A63C226}" type="presOf" srcId="{31C9CF22-CCD8-4661-98D2-8D32919562A7}" destId="{59FA68D7-BFBB-44C1-A56B-E06A92C06F77}" srcOrd="0" destOrd="0" presId="urn:microsoft.com/office/officeart/2005/8/layout/radial4"/>
    <dgm:cxn modelId="{602C317F-B65D-41EA-9FD5-35A365E36208}" type="presOf" srcId="{31EE8363-6A12-4A2A-A60E-2040FD759A43}" destId="{4DDB4137-66B3-4F8E-AC38-243133C97441}" srcOrd="0" destOrd="0" presId="urn:microsoft.com/office/officeart/2005/8/layout/radial4"/>
    <dgm:cxn modelId="{AB513764-1826-4B91-AFC9-1A935C7C1876}" type="presOf" srcId="{342C511A-DF2D-4CD1-A987-694C04E407C6}" destId="{611E41EA-D7EF-4996-81B2-44C924EF0C3C}" srcOrd="0" destOrd="0" presId="urn:microsoft.com/office/officeart/2005/8/layout/radial4"/>
    <dgm:cxn modelId="{00884D97-482E-4AF8-ADAE-A54F72628915}" type="presParOf" srcId="{A48F6998-43A2-4338-8A49-5C80A98AD87B}" destId="{59FA68D7-BFBB-44C1-A56B-E06A92C06F77}" srcOrd="0" destOrd="0" presId="urn:microsoft.com/office/officeart/2005/8/layout/radial4"/>
    <dgm:cxn modelId="{495EA446-C1BD-4AA8-9043-C6AD5225CE4F}" type="presParOf" srcId="{A48F6998-43A2-4338-8A49-5C80A98AD87B}" destId="{064A0C49-7898-4C44-B36B-21B9112A48ED}" srcOrd="1" destOrd="0" presId="urn:microsoft.com/office/officeart/2005/8/layout/radial4"/>
    <dgm:cxn modelId="{7044AC19-D113-47DF-B7ED-98D3A44ABF28}" type="presParOf" srcId="{A48F6998-43A2-4338-8A49-5C80A98AD87B}" destId="{4DDB4137-66B3-4F8E-AC38-243133C97441}" srcOrd="2" destOrd="0" presId="urn:microsoft.com/office/officeart/2005/8/layout/radial4"/>
    <dgm:cxn modelId="{73CF7D07-B2F9-49EE-93FD-8969AD51D652}" type="presParOf" srcId="{A48F6998-43A2-4338-8A49-5C80A98AD87B}" destId="{7CE01668-C4BA-4168-A4DE-9D185B237E7F}" srcOrd="3" destOrd="0" presId="urn:microsoft.com/office/officeart/2005/8/layout/radial4"/>
    <dgm:cxn modelId="{9BE847EF-DBD8-430B-8C77-52E332D7702D}" type="presParOf" srcId="{A48F6998-43A2-4338-8A49-5C80A98AD87B}" destId="{611E41EA-D7EF-4996-81B2-44C924EF0C3C}" srcOrd="4" destOrd="0" presId="urn:microsoft.com/office/officeart/2005/8/layout/radial4"/>
    <dgm:cxn modelId="{A84D3C51-10E6-449C-B732-BCA5F4FE7DC5}" type="presParOf" srcId="{A48F6998-43A2-4338-8A49-5C80A98AD87B}" destId="{A19B5FA9-86A6-4DCF-BAA5-CD762EC0CB2B}" srcOrd="5" destOrd="0" presId="urn:microsoft.com/office/officeart/2005/8/layout/radial4"/>
    <dgm:cxn modelId="{58147833-D595-405D-9ED4-F7369E594C12}" type="presParOf" srcId="{A48F6998-43A2-4338-8A49-5C80A98AD87B}" destId="{2802673D-7710-4B8F-9C4C-5BF27EF04E9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AB2FD-FA25-44E2-B9F6-8FAF596FFC2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4EB4F3-FF94-454C-93E8-0A371374366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участием средств Фонда содействия реформированию ЖКХ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A53815-61C9-43D3-8515-96C59B614560}" type="parTrans" cxnId="{410C4E4F-D1C1-46F3-94C0-729370514902}">
      <dgm:prSet/>
      <dgm:spPr/>
      <dgm:t>
        <a:bodyPr/>
        <a:lstStyle/>
        <a:p>
          <a:endParaRPr lang="ru-RU"/>
        </a:p>
      </dgm:t>
    </dgm:pt>
    <dgm:pt modelId="{E7AE45E9-C68A-4423-9E52-264E2ECBAE67}" type="sibTrans" cxnId="{410C4E4F-D1C1-46F3-94C0-729370514902}">
      <dgm:prSet/>
      <dgm:spPr/>
      <dgm:t>
        <a:bodyPr/>
        <a:lstStyle/>
        <a:p>
          <a:endParaRPr lang="ru-RU"/>
        </a:p>
      </dgm:t>
    </dgm:pt>
    <dgm:pt modelId="{7D54F7A3-DCE2-4B60-9B38-EE881966AF2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Распоряжение Правительства Тюменской области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 25.07.2019 г. № 898-рп</a:t>
          </a:r>
        </a:p>
        <a:p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Расселение в 2019-2025 гг.</a:t>
          </a:r>
        </a:p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131,1 тыс.кв.м.</a:t>
          </a:r>
        </a:p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 8592 чел.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4FE25A-8E1A-4E28-8D53-4987BC90B3C0}" type="parTrans" cxnId="{C2D717EA-83C6-430F-9B12-41A323726C31}">
      <dgm:prSet/>
      <dgm:spPr/>
      <dgm:t>
        <a:bodyPr/>
        <a:lstStyle/>
        <a:p>
          <a:endParaRPr lang="ru-RU"/>
        </a:p>
      </dgm:t>
    </dgm:pt>
    <dgm:pt modelId="{512AAF54-1753-4E9A-A6C5-324B857188D5}" type="sibTrans" cxnId="{C2D717EA-83C6-430F-9B12-41A323726C31}">
      <dgm:prSet/>
      <dgm:spPr/>
      <dgm:t>
        <a:bodyPr/>
        <a:lstStyle/>
        <a:p>
          <a:endParaRPr lang="ru-RU"/>
        </a:p>
      </dgm:t>
    </dgm:pt>
    <dgm:pt modelId="{1A827F97-9394-4B90-9E8B-40502301B15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счет средств бюджета Тюменской области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13500-8013-4FEF-9ECC-3AC8C0D60FD3}" type="parTrans" cxnId="{2B852859-1B3E-47A3-B07A-CCC05A25517F}">
      <dgm:prSet/>
      <dgm:spPr/>
      <dgm:t>
        <a:bodyPr/>
        <a:lstStyle/>
        <a:p>
          <a:endParaRPr lang="ru-RU"/>
        </a:p>
      </dgm:t>
    </dgm:pt>
    <dgm:pt modelId="{430F6FED-2C28-4553-B4FA-90E7A0831956}" type="sibTrans" cxnId="{2B852859-1B3E-47A3-B07A-CCC05A25517F}">
      <dgm:prSet/>
      <dgm:spPr/>
      <dgm:t>
        <a:bodyPr/>
        <a:lstStyle/>
        <a:p>
          <a:endParaRPr lang="ru-RU"/>
        </a:p>
      </dgm:t>
    </dgm:pt>
    <dgm:pt modelId="{B97A37FD-F2A1-4E10-A270-3CD5FAC455C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Распоряжение Правительства Тюменской области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от 25.07.2019 г. № 898-рп</a:t>
          </a:r>
        </a:p>
        <a:p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17,2 тыс.кв.м</a:t>
          </a:r>
        </a:p>
        <a:p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1291 чел.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0F3642-C622-4900-9A2C-14F341FC44E5}" type="parTrans" cxnId="{F508E713-423B-4106-8EAF-E8F0CE70AA25}">
      <dgm:prSet/>
      <dgm:spPr/>
      <dgm:t>
        <a:bodyPr/>
        <a:lstStyle/>
        <a:p>
          <a:endParaRPr lang="ru-RU"/>
        </a:p>
      </dgm:t>
    </dgm:pt>
    <dgm:pt modelId="{5A49B900-178C-4C03-AD0B-49773A26ABFB}" type="sibTrans" cxnId="{F508E713-423B-4106-8EAF-E8F0CE70AA25}">
      <dgm:prSet/>
      <dgm:spPr/>
      <dgm:t>
        <a:bodyPr/>
        <a:lstStyle/>
        <a:p>
          <a:endParaRPr lang="ru-RU"/>
        </a:p>
      </dgm:t>
    </dgm:pt>
    <dgm:pt modelId="{8286573A-5BC9-4710-ABE5-55CC2B951D18}">
      <dgm:prSet phldrT="[Текст]" custT="1"/>
      <dgm:spPr/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Распоряжение Правительства Тюменской области </a:t>
          </a:r>
        </a:p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от 02.08.2019 № 937-рп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</a:p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Расселение из домов блокированной застройки  площадью </a:t>
          </a:r>
        </a:p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29,1 тыс.кв.м 2345 чел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B0BCE2F-1218-454F-AA9D-4D553F768033}" type="parTrans" cxnId="{FF2DDBED-FC26-40D0-BE0E-EBA480BCB58A}">
      <dgm:prSet/>
      <dgm:spPr/>
      <dgm:t>
        <a:bodyPr/>
        <a:lstStyle/>
        <a:p>
          <a:endParaRPr lang="ru-RU"/>
        </a:p>
      </dgm:t>
    </dgm:pt>
    <dgm:pt modelId="{F30B06A2-7BA3-435D-AF86-542445EEB568}" type="sibTrans" cxnId="{FF2DDBED-FC26-40D0-BE0E-EBA480BCB58A}">
      <dgm:prSet/>
      <dgm:spPr/>
      <dgm:t>
        <a:bodyPr/>
        <a:lstStyle/>
        <a:p>
          <a:endParaRPr lang="ru-RU"/>
        </a:p>
      </dgm:t>
    </dgm:pt>
    <dgm:pt modelId="{2A4E6E79-CB05-4615-AB85-0B97AD445F36}" type="pres">
      <dgm:prSet presAssocID="{701AB2FD-FA25-44E2-B9F6-8FAF596FFC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EFA1EB-5ED6-4620-AD22-2DC4B9D83572}" type="pres">
      <dgm:prSet presAssocID="{2D4EB4F3-FF94-454C-93E8-0A371374366A}" presName="root" presStyleCnt="0"/>
      <dgm:spPr/>
    </dgm:pt>
    <dgm:pt modelId="{2A0A16AA-0013-42AC-8787-D4A6E94E8538}" type="pres">
      <dgm:prSet presAssocID="{2D4EB4F3-FF94-454C-93E8-0A371374366A}" presName="rootComposite" presStyleCnt="0"/>
      <dgm:spPr/>
    </dgm:pt>
    <dgm:pt modelId="{8247AEEB-1B89-4FEF-A367-8752EDB6DC9D}" type="pres">
      <dgm:prSet presAssocID="{2D4EB4F3-FF94-454C-93E8-0A371374366A}" presName="rootText" presStyleLbl="node1" presStyleIdx="0" presStyleCnt="2" custScaleX="146767" custLinFactNeighborX="2710" custLinFactNeighborY="-12105"/>
      <dgm:spPr/>
      <dgm:t>
        <a:bodyPr/>
        <a:lstStyle/>
        <a:p>
          <a:endParaRPr lang="ru-RU"/>
        </a:p>
      </dgm:t>
    </dgm:pt>
    <dgm:pt modelId="{8B558D2E-12CC-483D-8DCA-9FB7FE3E1324}" type="pres">
      <dgm:prSet presAssocID="{2D4EB4F3-FF94-454C-93E8-0A371374366A}" presName="rootConnector" presStyleLbl="node1" presStyleIdx="0" presStyleCnt="2"/>
      <dgm:spPr/>
      <dgm:t>
        <a:bodyPr/>
        <a:lstStyle/>
        <a:p>
          <a:endParaRPr lang="ru-RU"/>
        </a:p>
      </dgm:t>
    </dgm:pt>
    <dgm:pt modelId="{02DA2610-86BB-4E99-A5B2-CD6068DB29AF}" type="pres">
      <dgm:prSet presAssocID="{2D4EB4F3-FF94-454C-93E8-0A371374366A}" presName="childShape" presStyleCnt="0"/>
      <dgm:spPr/>
    </dgm:pt>
    <dgm:pt modelId="{09E0A006-8742-449F-8F04-1DE775D2BF82}" type="pres">
      <dgm:prSet presAssocID="{D64FE25A-8E1A-4E28-8D53-4987BC90B3C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23AD91D-DE1E-4EB9-B757-1B2DF9DFC9F1}" type="pres">
      <dgm:prSet presAssocID="{7D54F7A3-DCE2-4B60-9B38-EE881966AF20}" presName="childText" presStyleLbl="bgAcc1" presStyleIdx="0" presStyleCnt="3" custScaleX="150902" custScaleY="233790" custLinFactNeighborX="-168" custLinFactNeighborY="-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FEA9A-1873-4BC6-9A2D-51587A8B8BF5}" type="pres">
      <dgm:prSet presAssocID="{1A827F97-9394-4B90-9E8B-40502301B153}" presName="root" presStyleCnt="0"/>
      <dgm:spPr/>
    </dgm:pt>
    <dgm:pt modelId="{C8623D83-78DD-4D68-A565-36B00D34F00B}" type="pres">
      <dgm:prSet presAssocID="{1A827F97-9394-4B90-9E8B-40502301B153}" presName="rootComposite" presStyleCnt="0"/>
      <dgm:spPr/>
    </dgm:pt>
    <dgm:pt modelId="{6661BB96-0713-458C-8A96-532DE8FBA612}" type="pres">
      <dgm:prSet presAssocID="{1A827F97-9394-4B90-9E8B-40502301B153}" presName="rootText" presStyleLbl="node1" presStyleIdx="1" presStyleCnt="2" custScaleX="141929" custLinFactNeighborX="3068" custLinFactNeighborY="-12105"/>
      <dgm:spPr/>
      <dgm:t>
        <a:bodyPr/>
        <a:lstStyle/>
        <a:p>
          <a:endParaRPr lang="ru-RU"/>
        </a:p>
      </dgm:t>
    </dgm:pt>
    <dgm:pt modelId="{7E1C70E7-FC9D-4F42-B22D-45E2536E4F12}" type="pres">
      <dgm:prSet presAssocID="{1A827F97-9394-4B90-9E8B-40502301B153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6F18FC-0C1F-4DB1-B292-1F3B50BDA771}" type="pres">
      <dgm:prSet presAssocID="{1A827F97-9394-4B90-9E8B-40502301B153}" presName="childShape" presStyleCnt="0"/>
      <dgm:spPr/>
    </dgm:pt>
    <dgm:pt modelId="{C3C34F89-2FD9-46A8-81A9-797F3855105C}" type="pres">
      <dgm:prSet presAssocID="{0F0F3642-C622-4900-9A2C-14F341FC44E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69AB4F7-16B2-4E63-B875-F30F27896FD2}" type="pres">
      <dgm:prSet presAssocID="{B97A37FD-F2A1-4E10-A270-3CD5FAC455C4}" presName="childText" presStyleLbl="bgAcc1" presStyleIdx="1" presStyleCnt="3" custScaleX="168610" custLinFactNeighborX="8467" custLinFactNeighborY="-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518E0-24E4-479F-862B-241E8E35D21E}" type="pres">
      <dgm:prSet presAssocID="{0B0BCE2F-1218-454F-AA9D-4D553F76803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904C920-E9C5-416B-98D8-D7118C2734B2}" type="pres">
      <dgm:prSet presAssocID="{8286573A-5BC9-4710-ABE5-55CC2B951D18}" presName="childText" presStyleLbl="bgAcc1" presStyleIdx="2" presStyleCnt="3" custScaleX="175957" custScaleY="172827" custLinFactNeighborX="12675" custLinFactNeighborY="-15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52859-1B3E-47A3-B07A-CCC05A25517F}" srcId="{701AB2FD-FA25-44E2-B9F6-8FAF596FFC29}" destId="{1A827F97-9394-4B90-9E8B-40502301B153}" srcOrd="1" destOrd="0" parTransId="{9B813500-8013-4FEF-9ECC-3AC8C0D60FD3}" sibTransId="{430F6FED-2C28-4553-B4FA-90E7A0831956}"/>
    <dgm:cxn modelId="{C3AE6EF9-3694-4C58-B581-32C37A6B88C2}" type="presOf" srcId="{1A827F97-9394-4B90-9E8B-40502301B153}" destId="{7E1C70E7-FC9D-4F42-B22D-45E2536E4F12}" srcOrd="1" destOrd="0" presId="urn:microsoft.com/office/officeart/2005/8/layout/hierarchy3"/>
    <dgm:cxn modelId="{C2D717EA-83C6-430F-9B12-41A323726C31}" srcId="{2D4EB4F3-FF94-454C-93E8-0A371374366A}" destId="{7D54F7A3-DCE2-4B60-9B38-EE881966AF20}" srcOrd="0" destOrd="0" parTransId="{D64FE25A-8E1A-4E28-8D53-4987BC90B3C0}" sibTransId="{512AAF54-1753-4E9A-A6C5-324B857188D5}"/>
    <dgm:cxn modelId="{E89AF8C4-0827-453A-B9E5-2A2F3486C5D2}" type="presOf" srcId="{1A827F97-9394-4B90-9E8B-40502301B153}" destId="{6661BB96-0713-458C-8A96-532DE8FBA612}" srcOrd="0" destOrd="0" presId="urn:microsoft.com/office/officeart/2005/8/layout/hierarchy3"/>
    <dgm:cxn modelId="{FF2DDBED-FC26-40D0-BE0E-EBA480BCB58A}" srcId="{1A827F97-9394-4B90-9E8B-40502301B153}" destId="{8286573A-5BC9-4710-ABE5-55CC2B951D18}" srcOrd="1" destOrd="0" parTransId="{0B0BCE2F-1218-454F-AA9D-4D553F768033}" sibTransId="{F30B06A2-7BA3-435D-AF86-542445EEB568}"/>
    <dgm:cxn modelId="{60C1DFC9-C873-41E9-8101-EB8EDB75F9DF}" type="presOf" srcId="{D64FE25A-8E1A-4E28-8D53-4987BC90B3C0}" destId="{09E0A006-8742-449F-8F04-1DE775D2BF82}" srcOrd="0" destOrd="0" presId="urn:microsoft.com/office/officeart/2005/8/layout/hierarchy3"/>
    <dgm:cxn modelId="{3C516950-1F62-4DBD-A8A6-70A83246F443}" type="presOf" srcId="{701AB2FD-FA25-44E2-B9F6-8FAF596FFC29}" destId="{2A4E6E79-CB05-4615-AB85-0B97AD445F36}" srcOrd="0" destOrd="0" presId="urn:microsoft.com/office/officeart/2005/8/layout/hierarchy3"/>
    <dgm:cxn modelId="{410C4E4F-D1C1-46F3-94C0-729370514902}" srcId="{701AB2FD-FA25-44E2-B9F6-8FAF596FFC29}" destId="{2D4EB4F3-FF94-454C-93E8-0A371374366A}" srcOrd="0" destOrd="0" parTransId="{72A53815-61C9-43D3-8515-96C59B614560}" sibTransId="{E7AE45E9-C68A-4423-9E52-264E2ECBAE67}"/>
    <dgm:cxn modelId="{56B2C4A8-3907-4A22-AA3A-57F8D7776DEB}" type="presOf" srcId="{2D4EB4F3-FF94-454C-93E8-0A371374366A}" destId="{8247AEEB-1B89-4FEF-A367-8752EDB6DC9D}" srcOrd="0" destOrd="0" presId="urn:microsoft.com/office/officeart/2005/8/layout/hierarchy3"/>
    <dgm:cxn modelId="{9835B8AA-9FCC-4891-A591-CD55E44B3DE1}" type="presOf" srcId="{2D4EB4F3-FF94-454C-93E8-0A371374366A}" destId="{8B558D2E-12CC-483D-8DCA-9FB7FE3E1324}" srcOrd="1" destOrd="0" presId="urn:microsoft.com/office/officeart/2005/8/layout/hierarchy3"/>
    <dgm:cxn modelId="{B34E09B1-3C3E-4988-AE16-A166D1B20886}" type="presOf" srcId="{0F0F3642-C622-4900-9A2C-14F341FC44E5}" destId="{C3C34F89-2FD9-46A8-81A9-797F3855105C}" srcOrd="0" destOrd="0" presId="urn:microsoft.com/office/officeart/2005/8/layout/hierarchy3"/>
    <dgm:cxn modelId="{D4EA5ED8-CBD1-4C92-A9C3-F1FC69F16331}" type="presOf" srcId="{7D54F7A3-DCE2-4B60-9B38-EE881966AF20}" destId="{B23AD91D-DE1E-4EB9-B757-1B2DF9DFC9F1}" srcOrd="0" destOrd="0" presId="urn:microsoft.com/office/officeart/2005/8/layout/hierarchy3"/>
    <dgm:cxn modelId="{BAB06010-9D27-4EA5-ABED-EBB798896775}" type="presOf" srcId="{B97A37FD-F2A1-4E10-A270-3CD5FAC455C4}" destId="{369AB4F7-16B2-4E63-B875-F30F27896FD2}" srcOrd="0" destOrd="0" presId="urn:microsoft.com/office/officeart/2005/8/layout/hierarchy3"/>
    <dgm:cxn modelId="{01C6CA06-E3A3-4059-AFFA-6C89796F583F}" type="presOf" srcId="{8286573A-5BC9-4710-ABE5-55CC2B951D18}" destId="{E904C920-E9C5-416B-98D8-D7118C2734B2}" srcOrd="0" destOrd="0" presId="urn:microsoft.com/office/officeart/2005/8/layout/hierarchy3"/>
    <dgm:cxn modelId="{872408B3-FC3B-4788-8805-D02DEE69A6C2}" type="presOf" srcId="{0B0BCE2F-1218-454F-AA9D-4D553F768033}" destId="{2F6518E0-24E4-479F-862B-241E8E35D21E}" srcOrd="0" destOrd="0" presId="urn:microsoft.com/office/officeart/2005/8/layout/hierarchy3"/>
    <dgm:cxn modelId="{F508E713-423B-4106-8EAF-E8F0CE70AA25}" srcId="{1A827F97-9394-4B90-9E8B-40502301B153}" destId="{B97A37FD-F2A1-4E10-A270-3CD5FAC455C4}" srcOrd="0" destOrd="0" parTransId="{0F0F3642-C622-4900-9A2C-14F341FC44E5}" sibTransId="{5A49B900-178C-4C03-AD0B-49773A26ABFB}"/>
    <dgm:cxn modelId="{670CF055-6882-4CB4-BEC2-8C9476D7006B}" type="presParOf" srcId="{2A4E6E79-CB05-4615-AB85-0B97AD445F36}" destId="{60EFA1EB-5ED6-4620-AD22-2DC4B9D83572}" srcOrd="0" destOrd="0" presId="urn:microsoft.com/office/officeart/2005/8/layout/hierarchy3"/>
    <dgm:cxn modelId="{540344DB-EC02-4429-AFEC-16D0D1748382}" type="presParOf" srcId="{60EFA1EB-5ED6-4620-AD22-2DC4B9D83572}" destId="{2A0A16AA-0013-42AC-8787-D4A6E94E8538}" srcOrd="0" destOrd="0" presId="urn:microsoft.com/office/officeart/2005/8/layout/hierarchy3"/>
    <dgm:cxn modelId="{96E73DA5-7F6B-4BB2-9EC7-65005640D687}" type="presParOf" srcId="{2A0A16AA-0013-42AC-8787-D4A6E94E8538}" destId="{8247AEEB-1B89-4FEF-A367-8752EDB6DC9D}" srcOrd="0" destOrd="0" presId="urn:microsoft.com/office/officeart/2005/8/layout/hierarchy3"/>
    <dgm:cxn modelId="{2C472D66-6961-473F-A8DE-975FB7D6B5C6}" type="presParOf" srcId="{2A0A16AA-0013-42AC-8787-D4A6E94E8538}" destId="{8B558D2E-12CC-483D-8DCA-9FB7FE3E1324}" srcOrd="1" destOrd="0" presId="urn:microsoft.com/office/officeart/2005/8/layout/hierarchy3"/>
    <dgm:cxn modelId="{A48FC731-983B-41F7-B372-9C6307C174B2}" type="presParOf" srcId="{60EFA1EB-5ED6-4620-AD22-2DC4B9D83572}" destId="{02DA2610-86BB-4E99-A5B2-CD6068DB29AF}" srcOrd="1" destOrd="0" presId="urn:microsoft.com/office/officeart/2005/8/layout/hierarchy3"/>
    <dgm:cxn modelId="{2BC1804F-654F-4ADB-836E-F54CB5719B92}" type="presParOf" srcId="{02DA2610-86BB-4E99-A5B2-CD6068DB29AF}" destId="{09E0A006-8742-449F-8F04-1DE775D2BF82}" srcOrd="0" destOrd="0" presId="urn:microsoft.com/office/officeart/2005/8/layout/hierarchy3"/>
    <dgm:cxn modelId="{36F9FCCC-1439-4D13-A36A-8AAA38B00E69}" type="presParOf" srcId="{02DA2610-86BB-4E99-A5B2-CD6068DB29AF}" destId="{B23AD91D-DE1E-4EB9-B757-1B2DF9DFC9F1}" srcOrd="1" destOrd="0" presId="urn:microsoft.com/office/officeart/2005/8/layout/hierarchy3"/>
    <dgm:cxn modelId="{B442C2EC-1357-4CC6-8420-DFDCEA37E17C}" type="presParOf" srcId="{2A4E6E79-CB05-4615-AB85-0B97AD445F36}" destId="{972FEA9A-1873-4BC6-9A2D-51587A8B8BF5}" srcOrd="1" destOrd="0" presId="urn:microsoft.com/office/officeart/2005/8/layout/hierarchy3"/>
    <dgm:cxn modelId="{458B7496-7433-46F3-BB8C-AAED52A70523}" type="presParOf" srcId="{972FEA9A-1873-4BC6-9A2D-51587A8B8BF5}" destId="{C8623D83-78DD-4D68-A565-36B00D34F00B}" srcOrd="0" destOrd="0" presId="urn:microsoft.com/office/officeart/2005/8/layout/hierarchy3"/>
    <dgm:cxn modelId="{48BCF56E-0B42-4506-85E0-124452721EAF}" type="presParOf" srcId="{C8623D83-78DD-4D68-A565-36B00D34F00B}" destId="{6661BB96-0713-458C-8A96-532DE8FBA612}" srcOrd="0" destOrd="0" presId="urn:microsoft.com/office/officeart/2005/8/layout/hierarchy3"/>
    <dgm:cxn modelId="{6B6A4CAC-3187-418C-88BD-73687D4DC7A5}" type="presParOf" srcId="{C8623D83-78DD-4D68-A565-36B00D34F00B}" destId="{7E1C70E7-FC9D-4F42-B22D-45E2536E4F12}" srcOrd="1" destOrd="0" presId="urn:microsoft.com/office/officeart/2005/8/layout/hierarchy3"/>
    <dgm:cxn modelId="{BEF450FD-D7B3-4AFF-B929-F1DE123E5A41}" type="presParOf" srcId="{972FEA9A-1873-4BC6-9A2D-51587A8B8BF5}" destId="{946F18FC-0C1F-4DB1-B292-1F3B50BDA771}" srcOrd="1" destOrd="0" presId="urn:microsoft.com/office/officeart/2005/8/layout/hierarchy3"/>
    <dgm:cxn modelId="{03EF1973-8AA9-4B12-A6AC-240F3E9D9F54}" type="presParOf" srcId="{946F18FC-0C1F-4DB1-B292-1F3B50BDA771}" destId="{C3C34F89-2FD9-46A8-81A9-797F3855105C}" srcOrd="0" destOrd="0" presId="urn:microsoft.com/office/officeart/2005/8/layout/hierarchy3"/>
    <dgm:cxn modelId="{E6CB02C8-7D48-4B88-B2CB-9025D0BFFDDB}" type="presParOf" srcId="{946F18FC-0C1F-4DB1-B292-1F3B50BDA771}" destId="{369AB4F7-16B2-4E63-B875-F30F27896FD2}" srcOrd="1" destOrd="0" presId="urn:microsoft.com/office/officeart/2005/8/layout/hierarchy3"/>
    <dgm:cxn modelId="{65AAA32F-987C-4879-8EDD-825F9FC687BD}" type="presParOf" srcId="{946F18FC-0C1F-4DB1-B292-1F3B50BDA771}" destId="{2F6518E0-24E4-479F-862B-241E8E35D21E}" srcOrd="2" destOrd="0" presId="urn:microsoft.com/office/officeart/2005/8/layout/hierarchy3"/>
    <dgm:cxn modelId="{56023ED2-BA69-4033-A337-465465BDBF8C}" type="presParOf" srcId="{946F18FC-0C1F-4DB1-B292-1F3B50BDA771}" destId="{E904C920-E9C5-416B-98D8-D7118C2734B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FA68D7-BFBB-44C1-A56B-E06A92C06F77}">
      <dsp:nvSpPr>
        <dsp:cNvPr id="0" name=""/>
        <dsp:cNvSpPr/>
      </dsp:nvSpPr>
      <dsp:spPr>
        <a:xfrm>
          <a:off x="2376287" y="2832381"/>
          <a:ext cx="3816399" cy="185465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Ввод жилья на 1 жителя, кв.м/чел</a:t>
          </a:r>
          <a:endParaRPr lang="ru-RU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287" y="2832381"/>
        <a:ext cx="3816399" cy="1854651"/>
      </dsp:txXfrm>
    </dsp:sp>
    <dsp:sp modelId="{064A0C49-7898-4C44-B36B-21B9112A48ED}">
      <dsp:nvSpPr>
        <dsp:cNvPr id="0" name=""/>
        <dsp:cNvSpPr/>
      </dsp:nvSpPr>
      <dsp:spPr>
        <a:xfrm rot="12865260">
          <a:off x="1295183" y="2123595"/>
          <a:ext cx="2047215" cy="620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4137-66B3-4F8E-AC38-243133C97441}">
      <dsp:nvSpPr>
        <dsp:cNvPr id="0" name=""/>
        <dsp:cNvSpPr/>
      </dsp:nvSpPr>
      <dsp:spPr>
        <a:xfrm>
          <a:off x="72012" y="951886"/>
          <a:ext cx="2643147" cy="16536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Российская Федерация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0,5 кв.м/чел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12" y="951886"/>
        <a:ext cx="2643147" cy="1653646"/>
      </dsp:txXfrm>
    </dsp:sp>
    <dsp:sp modelId="{7CE01668-C4BA-4168-A4DE-9D185B237E7F}">
      <dsp:nvSpPr>
        <dsp:cNvPr id="0" name=""/>
        <dsp:cNvSpPr/>
      </dsp:nvSpPr>
      <dsp:spPr>
        <a:xfrm rot="16200000">
          <a:off x="3399301" y="1631346"/>
          <a:ext cx="1818452" cy="620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41EA-D7EF-4996-81B2-44C924EF0C3C}">
      <dsp:nvSpPr>
        <dsp:cNvPr id="0" name=""/>
        <dsp:cNvSpPr/>
      </dsp:nvSpPr>
      <dsp:spPr>
        <a:xfrm>
          <a:off x="2988348" y="81270"/>
          <a:ext cx="2592277" cy="16536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Тюменская область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0,9 кв.м/чел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8348" y="81270"/>
        <a:ext cx="2592277" cy="1653646"/>
      </dsp:txXfrm>
    </dsp:sp>
    <dsp:sp modelId="{A19B5FA9-86A6-4DCF-BAA5-CD762EC0CB2B}">
      <dsp:nvSpPr>
        <dsp:cNvPr id="0" name=""/>
        <dsp:cNvSpPr/>
      </dsp:nvSpPr>
      <dsp:spPr>
        <a:xfrm rot="19568904">
          <a:off x="5286643" y="2170955"/>
          <a:ext cx="1950517" cy="620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2673D-7710-4B8F-9C4C-5BF27EF04E90}">
      <dsp:nvSpPr>
        <dsp:cNvPr id="0" name=""/>
        <dsp:cNvSpPr/>
      </dsp:nvSpPr>
      <dsp:spPr>
        <a:xfrm>
          <a:off x="5724642" y="1032180"/>
          <a:ext cx="2787118" cy="16536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Уральский федеральный округ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0,5 кв.м/чел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4642" y="1032180"/>
        <a:ext cx="2787118" cy="16536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7AEEB-1B89-4FEF-A367-8752EDB6DC9D}">
      <dsp:nvSpPr>
        <dsp:cNvPr id="0" name=""/>
        <dsp:cNvSpPr/>
      </dsp:nvSpPr>
      <dsp:spPr>
        <a:xfrm>
          <a:off x="72010" y="0"/>
          <a:ext cx="3622566" cy="12341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участием средств Фонда содействия реформированию ЖКХ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10" y="0"/>
        <a:ext cx="3622566" cy="1234121"/>
      </dsp:txXfrm>
    </dsp:sp>
    <dsp:sp modelId="{09E0A006-8742-449F-8F04-1DE775D2BF82}">
      <dsp:nvSpPr>
        <dsp:cNvPr id="0" name=""/>
        <dsp:cNvSpPr/>
      </dsp:nvSpPr>
      <dsp:spPr>
        <a:xfrm>
          <a:off x="434266" y="1234121"/>
          <a:ext cx="292049" cy="177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201"/>
              </a:lnTo>
              <a:lnTo>
                <a:pt x="292049" y="1770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AD91D-DE1E-4EB9-B757-1B2DF9DFC9F1}">
      <dsp:nvSpPr>
        <dsp:cNvPr id="0" name=""/>
        <dsp:cNvSpPr/>
      </dsp:nvSpPr>
      <dsp:spPr>
        <a:xfrm>
          <a:off x="726316" y="1561696"/>
          <a:ext cx="2979702" cy="288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Распоряжение Правительства Тюменской области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 25.07.2019 г. № 898-рп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Расселение в 2019-2025 гг.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131,1 тыс.кв.м.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 8592 чел.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316" y="1561696"/>
        <a:ext cx="2979702" cy="2885252"/>
      </dsp:txXfrm>
    </dsp:sp>
    <dsp:sp modelId="{6661BB96-0713-458C-8A96-532DE8FBA612}">
      <dsp:nvSpPr>
        <dsp:cNvPr id="0" name=""/>
        <dsp:cNvSpPr/>
      </dsp:nvSpPr>
      <dsp:spPr>
        <a:xfrm>
          <a:off x="4320473" y="0"/>
          <a:ext cx="3503152" cy="12341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счет средств бюджета Тюменской области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73" y="0"/>
        <a:ext cx="3503152" cy="1234121"/>
      </dsp:txXfrm>
    </dsp:sp>
    <dsp:sp modelId="{C3C34F89-2FD9-46A8-81A9-797F3855105C}">
      <dsp:nvSpPr>
        <dsp:cNvPr id="0" name=""/>
        <dsp:cNvSpPr/>
      </dsp:nvSpPr>
      <dsp:spPr>
        <a:xfrm>
          <a:off x="4670788" y="1234121"/>
          <a:ext cx="424783" cy="82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99"/>
              </a:lnTo>
              <a:lnTo>
                <a:pt x="424783" y="8230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AB4F7-16B2-4E63-B875-F30F27896FD2}">
      <dsp:nvSpPr>
        <dsp:cNvPr id="0" name=""/>
        <dsp:cNvSpPr/>
      </dsp:nvSpPr>
      <dsp:spPr>
        <a:xfrm>
          <a:off x="5095572" y="1440160"/>
          <a:ext cx="3329363" cy="123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Распоряжение Правительства Тюменской области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от 25.07.2019 г. № 898-рп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17,2 тыс.кв.м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1291 чел.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5572" y="1440160"/>
        <a:ext cx="3329363" cy="1234121"/>
      </dsp:txXfrm>
    </dsp:sp>
    <dsp:sp modelId="{2F6518E0-24E4-479F-862B-241E8E35D21E}">
      <dsp:nvSpPr>
        <dsp:cNvPr id="0" name=""/>
        <dsp:cNvSpPr/>
      </dsp:nvSpPr>
      <dsp:spPr>
        <a:xfrm>
          <a:off x="4670788" y="1234121"/>
          <a:ext cx="279710" cy="2739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992"/>
              </a:lnTo>
              <a:lnTo>
                <a:pt x="279710" y="2739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C920-E9C5-416B-98D8-D7118C2734B2}">
      <dsp:nvSpPr>
        <dsp:cNvPr id="0" name=""/>
        <dsp:cNvSpPr/>
      </dsp:nvSpPr>
      <dsp:spPr>
        <a:xfrm>
          <a:off x="4950498" y="2907666"/>
          <a:ext cx="3474437" cy="2132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Распоряжение Правительства Тюменской области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от 02.08.2019 № 937-рп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Расселение из домов блокированной застройки  площадью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29,1 тыс.кв.м 2345 чел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0498" y="2907666"/>
        <a:ext cx="3474437" cy="2132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0.54867</cdr:x>
      <cdr:y>0.11925</cdr:y>
    </cdr:from>
    <cdr:to>
      <cdr:x>0.69027</cdr:x>
      <cdr:y>0.35412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4464496" y="438745"/>
          <a:ext cx="1152128" cy="864096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0.70093</cdr:x>
      <cdr:y>0.08011</cdr:y>
    </cdr:from>
    <cdr:to>
      <cdr:x>0.7411</cdr:x>
      <cdr:y>0.68685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>
          <a:off x="5400600" y="294729"/>
          <a:ext cx="309449" cy="2232248"/>
        </a:xfrm>
        <a:prstGeom xmlns:a="http://schemas.openxmlformats.org/drawingml/2006/main" prst="lef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5FEC-FF84-43E5-A994-DEA088122CB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75EE-F5DA-4D0A-8F5B-789A7FE1D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A888-5A3D-42C2-8CE5-20EC7F6CC7E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9866-A268-4499-8116-EF987DC1F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3B1C-75E4-4629-91A8-B500109185CF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A044-36EB-4283-93ED-0F9C74B2F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2D4A-B3A4-4A56-9DE7-7D4B8DE2BB1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BCB2-B098-4DD7-836B-296613310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9F5E-9F56-46FA-8B01-EBB41FDEFA46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8C30-2E84-497D-AB7C-69D62EB2F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CFC9-4F3C-4419-8335-747953A45A5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0F2D-511B-47B8-9049-1AA3844A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AE02-4AEF-4F48-8F3C-520ACF082DF1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074-0D4E-4B6F-9711-D2176BFA6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6FE9-B592-4026-96F6-E73EDFA6EDF8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8732-1101-40DD-8DF1-9D6EA7F34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459A-CB99-4808-A423-53D34E24D7DF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CDEB-3627-4354-A5F6-C59FA7DB8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3914-AC02-491D-9697-D22FAD4CBEC3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567E-043E-4A24-A9A0-93291818E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A87D-BC5D-4801-A291-59A7060709A9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239B-913C-493D-8BFC-742CB7DA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0819B-C007-45F4-9FF5-D26D03939CA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BDDB7-31DE-40B7-BA41-35A4C8AAD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batchikova\AppData\Local\Microsoft\Windows\Temporary Internet Files\Content.Outlook\JFY4KX7C\Контур ТО.png"/>
          <p:cNvPicPr>
            <a:picLocks noChangeAspect="1" noChangeArrowheads="1"/>
          </p:cNvPicPr>
          <p:nvPr/>
        </p:nvPicPr>
        <p:blipFill>
          <a:blip r:embed="rId2" cstate="print">
            <a:lum bright="-1000" contrast="-2000"/>
          </a:blip>
          <a:srcRect/>
          <a:stretch>
            <a:fillRect/>
          </a:stretch>
        </p:blipFill>
        <p:spPr bwMode="auto">
          <a:xfrm>
            <a:off x="2627784" y="150970"/>
            <a:ext cx="5904656" cy="6707030"/>
          </a:xfrm>
          <a:prstGeom prst="rect">
            <a:avLst/>
          </a:prstGeom>
          <a:noFill/>
        </p:spPr>
      </p:pic>
      <p:pic>
        <p:nvPicPr>
          <p:cNvPr id="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9286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2285992"/>
            <a:ext cx="4075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4355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НАЦИОНАЛЬНЫЙ ПРОЕКТ</a:t>
            </a:r>
            <a:endParaRPr lang="ru-RU" sz="2000" dirty="0">
              <a:solidFill>
                <a:srgbClr val="43556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57188" y="2686050"/>
            <a:ext cx="7167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endParaRPr lang="ru-RU" sz="36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1152128" cy="107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223045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19675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/>
        </p:nvGraphicFramePr>
        <p:xfrm>
          <a:off x="323528" y="1340768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11560" y="1988840"/>
          <a:ext cx="77048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88640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19675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муниципальных образований в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программах 2019-2025 </a:t>
            </a:r>
            <a:r>
              <a:rPr lang="ru-RU" sz="1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Абатский,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Армизонский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Бердюжский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Викуловский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Казанский,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Нижнетавдинский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Омутинский,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Упоровский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Юргинский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Ялуторовский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Ярковский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муниципальные районы, город Ишим.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340768"/>
            <a:ext cx="684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Расселение ветхого и аварийного фонда, признанного таковым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состоянию на 01.01.2017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88640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119675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3568" y="1268760"/>
            <a:ext cx="79928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ПРАВИТЕЛЬСТВО ТЮМЕНСКОЙ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15 декабря 2014 г. № 2224-рп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РЕГИОНАЛЬНОЙ ПРОГРАММЫ КАПИТАЛЬНОГО РЕМОНТА ОБЩЕГО ИМУЩЕСТВА В МНОГОКВАРТИРНЫХ ДОМАХ ТЮМЕНСКОЙ ОБЛАСТИ НА 2015 - 2044 ГОДЫ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78092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Омутинский район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домах 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включенных в программу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ремонт внутридомовых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инженерных сетей электроснабжения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крыши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78092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Нижнетавдинский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район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домах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включенных в программу,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ремонт внутридомовых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инженерных сетей электроснабжения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4" y="4809733"/>
          <a:ext cx="7560841" cy="1792229"/>
        </p:xfrm>
        <a:graphic>
          <a:graphicData uri="http://schemas.openxmlformats.org/drawingml/2006/table">
            <a:tbl>
              <a:tblPr/>
              <a:tblGrid>
                <a:gridCol w="478697"/>
                <a:gridCol w="1421242"/>
                <a:gridCol w="583651"/>
                <a:gridCol w="583651"/>
                <a:gridCol w="521190"/>
                <a:gridCol w="538084"/>
                <a:gridCol w="538084"/>
                <a:gridCol w="583651"/>
                <a:gridCol w="583651"/>
                <a:gridCol w="589284"/>
                <a:gridCol w="589284"/>
                <a:gridCol w="550372"/>
              </a:tblGrid>
              <a:tr h="3254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Calibri"/>
                        </a:rPr>
                        <a:t>N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Calibri"/>
                        </a:rPr>
                        <a:t>Адрес многоквартирного дома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Конструктивные элементы общего имущества в многоквартирном доме, подлежащие капитальному ремонту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Плановые годы проведения капитального ремонта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2015 - 2017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Calibri"/>
                        </a:rPr>
                        <a:t>2018 - 2020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Calibri"/>
                        </a:rPr>
                        <a:t>2021 - 2023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2024 - 2026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2027 - 2029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2030 - 2032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2033 - 2035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2036 - 2038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2039 - 2041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2042 - 2044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18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Армизонский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муниципальный район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Фасад</a:t>
                      </a: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035" marR="27035" marT="44477" marB="444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71600" y="2132856"/>
            <a:ext cx="697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ближайшие 25 лет запланирован только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вид работ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программы капитального ремонта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555776" y="4377864"/>
            <a:ext cx="384297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u="sng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Армизонский</a:t>
            </a:r>
            <a:r>
              <a:rPr lang="ru-RU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муниципальный район</a:t>
            </a:r>
            <a:endParaRPr lang="ru-RU" u="sng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6021288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обл. Тюменская, р-н. </a:t>
            </a:r>
            <a:r>
              <a:rPr lang="ru-RU" sz="9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Армизонский</a:t>
            </a:r>
            <a:r>
              <a:rPr lang="ru-RU" sz="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с. Армизонское, ул. Ленина, д. 88</a:t>
            </a:r>
            <a:endParaRPr lang="ru-RU" sz="9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88640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5" name="Picture 1" descr="C:\Users\tabatchikova\Desktop\Из шлюза\Бабарын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2592288" cy="1727112"/>
          </a:xfrm>
          <a:prstGeom prst="rect">
            <a:avLst/>
          </a:prstGeom>
          <a:noFill/>
        </p:spPr>
      </p:pic>
      <p:pic>
        <p:nvPicPr>
          <p:cNvPr id="11266" name="Picture 2" descr="C:\Users\tabatchikova\Desktop\Из шлюза\Бабарын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592288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328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ул.Бабарынка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20а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запланирован на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2024-2026 гг.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274" y="1484784"/>
            <a:ext cx="24970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ул.70 лет Октября, д.4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аварийный,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расселение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2030 г.</a:t>
            </a:r>
          </a:p>
        </p:txBody>
      </p:sp>
      <p:pic>
        <p:nvPicPr>
          <p:cNvPr id="11267" name="Picture 3" descr="C:\Users\tabatchikova\Desktop\Из шлюза\img_375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564904"/>
            <a:ext cx="2738060" cy="1776257"/>
          </a:xfrm>
          <a:prstGeom prst="rect">
            <a:avLst/>
          </a:prstGeom>
          <a:noFill/>
        </p:spPr>
      </p:pic>
      <p:pic>
        <p:nvPicPr>
          <p:cNvPr id="11268" name="Picture 4" descr="C:\Users\tabatchikova\Desktop\Из шлюза\img_379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09120"/>
            <a:ext cx="2701988" cy="1800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00192" y="141277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Антонова 6/2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подвала и фасада 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2027-2029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tabatchikova\Desktop\Из шлюза\Антонов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701989" cy="1800200"/>
          </a:xfrm>
          <a:prstGeom prst="rect">
            <a:avLst/>
          </a:prstGeom>
          <a:noFill/>
        </p:spPr>
      </p:pic>
      <p:pic>
        <p:nvPicPr>
          <p:cNvPr id="11270" name="Picture 6" descr="C:\Users\tabatchikova\Desktop\Из шлюза\Антонова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564904"/>
            <a:ext cx="2701989" cy="180020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1520" y="119675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99792" y="63093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информация с сайта Общероссийского Народного Фронта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1124744"/>
            <a:ext cx="1260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г.Тюмень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abatchikova\Desktop\Из шлюза\Вага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648405" cy="2736304"/>
          </a:xfrm>
          <a:prstGeom prst="rect">
            <a:avLst/>
          </a:prstGeom>
          <a:noFill/>
        </p:spPr>
      </p:pic>
      <p:pic>
        <p:nvPicPr>
          <p:cNvPr id="35843" name="Picture 3" descr="C:\Users\tabatchikova\Desktop\Из шлюза\Вагай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782784" cy="2520280"/>
          </a:xfrm>
          <a:prstGeom prst="rect">
            <a:avLst/>
          </a:prstGeom>
          <a:noFill/>
        </p:spPr>
      </p:pic>
      <p:pic>
        <p:nvPicPr>
          <p:cNvPr id="35844" name="Picture 4" descr="C:\Users\tabatchikova\Desktop\Из шлюза\Вагай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3648406" cy="273630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88640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19675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41277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Вагайский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63093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информация с сайта Общероссийского Народного Фронта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3" y="315379"/>
            <a:ext cx="586988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700808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году планируется благоустроить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общественных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94 дворовые территории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4077072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проведенных опросов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69%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жителей Тюменской области довольны уровнем благоустройства общественных территорий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населенного пункта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своего проживания.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лучшее значение показателя в Уральском федеральном округе</a:t>
            </a:r>
          </a:p>
        </p:txBody>
      </p:sp>
      <p:pic>
        <p:nvPicPr>
          <p:cNvPr id="9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2811706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В РАМКАХ НАЦИОНАЛЬНОГО ПРОЕКТА: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общественных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дворовых территорий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54868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/>
        </p:nvGraphicFramePr>
        <p:xfrm>
          <a:off x="179512" y="1988840"/>
          <a:ext cx="4752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268760"/>
            <a:ext cx="845096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в Тюменской области в 2019 – 2024 гг. запланировано построить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11,04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млн.кв.м жилья.</a:t>
            </a:r>
          </a:p>
          <a:p>
            <a:endParaRPr lang="ru-RU" dirty="0" smtClean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03848" y="3717032"/>
          <a:ext cx="54360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860032" y="2276872"/>
            <a:ext cx="3995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7,06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млн. кв.м – площадь многоквартирных домов,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3,98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млн. кв.м  - площадь индивидуального жилищного строительства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19675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Нуждаются в обеспечении социальной, инженерной и транспортной инфраструктурой  земельные участки площадью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890 га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общую площадь возводимого жилья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2696,6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тыс.кв.м.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54868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530120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средствах федерального бюджета, представленная в Минстрой России,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5,8 млрд.рублей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70892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них: 2 района застройки МКД: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д.Патрушева Тюменского района общей площадью  141 га на 0,9 млн.кв.м жилья и планировочный район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Комаровский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 площадью 162 га на 1,2 млн.кв.м жилья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1520" y="2492896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5157192"/>
          <a:ext cx="799288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5873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Крупные застройщики (16 застройщиков, 41 жилой комплекс)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Площадь земельных участков,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Площадь возводимого жилья, тыс.кв.м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278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5964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056784" cy="37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54868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6381328"/>
            <a:ext cx="1007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предоставлена  органами исполнительной власти Тюменской области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1700808"/>
          <a:ext cx="46085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4868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99992" y="1916832"/>
          <a:ext cx="4214639" cy="423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55776" y="1124744"/>
            <a:ext cx="37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Ввод жилья в Тюменской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700808"/>
            <a:ext cx="10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104" y="1700808"/>
            <a:ext cx="301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Январь-сентябрь 2019 года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331640" y="5085184"/>
            <a:ext cx="6624736" cy="12891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Абатского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Армизонского,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Аромашевского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Бердюжского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Вагайского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Викуловского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Ишимского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Казанского, </a:t>
            </a:r>
          </a:p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Нижнетавдинского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Омутинского, Сладковского,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Сорокинского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Уватского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Упоровского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Юргинского, </a:t>
            </a:r>
          </a:p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Ялуторовского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Ярковского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муниципальных районов,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Голышмановского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Заводуковского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городских округов,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городов Ишим и Ялуторовск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80" y="4725144"/>
            <a:ext cx="548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  каждого из 23 муниципальных образований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5949280"/>
            <a:ext cx="522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превышает 2% в общем объеме ввода жилья.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83568" y="2204864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4868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112474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семей,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состоящих на учете в муниципальных образованиях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качестве нуждающихся в жилых помещениях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 состоянию на начало 2019 года)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242088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560" y="53012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4048" y="2204864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99592" y="2348880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1520" y="3212976"/>
            <a:ext cx="1880592" cy="639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07904" y="2132856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7584" y="2852936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6237312"/>
            <a:ext cx="625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данным Госкомстата России https://www.gks.ru/munstat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2" y="548680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51520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32656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836712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79512" y="908720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 с минимальными показателями </a:t>
            </a:r>
            <a:b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по вводу жилья в расчете на 1 жителя</a:t>
            </a:r>
            <a:endParaRPr lang="ru-RU" sz="20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556792"/>
          <a:ext cx="8784976" cy="514654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043260"/>
                <a:gridCol w="1269108"/>
                <a:gridCol w="2727303"/>
                <a:gridCol w="2745305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Ввод жилья, кв.м/чел.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Численность семей,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/>
                        <a:t>стоящих на учете в качестве нуждающихся в жилых помещениях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Среднемесячная заработная плата работников организаций в январе-июне 2019 г. (рублей)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Тюменская область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</a:rPr>
                        <a:t>0,9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</a:rPr>
                        <a:t>30 041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kern="1200" dirty="0" smtClean="0">
                          <a:solidFill>
                            <a:srgbClr val="FF0000"/>
                          </a:solidFill>
                        </a:rPr>
                        <a:t>44 990   </a:t>
                      </a:r>
                      <a:endParaRPr lang="ru-RU" sz="1700" b="1" kern="12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Упоровский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0,4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337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32 992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г.Ишим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0,4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2 629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37 611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Викуловский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0,4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388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30 957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г.Ялуторовск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0,4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1 396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36 233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Омутинский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0,3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426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32 201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Голышмановский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0,3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632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32 717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Казанский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0,3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192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29 799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Юргинский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0,3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193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33 957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Аромашевский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0,3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203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32 692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Бердюжский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0,2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399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 28 188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Армизонский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0,2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220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32 872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Абатский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0,2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223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33 606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Сорокинский</a:t>
                      </a:r>
                      <a:r>
                        <a:rPr lang="ru-RU" sz="1600" b="1" dirty="0" smtClean="0"/>
                        <a:t> МР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0,1   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154</a:t>
                      </a:r>
                      <a:endParaRPr lang="ru-RU" sz="17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kern="1200" dirty="0" smtClean="0"/>
                        <a:t>31 496   </a:t>
                      </a:r>
                      <a:endParaRPr lang="ru-RU" sz="17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0"/>
            <a:ext cx="6229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05273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abatchikova\AppData\Local\Microsoft\Windows\Temporary Internet Files\Content.Outlook\JFY4KX7C\Тюме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6632"/>
            <a:ext cx="936104" cy="9359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75448" y="1052736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Данные сайта Реформа ЖКХ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6876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Аварийный жилищный фонд Тюменской области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 состоянию на 23 октября 2019 года)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" y="1916832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Количество аварийных домов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Площадь жилых помещений, тыс. м</a:t>
                      </a:r>
                      <a:r>
                        <a:rPr kumimoji="0" lang="ru-RU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Количество граждан, тыс. чел.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27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937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266,83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5858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16,42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0278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 т.ч. признан аварийным по состоянию на 01.01.2017 и включен в программы 2019-2025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6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377</a:t>
                      </a: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149,54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9,98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C:\Users\tabatchikova\Desktop\Из шлюза\АВа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3456384" cy="3140968"/>
          </a:xfrm>
          <a:prstGeom prst="rect">
            <a:avLst/>
          </a:prstGeom>
          <a:noFill/>
        </p:spPr>
      </p:pic>
      <p:pic>
        <p:nvPicPr>
          <p:cNvPr id="1029" name="Picture 5" descr="C:\Users\tabatchikova\Desktop\Из шлюза\ава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3"/>
            <a:ext cx="325345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6112</TotalTime>
  <Words>1039</Words>
  <Application>Microsoft Office PowerPoint</Application>
  <PresentationFormat>Экран (4:3)</PresentationFormat>
  <Paragraphs>235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13 муниципальных образований в программах 2019-2025 гг нет:  Абатский, Армизонский, Бердюжский, Викуловский, Казанский, Нижнетавдинский, Омутинский, Сорокинский, Упоровский, Юргинский, Ялуторовский, Ярковский муниципальные районы, город Ишим.</vt:lpstr>
      <vt:lpstr>Слайд 12</vt:lpstr>
      <vt:lpstr>Слайд 13</vt:lpstr>
      <vt:lpstr>Слайд 14</vt:lpstr>
      <vt:lpstr>Слайд 15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CherepanovVV</dc:creator>
  <cp:lastModifiedBy>tabatchikova</cp:lastModifiedBy>
  <cp:revision>532</cp:revision>
  <dcterms:created xsi:type="dcterms:W3CDTF">2019-08-02T04:05:08Z</dcterms:created>
  <dcterms:modified xsi:type="dcterms:W3CDTF">2019-10-29T05:35:57Z</dcterms:modified>
</cp:coreProperties>
</file>