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302" r:id="rId4"/>
    <p:sldId id="309" r:id="rId5"/>
    <p:sldId id="313" r:id="rId6"/>
    <p:sldId id="279" r:id="rId7"/>
    <p:sldId id="303" r:id="rId8"/>
    <p:sldId id="304" r:id="rId9"/>
    <p:sldId id="305" r:id="rId10"/>
    <p:sldId id="31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FFCC"/>
    <a:srgbClr val="FF3300"/>
    <a:srgbClr val="0CA847"/>
    <a:srgbClr val="FF6600"/>
    <a:srgbClr val="FF6699"/>
    <a:srgbClr val="EDAA85"/>
    <a:srgbClr val="00CCFF"/>
    <a:srgbClr val="FF9966"/>
    <a:srgbClr val="F6F11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90" autoAdjust="0"/>
    <p:restoredTop sz="94762" autoAdjust="0"/>
  </p:normalViewPr>
  <p:slideViewPr>
    <p:cSldViewPr>
      <p:cViewPr>
        <p:scale>
          <a:sx n="75" d="100"/>
          <a:sy n="75" d="100"/>
        </p:scale>
        <p:origin x="-2370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askinMA\Desktop\&#1042;&#1099;&#1077;&#1079;&#1076;%20&#1074;%20&#1058;&#1102;&#1084;&#1077;&#1085;&#1089;&#1082;&#1091;&#1102;%20&#1086;&#1073;&#1083;&#1072;&#1089;&#1090;&#1100;\&#1055;&#1088;&#1077;&#1079;&#1077;&#1085;&#1090;&#1072;&#1094;&#1080;&#1103;\&#1088;&#1072;&#1089;&#1095;&#1077;&#1090;&#1085;&#1099;&#1081;%20&#1092;&#1072;&#1081;&#1083;%20&#1087;&#1088;&#1077;&#1079;&#1077;&#1085;&#1090;&#1072;&#1094;&#1080;&#1103;%20&#1058;&#1102;&#1084;&#1077;&#1085;&#110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kovaES\AppData\Local\Microsoft\Windows\Temporary%20Internet%20Files\Content.Outlook\G1K7PJR2\&#1042;&#1069;&#1044;%20&#1058;&#1054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skinMA\Desktop\&#1042;&#1099;&#1077;&#1079;&#1076;%20&#1074;%20&#1058;&#1102;&#1084;&#1077;&#1085;&#1089;&#1082;&#1091;&#1102;%20&#1086;&#1073;&#1083;&#1072;&#1089;&#1090;&#1100;\&#1055;&#1088;&#1077;&#1079;&#1077;&#1085;&#1090;&#1072;&#1094;&#1080;&#1103;\&#1088;&#1072;&#1089;&#1095;&#1077;&#1090;&#1085;&#1099;&#1081;%20&#1092;&#1072;&#1081;&#1083;%20&#1087;&#1088;&#1077;&#1079;&#1077;&#1085;&#1090;&#1072;&#1094;&#1080;&#1103;%20&#1058;&#1102;&#1084;&#1077;&#1085;&#1100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skinMA\Desktop\&#1042;&#1099;&#1077;&#1079;&#1076;%20&#1074;%20&#1058;&#1102;&#1084;&#1077;&#1085;&#1089;&#1082;&#1091;&#1102;%20&#1086;&#1073;&#1083;&#1072;&#1089;&#1090;&#1100;\&#1055;&#1088;&#1077;&#1079;&#1077;&#1085;&#1090;&#1072;&#1094;&#1080;&#1103;\&#1088;&#1072;&#1089;&#1095;&#1077;&#1090;&#1085;&#1099;&#1081;%20&#1092;&#1072;&#1081;&#1083;%20&#1087;&#1088;&#1077;&#1079;&#1077;&#1085;&#1090;&#1072;&#1094;&#1080;&#1103;%20&#1058;&#1102;&#1084;&#1077;&#1085;&#1100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skinMA\Desktop\&#1042;&#1099;&#1077;&#1079;&#1076;%20&#1074;%20&#1058;&#1102;&#1084;&#1077;&#1085;&#1089;&#1082;&#1091;&#1102;%20&#1086;&#1073;&#1083;&#1072;&#1089;&#1090;&#1100;\&#1055;&#1088;&#1077;&#1079;&#1077;&#1085;&#1090;&#1072;&#1094;&#1080;&#1103;\&#1088;&#1072;&#1089;&#1095;&#1077;&#1090;&#1085;&#1099;&#1081;%20&#1092;&#1072;&#1081;&#1083;%20&#1087;&#1088;&#1077;&#1079;&#1077;&#1085;&#1090;&#1072;&#1094;&#1080;&#1103;%20&#1058;&#1102;&#1084;&#1077;&#1085;&#1100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skinMA\Desktop\&#1042;&#1099;&#1077;&#1079;&#1076;%20&#1074;%20&#1058;&#1102;&#1084;&#1077;&#1085;&#1089;&#1082;&#1091;&#1102;%20&#1086;&#1073;&#1083;&#1072;&#1089;&#1090;&#1100;\&#1055;&#1088;&#1077;&#1079;&#1077;&#1085;&#1090;&#1072;&#1094;&#1080;&#1103;\&#1088;&#1072;&#1089;&#1095;&#1077;&#1090;&#1085;&#1099;&#1081;%20&#1092;&#1072;&#1081;&#1083;%20&#1087;&#1088;&#1077;&#1079;&#1077;&#1085;&#1090;&#1072;&#1094;&#1080;&#1103;%20&#1058;&#1102;&#1084;&#1077;&#1085;&#1100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skinMA\Desktop\&#1042;&#1099;&#1077;&#1079;&#1076;%20&#1074;%20&#1058;&#1102;&#1084;&#1077;&#1085;&#1089;&#1082;&#1091;&#1102;%20&#1086;&#1073;&#1083;&#1072;&#1089;&#1090;&#1100;\&#1055;&#1088;&#1077;&#1079;&#1077;&#1085;&#1090;&#1072;&#1094;&#1080;&#1103;\&#1088;&#1072;&#1089;&#1095;&#1077;&#1090;&#1085;&#1099;&#1081;%20&#1092;&#1072;&#1081;&#1083;%20&#1087;&#1088;&#1077;&#1079;&#1077;&#1085;&#1090;&#1072;&#1094;&#1080;&#1103;%20&#1058;&#1102;&#1084;&#1077;&#1085;&#110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skinMA\Desktop\&#1042;&#1099;&#1077;&#1079;&#1076;%20&#1074;%20&#1058;&#1102;&#1084;&#1077;&#1085;&#1089;&#1082;&#1091;&#1102;%20&#1086;&#1073;&#1083;&#1072;&#1089;&#1090;&#1100;\&#1055;&#1088;&#1077;&#1079;&#1077;&#1085;&#1090;&#1072;&#1094;&#1080;&#1103;\&#1088;&#1072;&#1089;&#1095;&#1077;&#1090;&#1085;&#1099;&#1081;%20&#1092;&#1072;&#1081;&#1083;%20&#1087;&#1088;&#1077;&#1079;&#1077;&#1085;&#1090;&#1072;&#1094;&#1080;&#1103;%20&#1058;&#1102;&#1084;&#1077;&#1085;&#1100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TaskinMA\Desktop\&#1042;&#1099;&#1077;&#1079;&#1076;%20&#1074;%20&#1058;&#1102;&#1084;&#1077;&#1085;&#1089;&#1082;&#1091;&#1102;%20&#1086;&#1073;&#1083;&#1072;&#1089;&#1090;&#1100;\&#1055;&#1088;&#1077;&#1079;&#1077;&#1085;&#1090;&#1072;&#1094;&#1080;&#1103;\&#1088;&#1072;&#1089;&#1095;&#1077;&#1090;&#1085;&#1099;&#1081;%20&#1092;&#1072;&#1081;&#1083;%20&#1087;&#1088;&#1077;&#1079;&#1077;&#1085;&#1090;&#1072;&#1094;&#1080;&#1103;%20&#1058;&#1102;&#1084;&#1077;&#1085;&#110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TaskinMA\Desktop\&#1042;&#1099;&#1077;&#1079;&#1076;%20&#1074;%20&#1058;&#1102;&#1084;&#1077;&#1085;&#1089;&#1082;&#1091;&#1102;%20&#1086;&#1073;&#1083;&#1072;&#1089;&#1090;&#1100;\&#1055;&#1088;&#1077;&#1079;&#1077;&#1085;&#1090;&#1072;&#1094;&#1080;&#1103;\&#1088;&#1072;&#1089;&#1095;&#1077;&#1090;&#1085;&#1099;&#1081;%20&#1092;&#1072;&#1081;&#1083;%20&#1087;&#1088;&#1077;&#1079;&#1077;&#1085;&#1090;&#1072;&#1094;&#1080;&#1103;%20&#1058;&#1102;&#1084;&#1077;&#1085;&#1100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TaskinMA\Desktop\&#1042;&#1099;&#1077;&#1079;&#1076;%20&#1074;%20&#1058;&#1102;&#1084;&#1077;&#1085;&#1089;&#1082;&#1091;&#1102;%20&#1086;&#1073;&#1083;&#1072;&#1089;&#1090;&#1100;\&#1055;&#1088;&#1077;&#1079;&#1077;&#1085;&#1090;&#1072;&#1094;&#1080;&#1103;\&#1088;&#1072;&#1089;&#1095;&#1077;&#1090;&#1085;&#1099;&#1081;%20&#1092;&#1072;&#1081;&#1083;%20&#1087;&#1088;&#1077;&#1079;&#1077;&#1085;&#1090;&#1072;&#1094;&#1080;&#1103;%20&#1058;&#1102;&#1084;&#1077;&#1085;&#110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ukovaaa\Desktop\&#1042;&#1069;&#1044;%20&#1058;&#105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ukovaaa\Desktop\&#1042;&#1069;&#1044;%20&#1058;&#10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Количество субъектов малого и среднего предпринимательства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в Тюменской области, единиц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1797716920342192"/>
          <c:y val="0"/>
        </c:manualLayout>
      </c:layout>
    </c:title>
    <c:plotArea>
      <c:layout>
        <c:manualLayout>
          <c:layoutTarget val="inner"/>
          <c:xMode val="edge"/>
          <c:yMode val="edge"/>
          <c:x val="0"/>
          <c:y val="0.20370653260748842"/>
          <c:w val="0.96883610781948271"/>
          <c:h val="0.63293175758249365"/>
        </c:manualLayout>
      </c:layout>
      <c:barChart>
        <c:barDir val="col"/>
        <c:grouping val="clustered"/>
        <c:ser>
          <c:idx val="0"/>
          <c:order val="0"/>
          <c:tx>
            <c:v>количество субъектов</c:v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235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678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Лист3!$E$7:$F$7</c:f>
              <c:numCache>
                <c:formatCode>dd/mm/yyyy</c:formatCode>
                <c:ptCount val="2"/>
                <c:pt idx="0" formatCode="General">
                  <c:v>2018</c:v>
                </c:pt>
                <c:pt idx="1">
                  <c:v>43748</c:v>
                </c:pt>
              </c:numCache>
            </c:numRef>
          </c:cat>
          <c:val>
            <c:numRef>
              <c:f>Лист3!$E$9:$F$9</c:f>
              <c:numCache>
                <c:formatCode>General</c:formatCode>
                <c:ptCount val="2"/>
                <c:pt idx="0">
                  <c:v>66235</c:v>
                </c:pt>
                <c:pt idx="1">
                  <c:v>65678</c:v>
                </c:pt>
              </c:numCache>
            </c:numRef>
          </c:val>
        </c:ser>
        <c:axId val="76360320"/>
        <c:axId val="77177216"/>
      </c:barChart>
      <c:catAx>
        <c:axId val="76360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177216"/>
        <c:crosses val="autoZero"/>
        <c:auto val="1"/>
        <c:lblAlgn val="ctr"/>
        <c:lblOffset val="100"/>
      </c:catAx>
      <c:valAx>
        <c:axId val="77177216"/>
        <c:scaling>
          <c:orientation val="minMax"/>
        </c:scaling>
        <c:delete val="1"/>
        <c:axPos val="l"/>
        <c:numFmt formatCode="General" sourceLinked="1"/>
        <c:tickLblPos val="none"/>
        <c:crossAx val="76360320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1984797388103926E-2"/>
          <c:y val="0.13569180755553603"/>
          <c:w val="0.62984623572291254"/>
          <c:h val="0.58575703989535988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explosion val="7"/>
          </c:dPt>
          <c:dPt>
            <c:idx val="1"/>
            <c:explosion val="21"/>
          </c:dPt>
          <c:dPt>
            <c:idx val="2"/>
            <c:explosion val="3"/>
          </c:dPt>
          <c:dPt>
            <c:idx val="3"/>
            <c:explosion val="7"/>
          </c:dPt>
          <c:dPt>
            <c:idx val="4"/>
            <c:explosion val="19"/>
          </c:dPt>
          <c:dLbls>
            <c:dLbl>
              <c:idx val="0"/>
              <c:layout>
                <c:manualLayout>
                  <c:x val="-0.20766061835423305"/>
                  <c:y val="2.38098561138940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42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0.12425622525283329"/>
                  <c:y val="-4.76197122277880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42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bestFit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Лист4!$K$11:$K$15</c:f>
              <c:strCache>
                <c:ptCount val="5"/>
                <c:pt idx="0">
                  <c:v>Продукция масложировой отрасли</c:v>
                </c:pt>
                <c:pt idx="1">
                  <c:v>Зерновые</c:v>
                </c:pt>
                <c:pt idx="2">
                  <c:v>Мясная и молочная продукция</c:v>
                </c:pt>
                <c:pt idx="3">
                  <c:v>Продукция пищевой и перерабатывающей промышленности</c:v>
                </c:pt>
                <c:pt idx="4">
                  <c:v>Прочая продукция АПК</c:v>
                </c:pt>
              </c:strCache>
            </c:strRef>
          </c:cat>
          <c:val>
            <c:numRef>
              <c:f>Лист4!$L$11:$L$15</c:f>
              <c:numCache>
                <c:formatCode>0</c:formatCode>
                <c:ptCount val="5"/>
                <c:pt idx="0">
                  <c:v>42</c:v>
                </c:pt>
                <c:pt idx="1">
                  <c:v>6</c:v>
                </c:pt>
                <c:pt idx="2">
                  <c:v>42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300" b="1" u="sng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00" b="1" u="sng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5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200386786178265"/>
          <c:y val="5.9397362751177893E-2"/>
          <c:w val="0.32670475736121463"/>
          <c:h val="0.91961476502610817"/>
        </c:manualLayout>
      </c:layout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FFC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Лист5!$D$10:$F$10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01.10.2019</c:v>
                </c:pt>
              </c:strCache>
            </c:strRef>
          </c:cat>
          <c:val>
            <c:numRef>
              <c:f>Лист5!$D$12:$F$12</c:f>
              <c:numCache>
                <c:formatCode>General</c:formatCode>
                <c:ptCount val="3"/>
                <c:pt idx="0">
                  <c:v>20.3</c:v>
                </c:pt>
                <c:pt idx="1">
                  <c:v>18.2</c:v>
                </c:pt>
                <c:pt idx="2">
                  <c:v>17</c:v>
                </c:pt>
              </c:numCache>
            </c:numRef>
          </c:val>
        </c:ser>
        <c:axId val="80844288"/>
        <c:axId val="80845824"/>
      </c:barChart>
      <c:catAx>
        <c:axId val="80844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845824"/>
        <c:crosses val="autoZero"/>
        <c:auto val="1"/>
        <c:lblAlgn val="ctr"/>
        <c:lblOffset val="100"/>
      </c:catAx>
      <c:valAx>
        <c:axId val="80845824"/>
        <c:scaling>
          <c:orientation val="minMax"/>
        </c:scaling>
        <c:delete val="1"/>
        <c:axPos val="l"/>
        <c:numFmt formatCode="General" sourceLinked="1"/>
        <c:tickLblPos val="none"/>
        <c:crossAx val="80844288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527864187929784"/>
          <c:y val="0.16538208717549946"/>
          <c:w val="0.48779996667036996"/>
          <c:h val="0.73169995000555699"/>
        </c:manualLayout>
      </c:layout>
      <c:pieChart>
        <c:varyColors val="1"/>
        <c:firstSliceAng val="0"/>
      </c:pieChart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893817353627396"/>
          <c:y val="0.10130124430618832"/>
          <c:w val="0.69492109277831082"/>
          <c:h val="0.73055807189514566"/>
        </c:manualLayout>
      </c:layout>
      <c:pieChart>
        <c:varyColors val="1"/>
        <c:ser>
          <c:idx val="0"/>
          <c:order val="0"/>
          <c:tx>
            <c:v>Доля субъектов РФ  в валовом производстве продукции АПК в 2018 г.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0"/>
          <c:dLbls>
            <c:dLbl>
              <c:idx val="0"/>
              <c:layout>
                <c:manualLayout>
                  <c:x val="0.12087931587848261"/>
                  <c:y val="4.6967909362727815E-2"/>
                </c:manualLayout>
              </c:layout>
              <c:spPr/>
              <c:txPr>
                <a:bodyPr/>
                <a:lstStyle/>
                <a:p>
                  <a:pPr>
                    <a:defRPr sz="700" b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1"/>
              <c:layout>
                <c:manualLayout>
                  <c:x val="-9.9510548210692933E-3"/>
                  <c:y val="-0.17891852596088356"/>
                </c:manualLayout>
              </c:layout>
              <c:spPr/>
              <c:txPr>
                <a:bodyPr/>
                <a:lstStyle/>
                <a:p>
                  <a:pPr>
                    <a:defRPr sz="700" b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2"/>
              <c:layout>
                <c:manualLayout>
                  <c:x val="0.16927100692515637"/>
                  <c:y val="-3.6740482941508917E-2"/>
                </c:manualLayout>
              </c:layout>
              <c:tx>
                <c:rich>
                  <a:bodyPr/>
                  <a:lstStyle/>
                  <a:p>
                    <a:pPr>
                      <a:defRPr sz="700" b="1" i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000" b="1" dirty="0" err="1" smtClean="0"/>
                      <a:t>Тюмен-ская</a:t>
                    </a:r>
                    <a:r>
                      <a:rPr lang="ru-RU" sz="1000" b="1" dirty="0" smtClean="0"/>
                      <a:t> обл.; </a:t>
                    </a:r>
                    <a:r>
                      <a:rPr lang="ru-RU" sz="1200" b="1" dirty="0"/>
                      <a:t>20,8</a:t>
                    </a:r>
                    <a:endParaRPr lang="ru-RU" sz="1200" dirty="0"/>
                  </a:p>
                </c:rich>
              </c:tx>
              <c:spPr/>
              <c:showVal val="1"/>
              <c:showCatName val="1"/>
            </c:dLbl>
            <c:dLbl>
              <c:idx val="3"/>
              <c:layout>
                <c:manualLayout>
                  <c:x val="5.5948413139280818E-2"/>
                  <c:y val="-0.28713083811943602"/>
                </c:manualLayout>
              </c:layout>
              <c:spPr/>
              <c:txPr>
                <a:bodyPr/>
                <a:lstStyle/>
                <a:p>
                  <a:pPr>
                    <a:defRPr sz="700" b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  <c:showCatName val="1"/>
            </c:dLbl>
            <c:dLbl>
              <c:idx val="4"/>
              <c:spPr/>
              <c:txPr>
                <a:bodyPr/>
                <a:lstStyle/>
                <a:p>
                  <a:pPr>
                    <a:defRPr sz="700" b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700" b="0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7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Лист4!$D$17:$D$22</c:f>
              <c:strCache>
                <c:ptCount val="6"/>
                <c:pt idx="0">
                  <c:v>Курганская область</c:v>
                </c:pt>
                <c:pt idx="1">
                  <c:v>Свердловская область</c:v>
                </c:pt>
                <c:pt idx="2">
                  <c:v>Тюменская область </c:v>
                </c:pt>
                <c:pt idx="3">
                  <c:v>Челябинская область</c:v>
                </c:pt>
                <c:pt idx="4">
                  <c:v>ХМАО</c:v>
                </c:pt>
                <c:pt idx="5">
                  <c:v>ЯНАО</c:v>
                </c:pt>
              </c:strCache>
            </c:strRef>
          </c:cat>
          <c:val>
            <c:numRef>
              <c:f>Лист4!$G$17:$G$22</c:f>
              <c:numCache>
                <c:formatCode>0.0</c:formatCode>
                <c:ptCount val="6"/>
                <c:pt idx="0">
                  <c:v>11.428521244049216</c:v>
                </c:pt>
                <c:pt idx="1">
                  <c:v>25.88887766707213</c:v>
                </c:pt>
                <c:pt idx="2">
                  <c:v>20.760458611256261</c:v>
                </c:pt>
                <c:pt idx="3">
                  <c:v>37.925572589715813</c:v>
                </c:pt>
                <c:pt idx="4">
                  <c:v>3.2186784282458527</c:v>
                </c:pt>
                <c:pt idx="5">
                  <c:v>0.77789145966074247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791403612159042"/>
          <c:y val="2.5369622673504157E-2"/>
          <c:w val="0.7113237418064644"/>
          <c:h val="0.861076108502564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9"/>
          <c:dPt>
            <c:idx val="1"/>
            <c:explosion val="10"/>
          </c:dPt>
          <c:dPt>
            <c:idx val="3"/>
            <c:explosion val="13"/>
          </c:dPt>
          <c:dLbls>
            <c:dLbl>
              <c:idx val="1"/>
              <c:layout>
                <c:manualLayout>
                  <c:x val="-4.6880207754693932E-2"/>
                  <c:y val="-0.2143005715414339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.12101480517316258"/>
                  <c:y val="-1.2269315755039562E-2"/>
                </c:manualLayout>
              </c:layout>
              <c:tx>
                <c:rich>
                  <a:bodyPr/>
                  <a:lstStyle/>
                  <a:p>
                    <a:pPr>
                      <a:defRPr sz="7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000" b="1" i="1" dirty="0" err="1" smtClean="0"/>
                      <a:t>Тюмен-ская</a:t>
                    </a:r>
                    <a:r>
                      <a:rPr lang="ru-RU" sz="1000" b="1" i="1" dirty="0" smtClean="0"/>
                      <a:t> обл.; </a:t>
                    </a:r>
                    <a:r>
                      <a:rPr lang="ru-RU" sz="1200" b="1" i="1" dirty="0"/>
                      <a:t>5,1</a:t>
                    </a:r>
                  </a:p>
                </c:rich>
              </c:tx>
              <c:spPr/>
              <c:showVal val="1"/>
              <c:showCatName val="1"/>
            </c:dLbl>
            <c:dLbl>
              <c:idx val="3"/>
              <c:layout>
                <c:manualLayout>
                  <c:x val="3.6727400659186019E-2"/>
                  <c:y val="0.28226353402593513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7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Лист4!$D$2:$D$7</c:f>
              <c:strCache>
                <c:ptCount val="6"/>
                <c:pt idx="0">
                  <c:v>Курганская область</c:v>
                </c:pt>
                <c:pt idx="1">
                  <c:v>Свердловская область</c:v>
                </c:pt>
                <c:pt idx="2">
                  <c:v>Тюменская область</c:v>
                </c:pt>
                <c:pt idx="3">
                  <c:v>Челябинская область</c:v>
                </c:pt>
                <c:pt idx="4">
                  <c:v>ХМАО</c:v>
                </c:pt>
                <c:pt idx="5">
                  <c:v>ЯНАО</c:v>
                </c:pt>
              </c:strCache>
            </c:strRef>
          </c:cat>
          <c:val>
            <c:numRef>
              <c:f>Лист4!$E$2:$E$7</c:f>
              <c:numCache>
                <c:formatCode>0.0</c:formatCode>
                <c:ptCount val="6"/>
                <c:pt idx="0">
                  <c:v>5.7</c:v>
                </c:pt>
                <c:pt idx="1">
                  <c:v>37.800000000000004</c:v>
                </c:pt>
                <c:pt idx="2">
                  <c:v>5.0999999999999996</c:v>
                </c:pt>
                <c:pt idx="3">
                  <c:v>50.6</c:v>
                </c:pt>
                <c:pt idx="4" formatCode="General">
                  <c:v>7.0000000000000097E-3</c:v>
                </c:pt>
                <c:pt idx="5" formatCode="General">
                  <c:v>0.91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64786867115775"/>
          <c:y val="0.15488391501473378"/>
          <c:w val="0.70295030350163112"/>
          <c:h val="0.73642412747789965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explosion val="9"/>
          </c:dPt>
          <c:dPt>
            <c:idx val="1"/>
            <c:explosion val="5"/>
          </c:dPt>
          <c:dPt>
            <c:idx val="2"/>
            <c:explosion val="18"/>
          </c:dPt>
          <c:dPt>
            <c:idx val="3"/>
            <c:explosion val="13"/>
          </c:dPt>
          <c:dPt>
            <c:idx val="5"/>
            <c:explosion val="23"/>
          </c:dPt>
          <c:dLbls>
            <c:dLbl>
              <c:idx val="0"/>
              <c:layout>
                <c:manualLayout>
                  <c:x val="5.9173507236569702E-2"/>
                  <c:y val="-4.7143107030660899E-3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3.7940860106452853E-3"/>
                  <c:y val="-0.23829030816906899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.19993643383058476"/>
                  <c:y val="-2.8575134677707212E-2"/>
                </c:manualLayout>
              </c:layout>
              <c:tx>
                <c:rich>
                  <a:bodyPr/>
                  <a:lstStyle/>
                  <a:p>
                    <a:pPr>
                      <a:defRPr sz="7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000" i="1" dirty="0" err="1" smtClean="0"/>
                      <a:t>Тюмен-ская</a:t>
                    </a:r>
                    <a:r>
                      <a:rPr lang="ru-RU" sz="1000" i="1" dirty="0" smtClean="0"/>
                      <a:t> обл.; </a:t>
                    </a:r>
                    <a:r>
                      <a:rPr lang="ru-RU" sz="1200" i="1" dirty="0"/>
                      <a:t>4,8</a:t>
                    </a:r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Val val="1"/>
              <c:showCatName val="1"/>
            </c:dLbl>
            <c:dLbl>
              <c:idx val="3"/>
              <c:layout>
                <c:manualLayout>
                  <c:x val="3.7458432648897595E-2"/>
                  <c:y val="0.36033673563457536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0.27068504383351344"/>
                  <c:y val="-1.7428914517772259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4.4013102079566914E-2"/>
                  <c:y val="-6.9268308249438148E-3"/>
                </c:manualLayout>
              </c:layout>
              <c:showVal val="1"/>
              <c:showCatName val="1"/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7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Лист4!$D$2:$D$7</c:f>
              <c:strCache>
                <c:ptCount val="6"/>
                <c:pt idx="0">
                  <c:v>Курганская область</c:v>
                </c:pt>
                <c:pt idx="1">
                  <c:v>Свердловская область</c:v>
                </c:pt>
                <c:pt idx="2">
                  <c:v>Тюменская область</c:v>
                </c:pt>
                <c:pt idx="3">
                  <c:v>Челябинская область</c:v>
                </c:pt>
                <c:pt idx="4">
                  <c:v>ХМАО</c:v>
                </c:pt>
                <c:pt idx="5">
                  <c:v>ЯНАО</c:v>
                </c:pt>
              </c:strCache>
            </c:strRef>
          </c:cat>
          <c:val>
            <c:numRef>
              <c:f>Лист4!$H$2:$H$7</c:f>
              <c:numCache>
                <c:formatCode>0.0</c:formatCode>
                <c:ptCount val="6"/>
                <c:pt idx="0">
                  <c:v>8.2283352969387913</c:v>
                </c:pt>
                <c:pt idx="1">
                  <c:v>36.943546231153753</c:v>
                </c:pt>
                <c:pt idx="2">
                  <c:v>4.7690759680216663</c:v>
                </c:pt>
                <c:pt idx="3">
                  <c:v>49.034161361349433</c:v>
                </c:pt>
                <c:pt idx="4" formatCode="0.00000">
                  <c:v>5.373606724531476E-4</c:v>
                </c:pt>
                <c:pt idx="5">
                  <c:v>1.0243437818638101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 b="1" i="0" baseline="0">
                <a:latin typeface="Arial" pitchFamily="34" charset="0"/>
                <a:cs typeface="Arial" pitchFamily="34" charset="0"/>
              </a:rPr>
              <a:t>Количество вновь созданных предприятий </a:t>
            </a:r>
            <a:br>
              <a:rPr lang="ru-RU" sz="1400" b="1" i="0" baseline="0">
                <a:latin typeface="Arial" pitchFamily="34" charset="0"/>
                <a:cs typeface="Arial" pitchFamily="34" charset="0"/>
              </a:rPr>
            </a:br>
            <a:r>
              <a:rPr lang="ru-RU" sz="1400" b="1" i="0" baseline="0">
                <a:latin typeface="Arial" pitchFamily="34" charset="0"/>
                <a:cs typeface="Arial" pitchFamily="34" charset="0"/>
              </a:rPr>
              <a:t>в сфере малого и среднего предпринимательства </a:t>
            </a:r>
            <a:br>
              <a:rPr lang="ru-RU" sz="1400" b="1" i="0" baseline="0">
                <a:latin typeface="Arial" pitchFamily="34" charset="0"/>
                <a:cs typeface="Arial" pitchFamily="34" charset="0"/>
              </a:rPr>
            </a:br>
            <a:r>
              <a:rPr lang="ru-RU" sz="1400" b="1" i="0" baseline="0">
                <a:latin typeface="Arial" pitchFamily="34" charset="0"/>
                <a:cs typeface="Arial" pitchFamily="34" charset="0"/>
              </a:rPr>
              <a:t>в Тюменской области, единиц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Лист3!$D$13</c:f>
              <c:strCache>
                <c:ptCount val="1"/>
                <c:pt idx="0">
                  <c:v>вновь созданные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638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762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047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361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trendline>
            <c:spPr>
              <a:ln w="38100">
                <a:solidFill>
                  <a:srgbClr val="FF000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c:spPr>
            <c:trendlineType val="exp"/>
          </c:trendline>
          <c:cat>
            <c:numRef>
              <c:f>Лист3!$C$7:$F$7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 formatCode="dd/mm/yyyy">
                  <c:v>43748</c:v>
                </c:pt>
              </c:numCache>
            </c:numRef>
          </c:cat>
          <c:val>
            <c:numRef>
              <c:f>Лист3!$C$15:$F$15</c:f>
              <c:numCache>
                <c:formatCode>General</c:formatCode>
                <c:ptCount val="4"/>
                <c:pt idx="0">
                  <c:v>4638</c:v>
                </c:pt>
                <c:pt idx="1">
                  <c:v>3762</c:v>
                </c:pt>
                <c:pt idx="2">
                  <c:v>3047</c:v>
                </c:pt>
                <c:pt idx="3">
                  <c:v>2361</c:v>
                </c:pt>
              </c:numCache>
            </c:numRef>
          </c:val>
        </c:ser>
        <c:axId val="77288576"/>
        <c:axId val="77290112"/>
      </c:barChart>
      <c:catAx>
        <c:axId val="77288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290112"/>
        <c:crosses val="autoZero"/>
        <c:auto val="1"/>
        <c:lblAlgn val="ctr"/>
        <c:lblOffset val="100"/>
      </c:catAx>
      <c:valAx>
        <c:axId val="77290112"/>
        <c:scaling>
          <c:orientation val="minMax"/>
        </c:scaling>
        <c:delete val="1"/>
        <c:axPos val="l"/>
        <c:numFmt formatCode="General" sourceLinked="1"/>
        <c:tickLblPos val="none"/>
        <c:crossAx val="77288576"/>
        <c:crosses val="autoZero"/>
        <c:crossBetween val="between"/>
      </c:valAx>
      <c:spPr>
        <a:effectLst>
          <a:glow rad="139700">
            <a:schemeClr val="accent2">
              <a:satMod val="175000"/>
              <a:alpha val="40000"/>
            </a:schemeClr>
          </a:glow>
        </a:effectLst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Arial" pitchFamily="34" charset="0"/>
              </a:rPr>
              <a:t>Численность</a:t>
            </a:r>
            <a:r>
              <a:rPr lang="ru-RU" sz="1400" baseline="0" dirty="0" smtClean="0">
                <a:latin typeface="Arial" pitchFamily="34" charset="0"/>
              </a:rPr>
              <a:t> занятых в сфере МСП </a:t>
            </a:r>
            <a:r>
              <a:rPr lang="en-US" sz="1400" baseline="0" dirty="0" smtClean="0">
                <a:latin typeface="Arial" pitchFamily="34" charset="0"/>
              </a:rPr>
              <a:t/>
            </a:r>
            <a:br>
              <a:rPr lang="en-US" sz="1400" baseline="0" dirty="0" smtClean="0">
                <a:latin typeface="Arial" pitchFamily="34" charset="0"/>
              </a:rPr>
            </a:br>
            <a:r>
              <a:rPr lang="ru-RU" sz="1400" baseline="0" dirty="0" smtClean="0">
                <a:latin typeface="Arial" pitchFamily="34" charset="0"/>
              </a:rPr>
              <a:t>в </a:t>
            </a:r>
            <a:r>
              <a:rPr lang="ru-RU" sz="1400" dirty="0" smtClean="0">
                <a:latin typeface="Arial" pitchFamily="34" charset="0"/>
              </a:rPr>
              <a:t>Российской Федерации, тыс.человек</a:t>
            </a:r>
            <a:endParaRPr lang="ru-RU" sz="140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7471522309711343"/>
          <c:y val="2.77777777777779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Российская федерация</c:v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spPr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dirty="0" smtClean="0">
                        <a:latin typeface="Arial" pitchFamily="34" charset="0"/>
                      </a:rPr>
                      <a:t>9 549,3</a:t>
                    </a:r>
                    <a:endParaRPr lang="en-US" dirty="0">
                      <a:latin typeface="Arial" pitchFamily="34" charset="0"/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 dirty="0" smtClean="0">
                        <a:latin typeface="Arial" pitchFamily="34" charset="0"/>
                      </a:rPr>
                      <a:t>9 013,8</a:t>
                    </a:r>
                    <a:endParaRPr lang="en-US" dirty="0">
                      <a:latin typeface="Arial" pitchFamily="34" charset="0"/>
                    </a:endParaRP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 dirty="0" smtClean="0">
                        <a:latin typeface="Arial" pitchFamily="34" charset="0"/>
                      </a:rPr>
                      <a:t>5 000</a:t>
                    </a:r>
                    <a:r>
                      <a:rPr lang="ru-RU" dirty="0" smtClean="0">
                        <a:latin typeface="Arial" pitchFamily="34" charset="0"/>
                      </a:rPr>
                      <a:t>,0</a:t>
                    </a:r>
                    <a:endParaRPr lang="en-US" dirty="0">
                      <a:latin typeface="Arial" pitchFamily="34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СМСП!$B$55:$E$55</c:f>
              <c:strCache>
                <c:ptCount val="4"/>
                <c:pt idx="0">
                  <c:v>2018</c:v>
                </c:pt>
                <c:pt idx="1">
                  <c:v>10.10.2019</c:v>
                </c:pt>
                <c:pt idx="2">
                  <c:v>…</c:v>
                </c:pt>
                <c:pt idx="3">
                  <c:v>2024</c:v>
                </c:pt>
              </c:strCache>
            </c:strRef>
          </c:cat>
          <c:val>
            <c:numRef>
              <c:f>СМСП!$B$57:$E$57</c:f>
              <c:numCache>
                <c:formatCode>General</c:formatCode>
                <c:ptCount val="4"/>
                <c:pt idx="0">
                  <c:v>19549.3</c:v>
                </c:pt>
                <c:pt idx="1">
                  <c:v>12000</c:v>
                </c:pt>
                <c:pt idx="2">
                  <c:v>1</c:v>
                </c:pt>
                <c:pt idx="3">
                  <c:v>25000</c:v>
                </c:pt>
              </c:numCache>
            </c:numRef>
          </c:val>
        </c:ser>
        <c:axId val="77334016"/>
        <c:axId val="77335552"/>
      </c:barChart>
      <c:catAx>
        <c:axId val="773340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7335552"/>
        <c:crosses val="autoZero"/>
        <c:auto val="1"/>
        <c:lblAlgn val="ctr"/>
        <c:lblOffset val="100"/>
      </c:catAx>
      <c:valAx>
        <c:axId val="77335552"/>
        <c:scaling>
          <c:orientation val="minMax"/>
          <c:min val="100"/>
        </c:scaling>
        <c:delete val="1"/>
        <c:axPos val="l"/>
        <c:numFmt formatCode="General" sourceLinked="1"/>
        <c:tickLblPos val="none"/>
        <c:crossAx val="77334016"/>
        <c:crosses val="autoZero"/>
        <c:crossBetween val="between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Arial" pitchFamily="34" charset="0"/>
              </a:rPr>
              <a:t>Численность занятых в сфере МСП</a:t>
            </a:r>
            <a:r>
              <a:rPr lang="en-US" sz="1400" dirty="0" smtClean="0">
                <a:latin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</a:rPr>
            </a:br>
            <a:r>
              <a:rPr lang="ru-RU" sz="1400" dirty="0" smtClean="0">
                <a:latin typeface="Arial" pitchFamily="34" charset="0"/>
              </a:rPr>
              <a:t>в Уральском федеральном</a:t>
            </a:r>
            <a:r>
              <a:rPr lang="ru-RU" sz="1400" baseline="0" dirty="0" smtClean="0">
                <a:latin typeface="Arial" pitchFamily="34" charset="0"/>
              </a:rPr>
              <a:t> округе, тыс.человек</a:t>
            </a:r>
            <a:endParaRPr lang="ru-RU" sz="1400" dirty="0">
              <a:latin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уфо</c:v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spPr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ru-RU" b="1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dirty="0" smtClean="0"/>
                      <a:t>656,9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618,9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 smtClean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040</a:t>
                    </a:r>
                    <a:r>
                      <a:rPr lang="ru-RU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СМСП!$B$55:$E$55</c:f>
              <c:strCache>
                <c:ptCount val="4"/>
                <c:pt idx="0">
                  <c:v>2018</c:v>
                </c:pt>
                <c:pt idx="1">
                  <c:v>10.10.2019</c:v>
                </c:pt>
                <c:pt idx="2">
                  <c:v>…</c:v>
                </c:pt>
                <c:pt idx="3">
                  <c:v>2024</c:v>
                </c:pt>
              </c:strCache>
            </c:strRef>
          </c:cat>
          <c:val>
            <c:numRef>
              <c:f>СМСП!$B$60:$E$60</c:f>
              <c:numCache>
                <c:formatCode>General</c:formatCode>
                <c:ptCount val="4"/>
                <c:pt idx="0">
                  <c:v>1656.9</c:v>
                </c:pt>
                <c:pt idx="1">
                  <c:v>1200</c:v>
                </c:pt>
                <c:pt idx="2">
                  <c:v>0.1</c:v>
                </c:pt>
                <c:pt idx="3">
                  <c:v>2040</c:v>
                </c:pt>
              </c:numCache>
            </c:numRef>
          </c:val>
        </c:ser>
        <c:axId val="77380992"/>
        <c:axId val="78910592"/>
      </c:barChart>
      <c:catAx>
        <c:axId val="77380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8910592"/>
        <c:crosses val="autoZero"/>
        <c:auto val="1"/>
        <c:lblAlgn val="ctr"/>
        <c:lblOffset val="100"/>
      </c:catAx>
      <c:valAx>
        <c:axId val="78910592"/>
        <c:scaling>
          <c:orientation val="minMax"/>
          <c:min val="500"/>
        </c:scaling>
        <c:delete val="1"/>
        <c:axPos val="l"/>
        <c:numFmt formatCode="General" sourceLinked="1"/>
        <c:tickLblPos val="none"/>
        <c:crossAx val="77380992"/>
        <c:crosses val="autoZero"/>
        <c:crossBetween val="between"/>
      </c:valAx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b="1" i="0" baseline="0" dirty="0" smtClean="0">
                <a:latin typeface="Arial" pitchFamily="34" charset="0"/>
              </a:rPr>
              <a:t>Численность занятых в сфере МСП в Тюменской области, тыс.человек</a:t>
            </a:r>
            <a:endParaRPr lang="ru-RU" sz="1400" b="1" i="0" baseline="0" dirty="0">
              <a:latin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тюмень</c:v>
          </c:tx>
          <c:spPr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spPr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218,1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262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СМСП!$B$55:$E$55</c:f>
              <c:strCache>
                <c:ptCount val="4"/>
                <c:pt idx="0">
                  <c:v>2018</c:v>
                </c:pt>
                <c:pt idx="1">
                  <c:v>10.10.2019</c:v>
                </c:pt>
                <c:pt idx="2">
                  <c:v>…</c:v>
                </c:pt>
                <c:pt idx="3">
                  <c:v>2024</c:v>
                </c:pt>
              </c:strCache>
            </c:strRef>
          </c:cat>
          <c:val>
            <c:numRef>
              <c:f>СМСП!$B$63:$E$63</c:f>
              <c:numCache>
                <c:formatCode>General</c:formatCode>
                <c:ptCount val="4"/>
                <c:pt idx="0">
                  <c:v>221.2</c:v>
                </c:pt>
                <c:pt idx="1">
                  <c:v>190</c:v>
                </c:pt>
                <c:pt idx="2">
                  <c:v>1.0999999999999998E-2</c:v>
                </c:pt>
                <c:pt idx="3">
                  <c:v>262</c:v>
                </c:pt>
              </c:numCache>
            </c:numRef>
          </c:val>
        </c:ser>
        <c:axId val="79287808"/>
        <c:axId val="79289344"/>
      </c:barChart>
      <c:catAx>
        <c:axId val="79287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9289344"/>
        <c:crosses val="autoZero"/>
        <c:auto val="1"/>
        <c:lblAlgn val="ctr"/>
        <c:lblOffset val="100"/>
      </c:catAx>
      <c:valAx>
        <c:axId val="79289344"/>
        <c:scaling>
          <c:orientation val="minMax"/>
          <c:min val="150"/>
        </c:scaling>
        <c:delete val="1"/>
        <c:axPos val="l"/>
        <c:numFmt formatCode="General" sourceLinked="1"/>
        <c:tickLblPos val="none"/>
        <c:crossAx val="79287808"/>
        <c:crosses val="autoZero"/>
        <c:crossBetween val="between"/>
      </c:valAx>
    </c:plotArea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7400762096083103E-2"/>
          <c:y val="0.33231474058395866"/>
          <c:w val="0.96089773483679963"/>
          <c:h val="0.5880134696027223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сырьевого экспорта</c:v>
                </c:pt>
              </c:strCache>
            </c:strRef>
          </c:tx>
          <c:dLbls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Base"/>
            <c:showVal val="1"/>
          </c:dLbls>
          <c:cat>
            <c:strRef>
              <c:f>Лист1!$A$2:$A$5</c:f>
              <c:strCache>
                <c:ptCount val="4"/>
                <c:pt idx="0">
                  <c:v>01.07.2016</c:v>
                </c:pt>
                <c:pt idx="1">
                  <c:v>01.07.2017</c:v>
                </c:pt>
                <c:pt idx="2">
                  <c:v>01.07.2018</c:v>
                </c:pt>
                <c:pt idx="3">
                  <c:v>01.07.2019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3.0000000000000117E-4</c:v>
                </c:pt>
                <c:pt idx="1">
                  <c:v>2.0000000000000052E-4</c:v>
                </c:pt>
                <c:pt idx="2">
                  <c:v>6.0000000000000233E-4</c:v>
                </c:pt>
                <c:pt idx="3">
                  <c:v>3.0000000000000117E-4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несырьевого энергетического экспорта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01.07.2016</c:v>
                </c:pt>
                <c:pt idx="1">
                  <c:v>01.07.2017</c:v>
                </c:pt>
                <c:pt idx="2">
                  <c:v>01.07.2018</c:v>
                </c:pt>
                <c:pt idx="3">
                  <c:v>01.07.2019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0.60400000000000065</c:v>
                </c:pt>
                <c:pt idx="1">
                  <c:v>0.70290000000000064</c:v>
                </c:pt>
                <c:pt idx="2">
                  <c:v>0.6176000000000027</c:v>
                </c:pt>
                <c:pt idx="3">
                  <c:v>0.6835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несырьевого неэнергетического экспорта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000" b="1">
                    <a:ln>
                      <a:solidFill>
                        <a:schemeClr val="tx1"/>
                      </a:solidFill>
                    </a:ln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01.07.2016</c:v>
                </c:pt>
                <c:pt idx="1">
                  <c:v>01.07.2017</c:v>
                </c:pt>
                <c:pt idx="2">
                  <c:v>01.07.2018</c:v>
                </c:pt>
                <c:pt idx="3">
                  <c:v>01.07.2019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0.39570000000000038</c:v>
                </c:pt>
                <c:pt idx="1">
                  <c:v>0.29700000000000032</c:v>
                </c:pt>
                <c:pt idx="2">
                  <c:v>0.38180000000000147</c:v>
                </c:pt>
                <c:pt idx="3">
                  <c:v>0.31620000000000031</c:v>
                </c:pt>
              </c:numCache>
            </c:numRef>
          </c:val>
        </c:ser>
        <c:overlap val="100"/>
        <c:axId val="92615040"/>
        <c:axId val="92616576"/>
      </c:barChart>
      <c:catAx>
        <c:axId val="92615040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2616576"/>
        <c:crosses val="autoZero"/>
        <c:auto val="1"/>
        <c:lblAlgn val="ctr"/>
        <c:lblOffset val="100"/>
      </c:catAx>
      <c:valAx>
        <c:axId val="92616576"/>
        <c:scaling>
          <c:orientation val="minMax"/>
          <c:max val="1"/>
        </c:scaling>
        <c:delete val="1"/>
        <c:axPos val="l"/>
        <c:numFmt formatCode="0%" sourceLinked="0"/>
        <c:tickLblPos val="none"/>
        <c:crossAx val="92615040"/>
        <c:crosses val="autoZero"/>
        <c:crossBetween val="between"/>
      </c:valAx>
    </c:plotArea>
    <c:legend>
      <c:legendPos val="tr"/>
      <c:legendEntry>
        <c:idx val="0"/>
        <c:txPr>
          <a:bodyPr/>
          <a:lstStyle/>
          <a:p>
            <a:pPr>
              <a:defRPr sz="1500" b="1"/>
            </a:pPr>
            <a:endParaRPr lang="ru-RU"/>
          </a:p>
        </c:txPr>
      </c:legendEntry>
      <c:layout/>
      <c:txPr>
        <a:bodyPr/>
        <a:lstStyle/>
        <a:p>
          <a:pPr>
            <a:defRPr sz="1500"/>
          </a:pPr>
          <a:endParaRPr lang="ru-RU"/>
        </a:p>
      </c:txPr>
    </c:legend>
    <c:plotVisOnly val="1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8647233640706605E-2"/>
          <c:y val="0.10365283487019962"/>
          <c:w val="0.43410603186947666"/>
          <c:h val="0.81033125948968665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2"/>
            <c:explosion val="20"/>
          </c:dPt>
          <c:dPt>
            <c:idx val="3"/>
            <c:explosion val="20"/>
          </c:dPt>
          <c:dLbls>
            <c:txPr>
              <a:bodyPr/>
              <a:lstStyle/>
              <a:p>
                <a:pPr>
                  <a:defRPr sz="13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Лист1!$A$36:$A$39</c:f>
              <c:strCache>
                <c:ptCount val="4"/>
                <c:pt idx="0">
                  <c:v>Топливо минеральное, нефть и продукты их перегонки</c:v>
                </c:pt>
                <c:pt idx="1">
                  <c:v>Органические химические соединения</c:v>
                </c:pt>
                <c:pt idx="2">
                  <c:v>Полимерные материалы, пластмассы</c:v>
                </c:pt>
                <c:pt idx="3">
                  <c:v>Прочее</c:v>
                </c:pt>
              </c:strCache>
            </c:strRef>
          </c:cat>
          <c:val>
            <c:numRef>
              <c:f>Лист1!$B$36:$B$39</c:f>
              <c:numCache>
                <c:formatCode>0.0%</c:formatCode>
                <c:ptCount val="4"/>
                <c:pt idx="0">
                  <c:v>0.68404851333588135</c:v>
                </c:pt>
                <c:pt idx="1">
                  <c:v>0.23258204221473436</c:v>
                </c:pt>
                <c:pt idx="2">
                  <c:v>2.6756858502953482E-2</c:v>
                </c:pt>
                <c:pt idx="3">
                  <c:v>5.6612585946435527E-2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="1" u="sng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sng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4277917532972538"/>
          <c:y val="0.12852773302966336"/>
          <c:w val="0.5170606043772914"/>
          <c:h val="0.76835953412584002"/>
        </c:manualLayout>
      </c:layout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253151561158348"/>
          <c:y val="2.2183950047217002E-2"/>
          <c:w val="0.89464625714890311"/>
          <c:h val="0.7573114706004913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экспорта, млрд.долл.США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  <a:tileRect r="-100000" b="-10000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01.07.2017</c:v>
                </c:pt>
                <c:pt idx="1">
                  <c:v>01.07.2018</c:v>
                </c:pt>
                <c:pt idx="2">
                  <c:v>01.07.2019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1.45</c:v>
                </c:pt>
                <c:pt idx="1">
                  <c:v>1.53</c:v>
                </c:pt>
                <c:pt idx="2">
                  <c:v>1.27</c:v>
                </c:pt>
              </c:numCache>
            </c:numRef>
          </c:val>
        </c:ser>
        <c:axId val="79375744"/>
        <c:axId val="79422592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прироста, %</c:v>
                </c:pt>
              </c:strCache>
            </c:strRef>
          </c:tx>
          <c:spPr>
            <a:ln w="53975" cmpd="thinThick">
              <a:solidFill>
                <a:srgbClr val="C00000"/>
              </a:solidFill>
              <a:beve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5"/>
            <c:spPr>
              <a:solidFill>
                <a:srgbClr val="C00000"/>
              </a:solidFill>
              <a:ln w="2540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2.387206079167525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B050"/>
                        </a:solidFill>
                      </a:defRPr>
                    </a:pPr>
                    <a:r>
                      <a:rPr lang="en-US" dirty="0" smtClean="0">
                        <a:solidFill>
                          <a:srgbClr val="00B050"/>
                        </a:solidFill>
                      </a:rPr>
                      <a:t>152,8</a:t>
                    </a:r>
                    <a:endParaRPr lang="en-US" dirty="0">
                      <a:solidFill>
                        <a:srgbClr val="00B050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5.1190428452321933E-2"/>
                  <c:y val="-6.804904617715734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rgbClr val="00B050"/>
                        </a:solidFill>
                      </a:rPr>
                      <a:t>105,3</a:t>
                    </a:r>
                    <a:endParaRPr lang="en-US" dirty="0">
                      <a:solidFill>
                        <a:srgbClr val="00B050"/>
                      </a:solidFill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1.0925531381469025E-2"/>
                  <c:y val="-4.34129514165615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83,3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9.3647411841162268E-3"/>
                  <c:y val="-8.6825902833122748E-2"/>
                </c:manualLayout>
              </c:layout>
              <c:showVal val="1"/>
            </c:dLbl>
            <c:dLbl>
              <c:idx val="4"/>
              <c:layout>
                <c:manualLayout>
                  <c:x val="-3.4903239917786912E-2"/>
                  <c:y val="6.517995585031616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01.07.2017</c:v>
                </c:pt>
                <c:pt idx="1">
                  <c:v>01.07.2018</c:v>
                </c:pt>
                <c:pt idx="2">
                  <c:v>01.07.2019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152.85000000000051</c:v>
                </c:pt>
                <c:pt idx="1">
                  <c:v>105.36999999999999</c:v>
                </c:pt>
                <c:pt idx="2">
                  <c:v>83.33</c:v>
                </c:pt>
              </c:numCache>
            </c:numRef>
          </c:val>
        </c:ser>
        <c:marker val="1"/>
        <c:axId val="79425920"/>
        <c:axId val="79424128"/>
      </c:lineChart>
      <c:catAx>
        <c:axId val="79375744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9422592"/>
        <c:crosses val="autoZero"/>
        <c:auto val="1"/>
        <c:lblAlgn val="ctr"/>
        <c:lblOffset val="100"/>
      </c:catAx>
      <c:valAx>
        <c:axId val="794225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noFill/>
              </a:defRPr>
            </a:pPr>
            <a:endParaRPr lang="ru-RU"/>
          </a:p>
        </c:txPr>
        <c:crossAx val="79375744"/>
        <c:crosses val="autoZero"/>
        <c:crossBetween val="between"/>
        <c:majorUnit val="3"/>
      </c:valAx>
      <c:valAx>
        <c:axId val="79424128"/>
        <c:scaling>
          <c:orientation val="minMax"/>
        </c:scaling>
        <c:axPos val="r"/>
        <c:numFmt formatCode="General" sourceLinked="1"/>
        <c:majorTickMark val="none"/>
        <c:tickLblPos val="none"/>
        <c:crossAx val="79425920"/>
        <c:crosses val="max"/>
        <c:crossBetween val="between"/>
      </c:valAx>
      <c:catAx>
        <c:axId val="79425920"/>
        <c:scaling>
          <c:orientation val="minMax"/>
        </c:scaling>
        <c:delete val="1"/>
        <c:axPos val="b"/>
        <c:tickLblPos val="none"/>
        <c:crossAx val="79424128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1296362969228306"/>
          <c:y val="0.8608153781524277"/>
          <c:w val="0.73031721736913602"/>
          <c:h val="0.1198942376165856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52747933761328358"/>
          <c:y val="8.1332298627861913E-2"/>
          <c:w val="0.42324910327423937"/>
          <c:h val="0.84361283562023015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2"/>
            <c:explosion val="14"/>
          </c:dPt>
          <c:dPt>
            <c:idx val="3"/>
            <c:explosion val="12"/>
          </c:dPt>
          <c:dLbls>
            <c:txPr>
              <a:bodyPr/>
              <a:lstStyle/>
              <a:p>
                <a:pPr>
                  <a:defRPr sz="13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Лист1!$A$44:$A$47</c:f>
              <c:strCache>
                <c:ptCount val="4"/>
                <c:pt idx="0">
                  <c:v>Машины и оборудование</c:v>
                </c:pt>
                <c:pt idx="1">
                  <c:v>Изделия из черных металлов</c:v>
                </c:pt>
                <c:pt idx="2">
                  <c:v>Полимеры и химическая продукция</c:v>
                </c:pt>
                <c:pt idx="3">
                  <c:v>Прочее</c:v>
                </c:pt>
              </c:strCache>
            </c:strRef>
          </c:cat>
          <c:val>
            <c:numRef>
              <c:f>Лист1!$B$44:$B$47</c:f>
              <c:numCache>
                <c:formatCode>0.0%</c:formatCode>
                <c:ptCount val="4"/>
                <c:pt idx="0">
                  <c:v>0.505</c:v>
                </c:pt>
                <c:pt idx="1">
                  <c:v>0.33437878863311826</c:v>
                </c:pt>
                <c:pt idx="2">
                  <c:v>7.5999999999999998E-2</c:v>
                </c:pt>
                <c:pt idx="3">
                  <c:v>8.4621211366883567E-2</c:v>
                </c:pt>
              </c:numCache>
            </c:numRef>
          </c:val>
        </c:ser>
        <c:firstSliceAng val="0"/>
      </c:pieChart>
    </c:plotArea>
    <c:legend>
      <c:legendPos val="l"/>
      <c:legendEntry>
        <c:idx val="0"/>
        <c:txPr>
          <a:bodyPr/>
          <a:lstStyle/>
          <a:p>
            <a:pPr>
              <a:defRPr sz="1200" b="1" u="sng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u="sng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4092323075214032E-2"/>
          <c:y val="0.15443932569982624"/>
          <c:w val="0.46561021989620238"/>
          <c:h val="0.7570346791094974"/>
        </c:manualLayout>
      </c:layout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0.36538</cdr:x>
      <cdr:y>0.275</cdr:y>
    </cdr:from>
    <cdr:to>
      <cdr:x>0.74299</cdr:x>
      <cdr:y>0.575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3275856" y="792088"/>
          <a:ext cx="3385392" cy="86409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33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-557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субъектов МСП </a:t>
          </a:r>
          <a:endParaRPr lang="ru-RU" sz="14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0.40151</cdr:x>
      <cdr:y>0.28875</cdr:y>
    </cdr:from>
    <cdr:to>
      <cdr:x>0.685</cdr:x>
      <cdr:y>0.65624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1835696" y="792088"/>
          <a:ext cx="1296144" cy="1008112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9966"/>
        </a:solidFill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>
          <a:outerShdw blurRad="50800" dist="38100" dir="18900000" algn="b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ysClr val="windowText" lastClr="000000"/>
              </a:solidFill>
              <a:latin typeface="Arial" pitchFamily="34" charset="0"/>
            </a:rPr>
            <a:t>-2,7%</a:t>
          </a:r>
          <a:endParaRPr lang="ru-RU" sz="1400" b="1" dirty="0">
            <a:solidFill>
              <a:sysClr val="windowText" lastClr="000000"/>
            </a:solidFill>
            <a:latin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0.39374</cdr:x>
      <cdr:y>0.33333</cdr:y>
    </cdr:from>
    <cdr:to>
      <cdr:x>0.67724</cdr:x>
      <cdr:y>0.69231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800200" y="936104"/>
          <a:ext cx="1296144" cy="1008127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9966"/>
        </a:solidFill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>
          <a:outerShdw blurRad="50800" dist="38100" dir="18900000" algn="b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ysClr val="windowText" lastClr="000000"/>
              </a:solidFill>
              <a:latin typeface="Arial" pitchFamily="34" charset="0"/>
            </a:rPr>
            <a:t>-2,3%</a:t>
          </a:r>
          <a:endParaRPr lang="ru-RU" sz="1400" b="1" dirty="0">
            <a:solidFill>
              <a:sysClr val="windowText" lastClr="000000"/>
            </a:solidFill>
            <a:latin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0.39423</cdr:x>
      <cdr:y>0.28125</cdr:y>
    </cdr:from>
    <cdr:to>
      <cdr:x>0.56731</cdr:x>
      <cdr:y>0.6875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2952328" y="648072"/>
          <a:ext cx="1296167" cy="93610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9966"/>
        </a:solidFill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>
          <a:outerShdw blurRad="50800" dist="38100" dir="18900000" algn="b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ysClr val="windowText" lastClr="000000"/>
              </a:solidFill>
              <a:latin typeface="Arial" pitchFamily="34" charset="0"/>
            </a:rPr>
            <a:t>-1,4%</a:t>
          </a:r>
          <a:endParaRPr lang="ru-RU" sz="1400" b="1" dirty="0">
            <a:solidFill>
              <a:sysClr val="windowText" lastClr="000000"/>
            </a:solidFill>
            <a:latin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57B17-715C-409F-8E90-91D4CA172E48}" type="datetimeFigureOut">
              <a:rPr lang="ru-RU" smtClean="0"/>
              <a:pPr>
                <a:defRPr/>
              </a:pPr>
              <a:t>23.10.2019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B0BFE3-E5ED-4418-A07E-C8B315CB81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0BFE3-E5ED-4418-A07E-C8B315CB81E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0BFE3-E5ED-4418-A07E-C8B315CB81E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0BFE3-E5ED-4418-A07E-C8B315CB81E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0BFE3-E5ED-4418-A07E-C8B315CB81E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A42A001-4FA5-4F51-A6DF-CA5F48BEB2B5}" type="datetimeFigureOut">
              <a:rPr lang="ru-RU" smtClean="0"/>
              <a:pPr>
                <a:defRPr/>
              </a:pPr>
              <a:t>23.10.2019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BAA2DC9-01E9-4857-8C39-6F14402432E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EF26718-92DF-472C-A1C3-23B1E866EB78}" type="datetimeFigureOut">
              <a:rPr lang="ru-RU" smtClean="0"/>
              <a:pPr>
                <a:defRPr/>
              </a:pPr>
              <a:t>23.10.2019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F0A80CE-8D69-461E-B4F6-64E4C00759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4E5A0F9-FD75-4B64-BD95-12A4EA27FD7A}" type="datetimeFigureOut">
              <a:rPr lang="ru-RU" smtClean="0"/>
              <a:pPr>
                <a:defRPr/>
              </a:pPr>
              <a:t>23.10.2019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287326F-10C2-4607-8ABA-6942B9F91A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2923E9C-2FC0-4668-B9F1-0D32E6C34636}" type="datetimeFigureOut">
              <a:rPr lang="ru-RU" smtClean="0"/>
              <a:pPr>
                <a:defRPr/>
              </a:pPr>
              <a:t>23.10.2019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45FD62-0149-43B0-9372-228CE109DD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FCA5BB4-63F8-4596-A397-875701FE379B}" type="datetimeFigureOut">
              <a:rPr lang="ru-RU" smtClean="0"/>
              <a:pPr>
                <a:defRPr/>
              </a:pPr>
              <a:t>23.10.2019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B875C3E-7F5C-42DA-B759-5AD1A4DCEE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8601AF8-59FF-489F-AE87-A3D36A963949}" type="datetimeFigureOut">
              <a:rPr lang="ru-RU" smtClean="0"/>
              <a:pPr>
                <a:defRPr/>
              </a:pPr>
              <a:t>23.10.2019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B1EEA3-F4C9-4D64-A27D-9BFB430472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E4F5BC8-03B3-4BB7-A17D-B506DD513505}" type="datetimeFigureOut">
              <a:rPr lang="ru-RU" smtClean="0"/>
              <a:pPr>
                <a:defRPr/>
              </a:pPr>
              <a:t>23.10.2019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E1ADCB-8344-409B-9CAE-14FFCC3F435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C59662-2B82-4E58-9FBC-DB24BEC84EE5}" type="datetimeFigureOut">
              <a:rPr lang="ru-RU" smtClean="0"/>
              <a:pPr>
                <a:defRPr/>
              </a:pPr>
              <a:t>23.10.2019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4AB74BE-E593-47C3-9C23-471EC69B8C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F584916-BBC5-41E7-BCF1-5D7469E9E7DF}" type="datetimeFigureOut">
              <a:rPr lang="ru-RU" smtClean="0"/>
              <a:pPr>
                <a:defRPr/>
              </a:pPr>
              <a:t>23.10.2019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20ED569-D5F6-42E6-B4B1-1ABDE4560A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6E878C5-EF11-40DF-B548-92D77ECB5683}" type="datetimeFigureOut">
              <a:rPr lang="ru-RU" smtClean="0"/>
              <a:pPr>
                <a:defRPr/>
              </a:pPr>
              <a:t>23.10.2019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401313C-B9A5-4B8C-A0F3-40FA2829EA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0F1131F-205F-4C2D-A1FD-F345FB009624}" type="datetimeFigureOut">
              <a:rPr lang="ru-RU" smtClean="0"/>
              <a:pPr>
                <a:defRPr/>
              </a:pPr>
              <a:t>23.10.2019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7DA041C-3F7D-4BD2-98A5-51315B4045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1BAB992-6516-454F-82EF-DE0288B4B866}" type="datetimeFigureOut">
              <a:rPr lang="ru-RU" smtClean="0"/>
              <a:pPr>
                <a:defRPr/>
              </a:pPr>
              <a:t>23.10.2019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97D4E2A-89DA-4D0B-A006-54E6F2F0A71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2.png"/><Relationship Id="rId7" Type="http://schemas.openxmlformats.org/officeDocument/2006/relationships/chart" Target="../charts/chart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chart" Target="../charts/char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Перенос\РАБОТА\ППП\выезды\25.10.2019 ТО\Контур 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4664"/>
            <a:ext cx="5256584" cy="597103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916832"/>
            <a:ext cx="4075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atin typeface="Arial" pitchFamily="34" charset="0"/>
                <a:ea typeface="+mj-ea"/>
                <a:cs typeface="Arial" pitchFamily="34" charset="0"/>
              </a:rPr>
              <a:t>НАЦИОНАЛЬНЫЙ ПРОЕКТ</a:t>
            </a:r>
          </a:p>
        </p:txBody>
      </p:sp>
      <p:pic>
        <p:nvPicPr>
          <p:cNvPr id="2052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85749"/>
            <a:ext cx="928687" cy="1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251520" y="2348880"/>
            <a:ext cx="448786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200" b="1" dirty="0">
                <a:solidFill>
                  <a:srgbClr val="0067AC"/>
                </a:solidFill>
                <a:latin typeface="Arial" pitchFamily="34" charset="0"/>
                <a:cs typeface="Arial" pitchFamily="34" charset="0"/>
              </a:rPr>
              <a:t>МАЛОЕ И СРЕДНЕЕ ПРЕДПРИНИМАТЕЛЬСТВО </a:t>
            </a:r>
            <a:r>
              <a:rPr lang="ru-RU" sz="2200" b="1" dirty="0" smtClean="0">
                <a:solidFill>
                  <a:srgbClr val="0067A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solidFill>
                  <a:srgbClr val="0067AC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67AC"/>
                </a:solidFill>
                <a:latin typeface="Arial" pitchFamily="34" charset="0"/>
                <a:cs typeface="Arial" pitchFamily="34" charset="0"/>
              </a:rPr>
              <a:t>И ПОДДЕРЖКА </a:t>
            </a:r>
            <a:r>
              <a:rPr lang="ru-RU" sz="2200" b="1" dirty="0">
                <a:solidFill>
                  <a:srgbClr val="0067AC"/>
                </a:solidFill>
                <a:latin typeface="Arial" pitchFamily="34" charset="0"/>
                <a:cs typeface="Arial" pitchFamily="34" charset="0"/>
              </a:rPr>
              <a:t>ИНДИВИДУАЛЬНОЙ ПРЕДПРИНИМАТЕЛЬСКОЙ ИНИЦИАТИВЫ </a:t>
            </a:r>
            <a:endParaRPr lang="ru-RU" sz="2200" dirty="0">
              <a:solidFill>
                <a:srgbClr val="0067A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 descr="C:\Users\TaskinMA\Desktop\Выезд в Тюменскую область\Герб Тюме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780" y="260648"/>
            <a:ext cx="1272036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TaskinMA\Desktop\Выезд в Тюменскую область\Презентация\Новая папк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91733">
            <a:off x="437037" y="4550619"/>
            <a:ext cx="962024" cy="962024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4313" y="1071565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179512" y="260648"/>
            <a:ext cx="585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РЕАЛИЗАЦИЯ </a:t>
            </a:r>
            <a:r>
              <a:rPr lang="ru-RU" b="1" dirty="0" smtClean="0">
                <a:solidFill>
                  <a:srgbClr val="0070C0"/>
                </a:solidFill>
              </a:rPr>
              <a:t>ФЕДЕРАЛЬНОГО ПРОЕКТА «ЭКСПОРТ ПРОДУКЦИИ АПК» *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5103"/>
            <a:ext cx="650206" cy="100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Перенос\РАБОТА\ППП\выезды\25.10.2019 ТО\Герб Т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714" y="0"/>
            <a:ext cx="974296" cy="102873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07504" y="1196752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Доля субъектов РФ в валовом </a:t>
            </a:r>
          </a:p>
          <a:p>
            <a:pPr algn="ctr"/>
            <a:r>
              <a:rPr lang="ru-RU" sz="1400" b="1" dirty="0" smtClean="0"/>
              <a:t>производстве продукции АПК в 2018 г., %</a:t>
            </a:r>
            <a:endParaRPr lang="ru-RU" sz="1400" b="1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-540568" y="1988840"/>
          <a:ext cx="518457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779912" y="1196752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Доля субъектов РФ в  плановом объеме</a:t>
            </a:r>
          </a:p>
          <a:p>
            <a:pPr algn="ctr"/>
            <a:r>
              <a:rPr lang="ru-RU" sz="1400" b="1" dirty="0" smtClean="0"/>
              <a:t>экспорта АПК Уральского федерального округа, %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5733256"/>
            <a:ext cx="8424936" cy="648072"/>
          </a:xfrm>
          <a:prstGeom prst="rect">
            <a:avLst/>
          </a:prstGeom>
          <a:solidFill>
            <a:srgbClr val="FF660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Целесообразно рассмотреть возможность 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плана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ЭКСПОРТУ ПРОДУКЦИИ АПК в Тюменской области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-180528" y="1772816"/>
          <a:ext cx="338437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2771800" y="2276872"/>
          <a:ext cx="338437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868144" y="2132856"/>
          <a:ext cx="31683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851920" y="1916832"/>
            <a:ext cx="1032077" cy="338554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2019 год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4248" y="1916832"/>
            <a:ext cx="1032077" cy="338554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2024 год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9"/>
          <p:cNvSpPr>
            <a:spLocks noChangeArrowheads="1"/>
          </p:cNvSpPr>
          <p:nvPr/>
        </p:nvSpPr>
        <p:spPr bwMode="auto">
          <a:xfrm>
            <a:off x="323528" y="6381328"/>
            <a:ext cx="10017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* </a:t>
            </a:r>
            <a:r>
              <a:rPr lang="ru-RU" sz="1400" b="1" dirty="0" smtClean="0"/>
              <a:t>Росстат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skinMA\Desktop\Выезд в Тюменскую область\Презентация\Новая папка\шаблон 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44824"/>
            <a:ext cx="1340073" cy="792088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1052737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214312"/>
            <a:ext cx="735012" cy="86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8"/>
          <p:cNvSpPr>
            <a:spLocks noChangeArrowheads="1"/>
          </p:cNvSpPr>
          <p:nvPr/>
        </p:nvSpPr>
        <p:spPr bwMode="auto">
          <a:xfrm>
            <a:off x="107504" y="188640"/>
            <a:ext cx="67854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ЧИСЛЕННОСТЬ СУБЪЕКТОВ МАЛОГО И СРЕДНЕГО ПРЕДПРИНИМАТЕЛЬСТВА, ВКЛЮЧАЯ ИНДИВИДУАЛЬНЫХ ПРЕДПРИНИМАТЕЛЕЙ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6381328"/>
            <a:ext cx="5163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*Источник: Единый реестр субъектов МСП ФНС России</a:t>
            </a:r>
            <a:endParaRPr lang="ru-RU" sz="1400" b="1" dirty="0"/>
          </a:p>
        </p:txBody>
      </p:sp>
      <p:pic>
        <p:nvPicPr>
          <p:cNvPr id="10" name="Picture 2" descr="C:\Users\TaskinMA\Desktop\Выезд в Тюменскую область\Герб Тюме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88643"/>
            <a:ext cx="1008112" cy="798948"/>
          </a:xfrm>
          <a:prstGeom prst="rect">
            <a:avLst/>
          </a:prstGeom>
          <a:noFill/>
        </p:spPr>
      </p:pic>
      <p:graphicFrame>
        <p:nvGraphicFramePr>
          <p:cNvPr id="13" name="Диаграмма 12"/>
          <p:cNvGraphicFramePr/>
          <p:nvPr/>
        </p:nvGraphicFramePr>
        <p:xfrm>
          <a:off x="179512" y="1124744"/>
          <a:ext cx="846043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179512" y="3789040"/>
          <a:ext cx="864096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3059832" y="1844824"/>
            <a:ext cx="4320480" cy="0"/>
          </a:xfrm>
          <a:prstGeom prst="line">
            <a:avLst/>
          </a:prstGeom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TaskinMA\Desktop\Выезд в Тюменскую область\Презентация\Новая папка\шаблон 2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437112"/>
            <a:ext cx="1152128" cy="673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9512" y="1052737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214312"/>
            <a:ext cx="735012" cy="86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8"/>
          <p:cNvSpPr>
            <a:spLocks noChangeArrowheads="1"/>
          </p:cNvSpPr>
          <p:nvPr/>
        </p:nvSpPr>
        <p:spPr bwMode="auto">
          <a:xfrm>
            <a:off x="107951" y="214319"/>
            <a:ext cx="6892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ЧИСЛЕННОСТЬ СУБЪЕКТОВ МАЛОГО И СРЕДНЕГО ПРЕДПРИНИМАТЕЛЬСТВА, ВКЛЮЧАЯ ИНДИВИДУАЛЬНЫХ ПРЕДПРИНИМАТЕЛЕЙ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6381337"/>
            <a:ext cx="5163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*Источник: Единый реестр субъектов МСП ФНС России</a:t>
            </a:r>
            <a:endParaRPr lang="ru-RU" sz="1400" b="1" dirty="0"/>
          </a:p>
        </p:txBody>
      </p:sp>
      <p:pic>
        <p:nvPicPr>
          <p:cNvPr id="20" name="Picture 2" descr="C:\Users\TaskinMA\Desktop\Выезд в Тюменскую область\Герб Тюме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88643"/>
            <a:ext cx="1008112" cy="798948"/>
          </a:xfrm>
          <a:prstGeom prst="rect">
            <a:avLst/>
          </a:prstGeom>
          <a:noFill/>
        </p:spPr>
      </p:pic>
      <p:graphicFrame>
        <p:nvGraphicFramePr>
          <p:cNvPr id="14" name="Диаграмма 13"/>
          <p:cNvGraphicFramePr/>
          <p:nvPr/>
        </p:nvGraphicFramePr>
        <p:xfrm>
          <a:off x="0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572000" y="1052736"/>
          <a:ext cx="45720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611560" y="3933056"/>
          <a:ext cx="748883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050" name="Picture 2" descr="C:\Users\TaskinMA\Desktop\Выезд в Тюменскую область\Презентация\Новая папка\шаблон 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4371240"/>
            <a:ext cx="792088" cy="75834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1" name="TextBox 10"/>
          <p:cNvSpPr txBox="1"/>
          <p:nvPr/>
        </p:nvSpPr>
        <p:spPr>
          <a:xfrm>
            <a:off x="4860032" y="5157192"/>
            <a:ext cx="1763303" cy="3231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,1 тыс.человек</a:t>
            </a:r>
            <a:endParaRPr lang="ru-RU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askinMA\Desktop\Выезд в Тюменскую область\Презентация\ИП Богандинский\Богандин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861048"/>
            <a:ext cx="4752528" cy="2736305"/>
          </a:xfrm>
          <a:prstGeom prst="rect">
            <a:avLst/>
          </a:prstGeom>
          <a:noFill/>
        </p:spPr>
      </p:pic>
      <p:pic>
        <p:nvPicPr>
          <p:cNvPr id="7" name="Picture 2" descr="C:\Users\TaskinMA\Desktop\Выезд в Тюменскую область\Презентация\ИП Богандинский\Богандинский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5256584" cy="2952091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1052737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214312"/>
            <a:ext cx="735012" cy="86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179512" y="-27384"/>
            <a:ext cx="56881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РЕАЛИЗАЦИЯ МЕХАНИЗМОВ ПОДДЕРЖКИ МАЛОГО </a:t>
            </a:r>
            <a:b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СРЕДНЕГО ПРЕДПРИНИМАТЕЛЬСТВА.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СТРОИТЕЛЬСТВО ИНДУСТРИАЛЬНОГО ПАРКА «БОГАНДИНСКИЙ»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TaskinMA\Desktop\Выезд в Тюменскую область\Герб Тюмен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188643"/>
            <a:ext cx="1008112" cy="7989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36096" y="1124744"/>
            <a:ext cx="3456384" cy="2880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447675" algn="just"/>
            <a:r>
              <a:rPr lang="ru-RU" sz="1600" dirty="0" smtClean="0"/>
              <a:t>Индустриальный парк «</a:t>
            </a:r>
            <a:r>
              <a:rPr lang="ru-RU" sz="1600" dirty="0" err="1" smtClean="0"/>
              <a:t>Богандинский</a:t>
            </a:r>
            <a:r>
              <a:rPr lang="ru-RU" sz="1600" dirty="0" smtClean="0"/>
              <a:t>» создан в соответствии с постановлением Правительства Тюменской области от 10.02. 2016 г. №118-рп. </a:t>
            </a:r>
          </a:p>
          <a:p>
            <a:pPr indent="447675" algn="just"/>
            <a:r>
              <a:rPr lang="ru-RU" sz="1600" dirty="0" smtClean="0"/>
              <a:t>Общая площадь индустриального парка составляет </a:t>
            </a:r>
            <a:r>
              <a:rPr lang="ru-RU" sz="1600" b="1" dirty="0" smtClean="0"/>
              <a:t>267,9 га</a:t>
            </a:r>
            <a:r>
              <a:rPr lang="ru-RU" sz="1600" i="1" dirty="0" smtClean="0"/>
              <a:t>, </a:t>
            </a:r>
            <a:r>
              <a:rPr lang="ru-RU" sz="1600" u="sng" dirty="0" smtClean="0"/>
              <a:t>полезная площадь – </a:t>
            </a:r>
            <a:r>
              <a:rPr lang="ru-RU" sz="1600" b="1" u="sng" dirty="0" smtClean="0"/>
              <a:t>187,5 га</a:t>
            </a:r>
            <a:r>
              <a:rPr lang="ru-RU" sz="1600" dirty="0" smtClean="0"/>
              <a:t>, территория, выделенная под коридоры коммуникаций – 80,4 га.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077072"/>
            <a:ext cx="3960440" cy="2554545"/>
          </a:xfrm>
          <a:prstGeom prst="rect">
            <a:avLst/>
          </a:prstGeom>
          <a:solidFill>
            <a:srgbClr val="EDAA85"/>
          </a:solidFill>
        </p:spPr>
        <p:txBody>
          <a:bodyPr wrap="square" rtlCol="0">
            <a:spAutoFit/>
          </a:bodyPr>
          <a:lstStyle/>
          <a:p>
            <a:r>
              <a:rPr lang="ru-RU" sz="1600" b="1" u="sng" dirty="0" smtClean="0"/>
              <a:t>2019 год</a:t>
            </a:r>
            <a:r>
              <a:rPr lang="ru-RU" sz="1600" b="1" dirty="0" smtClean="0"/>
              <a:t>: 7 РЕЗИДЕНТОВ, </a:t>
            </a:r>
            <a:r>
              <a:rPr lang="ru-RU" sz="1600" dirty="0" smtClean="0"/>
              <a:t>план инвестиций  по текущим соглашениям </a:t>
            </a:r>
            <a:r>
              <a:rPr lang="ru-RU" sz="1600" b="1" dirty="0" smtClean="0"/>
              <a:t>1 122,5 млн.рублей</a:t>
            </a:r>
            <a:r>
              <a:rPr lang="ru-RU" sz="1600" dirty="0" smtClean="0"/>
              <a:t>, количество вновь создаваемых рабочих мест – </a:t>
            </a:r>
            <a:r>
              <a:rPr lang="ru-RU" sz="1600" b="1" dirty="0" smtClean="0"/>
              <a:t>464</a:t>
            </a:r>
            <a:r>
              <a:rPr lang="ru-RU" sz="1600" dirty="0" smtClean="0"/>
              <a:t>.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Ни один резидент </a:t>
            </a:r>
            <a:r>
              <a:rPr lang="ru-RU" sz="1600" b="1" u="sng" dirty="0" smtClean="0">
                <a:solidFill>
                  <a:srgbClr val="FF0000"/>
                </a:solidFill>
              </a:rPr>
              <a:t>не приступил к пуско-наладочным работам</a:t>
            </a:r>
            <a:r>
              <a:rPr lang="ru-RU" sz="1600" b="1" dirty="0" smtClean="0">
                <a:solidFill>
                  <a:srgbClr val="FF0000"/>
                </a:solidFill>
              </a:rPr>
              <a:t>! </a:t>
            </a:r>
            <a:endParaRPr lang="ru-RU" sz="1600" dirty="0" smtClean="0"/>
          </a:p>
          <a:p>
            <a:r>
              <a:rPr lang="ru-RU" sz="1600" b="1" u="sng" dirty="0" smtClean="0"/>
              <a:t>К 2023 году</a:t>
            </a:r>
            <a:r>
              <a:rPr lang="ru-RU" sz="1600" b="1" dirty="0" smtClean="0"/>
              <a:t> </a:t>
            </a:r>
            <a:r>
              <a:rPr lang="ru-RU" sz="1600" dirty="0" smtClean="0"/>
              <a:t>в парке планируется разместить </a:t>
            </a:r>
            <a:r>
              <a:rPr lang="ru-RU" sz="1600" b="1" dirty="0" smtClean="0"/>
              <a:t>32 РЕЗИДЕНТА </a:t>
            </a:r>
            <a:r>
              <a:rPr lang="ru-RU" sz="1600" dirty="0" smtClean="0"/>
              <a:t>с объемом инвестиций более </a:t>
            </a:r>
            <a:r>
              <a:rPr lang="ru-RU" sz="1600" b="1" dirty="0" smtClean="0"/>
              <a:t>5 млрд.рублей </a:t>
            </a:r>
            <a:r>
              <a:rPr lang="ru-RU" sz="1600" dirty="0" smtClean="0"/>
              <a:t>и создать свыше </a:t>
            </a:r>
            <a:r>
              <a:rPr lang="ru-RU" sz="1600" b="1" dirty="0" smtClean="0"/>
              <a:t>3 000</a:t>
            </a:r>
            <a:r>
              <a:rPr lang="ru-RU" sz="1600" dirty="0" smtClean="0"/>
              <a:t> рабочих мест </a:t>
            </a:r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3059832" y="2132856"/>
            <a:ext cx="144016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4211960" y="2852936"/>
            <a:ext cx="1224136" cy="172819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skinMA\Desktop\Выезд в Тюменскую область\Презентация\Новая папк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84985"/>
            <a:ext cx="1944216" cy="1944216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1052737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214312"/>
            <a:ext cx="735012" cy="86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179512" y="260648"/>
            <a:ext cx="56881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РЕАЛИЗАЦИЯ МЕХАНИЗМОВ ПОДДЕРЖКИ МАЛОГО </a:t>
            </a:r>
            <a:b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СРЕДНЕГО ПРЕДПРИНИМАТЕЛЬСТВА*</a:t>
            </a:r>
          </a:p>
        </p:txBody>
      </p:sp>
      <p:pic>
        <p:nvPicPr>
          <p:cNvPr id="14" name="Picture 2" descr="C:\Users\TaskinMA\Desktop\Выезд в Тюменскую область\Герб Тюмен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188643"/>
            <a:ext cx="1008112" cy="7989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6165304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cs typeface="Arial" pitchFamily="34" charset="0"/>
              </a:rPr>
              <a:t>*Источник: АО «Корпорация «МСП»</a:t>
            </a:r>
            <a:endParaRPr lang="ru-RU" sz="14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6091098"/>
              </p:ext>
            </p:extLst>
          </p:nvPr>
        </p:nvGraphicFramePr>
        <p:xfrm>
          <a:off x="251520" y="2060848"/>
          <a:ext cx="6783268" cy="3816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2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2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21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Субъект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Российской</a:t>
                      </a:r>
                      <a:r>
                        <a:rPr lang="ru-RU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Федерации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2251" marR="52251" marT="28572" marB="2857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Место в рейтинге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(из 85)</a:t>
                      </a:r>
                    </a:p>
                  </a:txBody>
                  <a:tcPr marL="52251" marR="52251" marT="28572" marB="2857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Рейтинг </a:t>
                      </a:r>
                      <a:r>
                        <a:rPr lang="ru-RU" sz="14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информи-рования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2251" marR="52251" marT="28572" marB="2857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6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Курганская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область</a:t>
                      </a:r>
                    </a:p>
                  </a:txBody>
                  <a:tcPr marL="6912" marR="6912" marT="75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marL="6912" marR="6912" marT="7560" marB="0" anchor="ctr">
                    <a:solidFill>
                      <a:srgbClr val="22B1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0,75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12" marR="6912" marT="7560" marB="0" anchor="ctr">
                    <a:solidFill>
                      <a:srgbClr val="22B1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6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Ханты-Мансийский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автономный округ - Югра</a:t>
                      </a:r>
                    </a:p>
                  </a:txBody>
                  <a:tcPr marL="6912" marR="6912" marT="75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L="6912" marR="6912" marT="7560" marB="0" anchor="ctr">
                    <a:solidFill>
                      <a:srgbClr val="22B1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0,73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12" marR="6912" marT="7560" marB="0" anchor="ctr">
                    <a:solidFill>
                      <a:srgbClr val="22B1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6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Ямало-Ненецкий </a:t>
                      </a:r>
                      <a:b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автономный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округ</a:t>
                      </a:r>
                    </a:p>
                  </a:txBody>
                  <a:tcPr marL="6912" marR="6912" marT="75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marL="6912" marR="6912" marT="756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0,67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12" marR="6912" marT="756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Тюменская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область</a:t>
                      </a:r>
                    </a:p>
                  </a:txBody>
                  <a:tcPr marL="6912" marR="6912" marT="75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marL="6912" marR="6912" marT="756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0,27  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12" marR="6912" marT="756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Челябинская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область</a:t>
                      </a:r>
                    </a:p>
                  </a:txBody>
                  <a:tcPr marL="6912" marR="6912" marT="75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43</a:t>
                      </a:r>
                    </a:p>
                  </a:txBody>
                  <a:tcPr marL="6912" marR="6912" marT="756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0,21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12" marR="6912" marT="756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6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Свердловская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область</a:t>
                      </a:r>
                    </a:p>
                  </a:txBody>
                  <a:tcPr marL="6912" marR="6912" marT="756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63</a:t>
                      </a:r>
                    </a:p>
                  </a:txBody>
                  <a:tcPr marL="6912" marR="6912" marT="756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0,07  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912" marR="6912" marT="756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-252536" y="112474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8818">
              <a:defRPr/>
            </a:pPr>
            <a:r>
              <a:rPr lang="ru-RU" b="1" dirty="0" smtClean="0">
                <a:latin typeface="Arial" pitchFamily="34" charset="0"/>
              </a:rPr>
              <a:t>Информирование субъектов Российской Федерации </a:t>
            </a:r>
            <a:br>
              <a:rPr lang="ru-RU" b="1" dirty="0" smtClean="0">
                <a:latin typeface="Arial" pitchFamily="34" charset="0"/>
              </a:rPr>
            </a:br>
            <a:r>
              <a:rPr lang="ru-RU" b="1" dirty="0" smtClean="0">
                <a:latin typeface="Arial" pitchFamily="34" charset="0"/>
              </a:rPr>
              <a:t>о комплексе мер поддержки в автоматизированной информационной системе «МОНИТОРИНГ МСП» 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869160"/>
            <a:ext cx="676875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Перенос\РАБОТА\ППП\выезды\25.10.2019 ТО\Контур 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4664"/>
            <a:ext cx="5256584" cy="5971032"/>
          </a:xfrm>
          <a:prstGeom prst="rect">
            <a:avLst/>
          </a:prstGeom>
          <a:noFill/>
        </p:spPr>
      </p:pic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357188" y="2686057"/>
            <a:ext cx="44878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200" b="1" dirty="0">
                <a:solidFill>
                  <a:srgbClr val="0067AC"/>
                </a:solidFill>
                <a:latin typeface="Arial" pitchFamily="34" charset="0"/>
                <a:cs typeface="Arial" pitchFamily="34" charset="0"/>
              </a:rPr>
              <a:t>МЕЖДУНАРОДНАЯ КООПЕРАЦИЯ И ЭКСПОРТ</a:t>
            </a:r>
            <a:endParaRPr lang="ru-RU" sz="2200" dirty="0">
              <a:solidFill>
                <a:srgbClr val="0067A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60" y="2285994"/>
            <a:ext cx="4075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43556D"/>
                </a:solidFill>
                <a:latin typeface="Arial" pitchFamily="34" charset="0"/>
                <a:ea typeface="+mj-ea"/>
                <a:cs typeface="Arial" pitchFamily="34" charset="0"/>
              </a:rPr>
              <a:t>НАЦИОНАЛЬНЫЙ ПРОЕКТ</a:t>
            </a:r>
          </a:p>
        </p:txBody>
      </p:sp>
      <p:pic>
        <p:nvPicPr>
          <p:cNvPr id="9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85749"/>
            <a:ext cx="928687" cy="1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TaskinMA\Desktop\Выезд в Тюменскую область\Герб Тюме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780" y="260648"/>
            <a:ext cx="1272036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TaskinMA\Desktop\Выезд в Тюменскую область\Презентация\Новая папка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2996952"/>
            <a:ext cx="849288" cy="849288"/>
          </a:xfrm>
          <a:prstGeom prst="rect">
            <a:avLst/>
          </a:prstGeom>
          <a:noFill/>
        </p:spPr>
      </p:pic>
      <p:pic>
        <p:nvPicPr>
          <p:cNvPr id="4100" name="Picture 4" descr="C:\Users\TaskinMA\Desktop\Выезд в Тюменскую область\Презентация\Новая папка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3933056"/>
            <a:ext cx="1008112" cy="1008112"/>
          </a:xfrm>
          <a:prstGeom prst="rect">
            <a:avLst/>
          </a:prstGeom>
          <a:noFill/>
        </p:spPr>
      </p:pic>
      <p:pic>
        <p:nvPicPr>
          <p:cNvPr id="4098" name="Picture 2" descr="C:\Users\TaskinMA\Desktop\Выезд в Тюменскую область\Презентация\Новая папка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1553" y="4941168"/>
            <a:ext cx="1082447" cy="958652"/>
          </a:xfrm>
          <a:prstGeom prst="rect">
            <a:avLst/>
          </a:prstGeom>
          <a:noFill/>
        </p:spPr>
      </p:pic>
      <p:graphicFrame>
        <p:nvGraphicFramePr>
          <p:cNvPr id="18" name="Содержимое 8"/>
          <p:cNvGraphicFramePr>
            <a:graphicFrameLocks noGrp="1"/>
          </p:cNvGraphicFramePr>
          <p:nvPr>
            <p:ph idx="1"/>
          </p:nvPr>
        </p:nvGraphicFramePr>
        <p:xfrm>
          <a:off x="107504" y="1196752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14313" y="1071565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0" y="188640"/>
            <a:ext cx="6030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РЕАЛИЗАЦИЯ </a:t>
            </a:r>
            <a:r>
              <a:rPr lang="ru-RU" b="1" dirty="0" smtClean="0">
                <a:solidFill>
                  <a:srgbClr val="0070C0"/>
                </a:solidFill>
              </a:rPr>
              <a:t>НАЦИОНАЛЬНОГО ПРОЕКТА «МЕЖДУНАРОДНАЯ КООПЕРАЦИЯ И ЭКСПОРТ»*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51520" y="6309320"/>
            <a:ext cx="44887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* </a:t>
            </a:r>
            <a:r>
              <a:rPr lang="ru-RU" sz="1400" b="1" dirty="0" smtClean="0"/>
              <a:t>Источник: АО </a:t>
            </a:r>
            <a:r>
              <a:rPr lang="ru-RU" sz="1400" b="1" dirty="0"/>
              <a:t>«Российский экспортный </a:t>
            </a:r>
            <a:r>
              <a:rPr lang="ru-RU" sz="1400" b="1" dirty="0" smtClean="0"/>
              <a:t>центр»</a:t>
            </a:r>
            <a:endParaRPr lang="ru-RU" sz="1400" b="1" dirty="0"/>
          </a:p>
        </p:txBody>
      </p:sp>
      <p:sp>
        <p:nvSpPr>
          <p:cNvPr id="9224" name="TextBox 15"/>
          <p:cNvSpPr txBox="1">
            <a:spLocks noChangeArrowheads="1"/>
          </p:cNvSpPr>
          <p:nvPr/>
        </p:nvSpPr>
        <p:spPr bwMode="auto">
          <a:xfrm>
            <a:off x="539552" y="1844824"/>
            <a:ext cx="504056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/>
              <a:t>Структура экспорта </a:t>
            </a:r>
            <a:r>
              <a:rPr lang="ru-RU" b="1" dirty="0" smtClean="0"/>
              <a:t>Тюменской области</a:t>
            </a:r>
            <a:br>
              <a:rPr lang="ru-RU" b="1" dirty="0" smtClean="0"/>
            </a:br>
            <a:r>
              <a:rPr lang="ru-RU" b="1" dirty="0" smtClean="0"/>
              <a:t> в 2016-2019 </a:t>
            </a:r>
            <a:r>
              <a:rPr lang="ru-RU" b="1" dirty="0"/>
              <a:t>гг.</a:t>
            </a:r>
          </a:p>
        </p:txBody>
      </p:sp>
      <p:pic>
        <p:nvPicPr>
          <p:cNvPr id="14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214312"/>
            <a:ext cx="735012" cy="86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TaskinMA\Desktop\Выезд в Тюменскую область\Герб Тюмен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188643"/>
            <a:ext cx="1008112" cy="798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/>
        </p:nvGraphicFramePr>
        <p:xfrm>
          <a:off x="4499992" y="1700808"/>
          <a:ext cx="403244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14313" y="1071565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107504" y="188640"/>
            <a:ext cx="6030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РЕАЛИЗАЦИЯ </a:t>
            </a:r>
            <a:r>
              <a:rPr lang="ru-RU" b="1" dirty="0" smtClean="0">
                <a:solidFill>
                  <a:srgbClr val="0070C0"/>
                </a:solidFill>
              </a:rPr>
              <a:t>НАЦИОНАЛЬНОГО ПРОЕКТА «МЕЖДУНАРОДНАЯ КООПЕРАЦИЯ И ЭКСПОРТ»*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23528" y="6237312"/>
            <a:ext cx="44887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* </a:t>
            </a:r>
            <a:r>
              <a:rPr lang="ru-RU" sz="1400" b="1" dirty="0" smtClean="0"/>
              <a:t>Источник: АО </a:t>
            </a:r>
            <a:r>
              <a:rPr lang="ru-RU" sz="1400" b="1" dirty="0"/>
              <a:t>«Российский экспортный </a:t>
            </a:r>
            <a:r>
              <a:rPr lang="ru-RU" sz="1400" b="1" dirty="0" smtClean="0"/>
              <a:t>центр»</a:t>
            </a:r>
            <a:endParaRPr lang="ru-RU" sz="1400" b="1" dirty="0"/>
          </a:p>
        </p:txBody>
      </p:sp>
      <p:sp>
        <p:nvSpPr>
          <p:cNvPr id="9224" name="TextBox 15"/>
          <p:cNvSpPr txBox="1">
            <a:spLocks noChangeArrowheads="1"/>
          </p:cNvSpPr>
          <p:nvPr/>
        </p:nvSpPr>
        <p:spPr bwMode="auto">
          <a:xfrm>
            <a:off x="323528" y="1124744"/>
            <a:ext cx="4211960" cy="56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 smtClean="0"/>
              <a:t>Динамика экспорта Тюменской области </a:t>
            </a:r>
            <a:br>
              <a:rPr lang="ru-RU" sz="1400" b="1" dirty="0" smtClean="0"/>
            </a:br>
            <a:r>
              <a:rPr lang="ru-RU" sz="1400" b="1" dirty="0" smtClean="0"/>
              <a:t>в 2017-2019 </a:t>
            </a:r>
            <a:r>
              <a:rPr lang="ru-RU" sz="1400" b="1" dirty="0"/>
              <a:t>гг.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1628800"/>
          <a:ext cx="44999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111552" y="4160508"/>
          <a:ext cx="4032448" cy="269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6660232" y="1700808"/>
            <a:ext cx="1016047" cy="338554"/>
          </a:xfrm>
          <a:prstGeom prst="rect">
            <a:avLst/>
          </a:prstGeom>
          <a:solidFill>
            <a:srgbClr val="99FF99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Экспорт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9"/>
          <p:cNvSpPr>
            <a:spLocks noChangeArrowheads="1"/>
          </p:cNvSpPr>
          <p:nvPr/>
        </p:nvSpPr>
        <p:spPr bwMode="auto">
          <a:xfrm>
            <a:off x="5652120" y="4221088"/>
            <a:ext cx="956224" cy="338554"/>
          </a:xfrm>
          <a:prstGeom prst="rect">
            <a:avLst/>
          </a:prstGeom>
          <a:solidFill>
            <a:srgbClr val="99FF99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Импорт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4860032" y="1124744"/>
            <a:ext cx="4104456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 smtClean="0"/>
              <a:t>Основные товарные группы экспорта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ru-RU" sz="1400" b="1" dirty="0" smtClean="0"/>
              <a:t>и импорта Тюменской области на 1.07.2019</a:t>
            </a:r>
            <a:endParaRPr lang="ru-RU" sz="1400" b="1" dirty="0"/>
          </a:p>
        </p:txBody>
      </p:sp>
      <p:pic>
        <p:nvPicPr>
          <p:cNvPr id="22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214312"/>
            <a:ext cx="735012" cy="86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TaskinMA\Desktop\Выезд в Тюменскую область\Герб Тюмен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188643"/>
            <a:ext cx="1008112" cy="798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14313" y="1071565"/>
            <a:ext cx="6215062" cy="1587"/>
          </a:xfrm>
          <a:prstGeom prst="line">
            <a:avLst/>
          </a:prstGeom>
          <a:ln w="38100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107504" y="334397"/>
            <a:ext cx="6030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РЕАЛИЗАЦИЯ </a:t>
            </a:r>
            <a:r>
              <a:rPr lang="ru-RU" b="1" dirty="0" smtClean="0">
                <a:solidFill>
                  <a:srgbClr val="0070C0"/>
                </a:solidFill>
              </a:rPr>
              <a:t>ФЕДЕРАЛЬНОГО ПРОЕКТА «ЭКСПОРТ ПРОДУКЦИИ АПК»*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23528" y="6309320"/>
            <a:ext cx="32574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* </a:t>
            </a:r>
            <a:r>
              <a:rPr lang="ru-RU" sz="1400" b="1" dirty="0" smtClean="0"/>
              <a:t>ФТС России, Минсельхоз России</a:t>
            </a:r>
            <a:endParaRPr lang="ru-RU" sz="1400" b="1" dirty="0"/>
          </a:p>
        </p:txBody>
      </p:sp>
      <p:sp>
        <p:nvSpPr>
          <p:cNvPr id="9224" name="TextBox 15"/>
          <p:cNvSpPr txBox="1">
            <a:spLocks noChangeArrowheads="1"/>
          </p:cNvSpPr>
          <p:nvPr/>
        </p:nvSpPr>
        <p:spPr bwMode="auto">
          <a:xfrm>
            <a:off x="323528" y="1124744"/>
            <a:ext cx="42119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Объем экспорта продукции АПК </a:t>
            </a:r>
            <a:br>
              <a:rPr lang="ru-RU" sz="1400" b="1" dirty="0" smtClean="0"/>
            </a:br>
            <a:r>
              <a:rPr lang="ru-RU" sz="1400" b="1" dirty="0" smtClean="0"/>
              <a:t>в Тюменской области в 2017-2019 </a:t>
            </a:r>
            <a:r>
              <a:rPr lang="ru-RU" sz="1400" b="1" dirty="0"/>
              <a:t>гг</a:t>
            </a:r>
            <a:r>
              <a:rPr lang="ru-RU" sz="1400" b="1" dirty="0" smtClean="0"/>
              <a:t>., млн.долл.США</a:t>
            </a:r>
            <a:endParaRPr lang="ru-RU" sz="1400" b="1" dirty="0"/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4932040" y="1124744"/>
            <a:ext cx="3995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Основные товарные группы экспорта АПК</a:t>
            </a:r>
            <a:br>
              <a:rPr lang="ru-RU" sz="1400" b="1" dirty="0" smtClean="0"/>
            </a:br>
            <a:r>
              <a:rPr lang="ru-RU" sz="1400" b="1" dirty="0" smtClean="0"/>
              <a:t>Тюменской области на 01.07.2019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517232"/>
            <a:ext cx="5616624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Доля экспорта АПК во всем экспорте</a:t>
            </a:r>
            <a:br>
              <a:rPr lang="ru-RU" b="1" dirty="0" smtClean="0"/>
            </a:br>
            <a:r>
              <a:rPr lang="ru-RU" b="1" dirty="0" smtClean="0"/>
              <a:t>Тюменской области не превышает 1%!</a:t>
            </a:r>
            <a:endParaRPr lang="ru-RU" dirty="0"/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3995936" y="1556792"/>
          <a:ext cx="5148064" cy="480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3" descr="C:\Users\CherepanovVV\AppData\Local\Microsoft\Windows\Temporary Internet Files\Content.Outlook\A7D90JFP\1200px-Coat_of_Arms_of_the_Russian_Federation svg_-750x889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214312"/>
            <a:ext cx="735012" cy="86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TaskinMA\Desktop\Выезд в Тюменскую область\Герб Тюме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88643"/>
            <a:ext cx="1008112" cy="798948"/>
          </a:xfrm>
          <a:prstGeom prst="rect">
            <a:avLst/>
          </a:prstGeom>
          <a:noFill/>
        </p:spPr>
      </p:pic>
      <p:graphicFrame>
        <p:nvGraphicFramePr>
          <p:cNvPr id="15" name="Диаграмма 14"/>
          <p:cNvGraphicFramePr/>
          <p:nvPr/>
        </p:nvGraphicFramePr>
        <p:xfrm>
          <a:off x="0" y="1772816"/>
          <a:ext cx="43559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5850</TotalTime>
  <Words>487</Words>
  <Application>Microsoft Office PowerPoint</Application>
  <PresentationFormat>Экран (4:3)</PresentationFormat>
  <Paragraphs>115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MyCompany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CherepanovVV</dc:creator>
  <cp:lastModifiedBy>TaskinMA</cp:lastModifiedBy>
  <cp:revision>567</cp:revision>
  <dcterms:created xsi:type="dcterms:W3CDTF">2019-08-02T04:05:08Z</dcterms:created>
  <dcterms:modified xsi:type="dcterms:W3CDTF">2019-10-23T12:20:42Z</dcterms:modified>
</cp:coreProperties>
</file>