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2" r:id="rId4"/>
    <p:sldId id="278" r:id="rId5"/>
    <p:sldId id="282" r:id="rId6"/>
    <p:sldId id="260" r:id="rId7"/>
    <p:sldId id="288" r:id="rId8"/>
    <p:sldId id="289" r:id="rId9"/>
    <p:sldId id="279" r:id="rId10"/>
    <p:sldId id="283" r:id="rId11"/>
    <p:sldId id="280" r:id="rId12"/>
    <p:sldId id="284" r:id="rId13"/>
    <p:sldId id="28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00"/>
    <a:srgbClr val="FF9966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249" autoAdjust="0"/>
    <p:restoredTop sz="94762" autoAdjust="0"/>
  </p:normalViewPr>
  <p:slideViewPr>
    <p:cSldViewPr>
      <p:cViewPr varScale="1">
        <p:scale>
          <a:sx n="106" d="100"/>
          <a:sy n="106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82;%20&#1074;&#1099;&#1077;&#1079;&#1076;&#1091;%20&#1055;&#1055;&#1055;%20&#1074;%20&#1071;&#1084;&#1072;&#1083;&#1086;-&#1085;&#1077;&#1085;&#1077;&#1094;&#1082;&#1080;&#1081;%20&#1072;&#1074;&#1090;&#1086;&#1085;&#1086;&#1084;&#1085;&#1099;&#1081;%20&#1086;&#1082;&#1088;&#1091;&#1075;\&#1088;&#1072;&#1089;&#1095;&#1077;&#1090;%20&#1076;&#1083;&#1103;%20&#1087;&#1088;&#1077;&#1079;&#1077;&#1085;&#1090;&#1072;&#1094;&#1080;&#1080;%20&#1071;&#1053;&#1040;&#105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82;%20&#1074;&#1099;&#1077;&#1079;&#1076;&#1091;%20&#1055;&#1055;&#1055;%20&#1074;%20&#1071;&#1084;&#1072;&#1083;&#1086;-&#1085;&#1077;&#1085;&#1077;&#1094;&#1082;&#1080;&#1081;%20&#1072;&#1074;&#1090;&#1086;&#1085;&#1086;&#1084;&#1085;&#1099;&#1081;%20&#1086;&#1082;&#1088;&#1091;&#1075;\&#1088;&#1072;&#1089;&#1095;&#1077;&#1090;%20&#1076;&#1083;&#1103;%20&#1087;&#1088;&#1077;&#1079;&#1077;&#1085;&#1090;&#1072;&#1094;&#1080;&#1080;%20&#1071;&#1053;&#1040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akovaES\Desktop\&#1074;&#1099;&#1077;&#1079;&#1076;&#1099;%20&#1074;%20&#1089;&#1091;&#1073;&#1098;&#1077;&#1082;&#1090;&#1099;%20&#1056;&#1060;\&#1071;&#1053;&#1040;&#1054;%2030%2009%2019\&#1088;&#1072;&#1089;&#1095;&#1077;&#1090;%20&#1076;&#1083;&#1103;%20&#1087;&#1088;&#1077;&#1079;&#1077;&#1085;&#1090;&#1072;&#1094;&#1080;&#1080;%20&#1071;&#1053;&#1040;&#1054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skinMA\Desktop\&#1082;%20&#1074;&#1099;&#1077;&#1079;&#1076;&#1091;%20&#1055;&#1055;&#1055;%20&#1074;%20&#1050;&#1091;&#1088;&#1075;&#1072;&#1085;&#1089;&#1082;&#1091;&#1102;%20&#1086;&#1073;&#1083;&#1072;&#1089;&#1090;&#1100;\&#1087;&#1088;&#1077;&#1079;&#1077;&#1085;&#1090;&#1072;&#1094;&#1080;&#1080;\&#1088;&#1072;&#1089;&#1095;&#1077;&#1090;%20&#1076;&#1083;&#1103;%20&#1087;&#1088;&#1077;&#1079;&#1077;&#1085;&#1090;&#1072;&#1094;&#1080;&#1080;%20(3)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akovaES\Desktop\&#1074;&#1099;&#1077;&#1079;&#1076;&#1099;%20&#1074;%20&#1089;&#1091;&#1073;&#1098;&#1077;&#1082;&#1090;&#1099;%20&#1056;&#1060;\&#1071;&#1053;&#1040;&#1054;%2030%2009%2019\&#1088;&#1072;&#1089;&#1095;&#1077;&#1090;%20&#1076;&#1083;&#1103;%20&#1087;&#1088;&#1077;&#1079;&#1077;&#1085;&#1090;&#1072;&#1094;&#1080;&#1080;%20&#1071;&#1053;&#1040;&#10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akovaES\Documents\&#1050;&#1086;&#1087;&#1080;&#1103;%20&#1058;&#1086;&#1074;%20&#1089;&#1090;&#1088;&#1091;&#1082;&#1090;&#1091;&#1088;&#1072;%20&#1101;&#1082;&#1089;&#1087;&#1086;&#1088;&#1090;&#1072;%202018-2019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Количество субъектов малого и среднего предпринимательства в  Ямало-Ненецком автономном округе,  единиц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ЯНАО!$B$17</c:f>
              <c:strCache>
                <c:ptCount val="1"/>
                <c:pt idx="0">
                  <c:v>КОЛИЧЕСТВО СУБЪЕКТОВ МСП</c:v>
                </c:pt>
              </c:strCache>
            </c:strRef>
          </c:tx>
          <c:dLbls>
            <c:dLbl>
              <c:idx val="1"/>
              <c:layout>
                <c:manualLayout>
                  <c:x val="-1.4167010988246059E-3"/>
                  <c:y val="-2.0749328505982996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b="1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trendline>
            <c:spPr>
              <a:ln w="25400" cmpd="sng">
                <a:solidFill>
                  <a:srgbClr val="FF0000"/>
                </a:solidFill>
              </a:ln>
            </c:spPr>
            <c:trendlineType val="exp"/>
          </c:trendline>
          <c:cat>
            <c:numRef>
              <c:f>ЯНАО!$B$19:$E$19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ЯНАО!$B$21:$E$21</c:f>
              <c:numCache>
                <c:formatCode>General</c:formatCode>
                <c:ptCount val="4"/>
                <c:pt idx="0">
                  <c:v>18983</c:v>
                </c:pt>
                <c:pt idx="1">
                  <c:v>17624</c:v>
                </c:pt>
                <c:pt idx="2">
                  <c:v>18158</c:v>
                </c:pt>
                <c:pt idx="3">
                  <c:v>17359</c:v>
                </c:pt>
              </c:numCache>
            </c:numRef>
          </c:val>
        </c:ser>
        <c:axId val="91130880"/>
        <c:axId val="91198592"/>
      </c:barChart>
      <c:catAx>
        <c:axId val="911308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latin typeface="Arial" pitchFamily="34" charset="0"/>
              </a:defRPr>
            </a:pPr>
            <a:endParaRPr lang="ru-RU"/>
          </a:p>
        </c:txPr>
        <c:crossAx val="91198592"/>
        <c:crosses val="autoZero"/>
        <c:auto val="1"/>
        <c:lblAlgn val="ctr"/>
        <c:lblOffset val="100"/>
      </c:catAx>
      <c:valAx>
        <c:axId val="91198592"/>
        <c:scaling>
          <c:orientation val="minMax"/>
        </c:scaling>
        <c:delete val="1"/>
        <c:axPos val="l"/>
        <c:numFmt formatCode="General" sourceLinked="1"/>
        <c:tickLblPos val="none"/>
        <c:crossAx val="91130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title>
      <c:tx>
        <c:rich>
          <a:bodyPr/>
          <a:lstStyle/>
          <a:p>
            <a:pPr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Количество вновь созданных предприятий в сфере малого и среднего предпринимательства в Ямало-Ненецком автономном округе, единиц</a:t>
            </a:r>
          </a:p>
        </c:rich>
      </c:tx>
      <c:layout>
        <c:manualLayout>
          <c:xMode val="edge"/>
          <c:yMode val="edge"/>
          <c:x val="0.1253973019899961"/>
          <c:y val="7.890205181880380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ЯНАО!$B$10</c:f>
              <c:strCache>
                <c:ptCount val="1"/>
                <c:pt idx="0">
                  <c:v>ВНОВЬ СОЗДАННЫХ ЮРЛИЦ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0"/>
                  <c:y val="-3.7130377326495927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showVal val="1"/>
          </c:dLbls>
          <c:trendline>
            <c:spPr>
              <a:ln w="25400" cmpd="sng">
                <a:solidFill>
                  <a:srgbClr val="FF0000"/>
                </a:solidFill>
              </a:ln>
            </c:spPr>
            <c:trendlineType val="linear"/>
          </c:trendline>
          <c:cat>
            <c:numRef>
              <c:f>ЯНАО!$B$12:$E$12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ЯНАО!$B$14:$E$14</c:f>
              <c:numCache>
                <c:formatCode>General</c:formatCode>
                <c:ptCount val="4"/>
                <c:pt idx="0">
                  <c:v>736</c:v>
                </c:pt>
                <c:pt idx="1">
                  <c:v>352</c:v>
                </c:pt>
                <c:pt idx="2">
                  <c:v>285</c:v>
                </c:pt>
                <c:pt idx="3">
                  <c:v>279</c:v>
                </c:pt>
              </c:numCache>
            </c:numRef>
          </c:val>
        </c:ser>
        <c:axId val="91666304"/>
        <c:axId val="91673344"/>
      </c:barChart>
      <c:catAx>
        <c:axId val="91666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91673344"/>
        <c:crosses val="autoZero"/>
        <c:auto val="1"/>
        <c:lblAlgn val="ctr"/>
        <c:lblOffset val="100"/>
      </c:catAx>
      <c:valAx>
        <c:axId val="91673344"/>
        <c:scaling>
          <c:orientation val="minMax"/>
        </c:scaling>
        <c:delete val="1"/>
        <c:axPos val="l"/>
        <c:numFmt formatCode="General" sourceLinked="1"/>
        <c:tickLblPos val="none"/>
        <c:crossAx val="916663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lang="ru-RU" sz="216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kern="1200" baseline="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>Численность занятых в субъектах малого и среднего предпринимательства  в Ямало-Ненецком автономном округе </a:t>
            </a:r>
          </a:p>
        </c:rich>
      </c:tx>
      <c:layout>
        <c:manualLayout>
          <c:xMode val="edge"/>
          <c:yMode val="edge"/>
          <c:x val="0.12754314963120872"/>
          <c:y val="0"/>
        </c:manualLayout>
      </c:layout>
    </c:title>
    <c:plotArea>
      <c:layout>
        <c:manualLayout>
          <c:layoutTarget val="inner"/>
          <c:xMode val="edge"/>
          <c:yMode val="edge"/>
          <c:x val="0.10287086745540511"/>
          <c:y val="0.47184734729174238"/>
          <c:w val="0.8806879273301087"/>
          <c:h val="0.36178562742277887"/>
        </c:manualLayout>
      </c:layout>
      <c:barChart>
        <c:barDir val="col"/>
        <c:grouping val="clustered"/>
        <c:ser>
          <c:idx val="0"/>
          <c:order val="0"/>
          <c:tx>
            <c:strRef>
              <c:f>ЯНАО!$B$3</c:f>
              <c:strCache>
                <c:ptCount val="1"/>
                <c:pt idx="0">
                  <c:v>ЧИСЛЕННОСТЬ ЗАНЯТЫХ В СУБЪЕКТАХ МСП</c:v>
                </c:pt>
              </c:strCache>
            </c:strRef>
          </c:tx>
          <c:dLbls>
            <c:dLbl>
              <c:idx val="4"/>
              <c:layout>
                <c:manualLayout>
                  <c:x val="-1.4946550194987773E-3"/>
                  <c:y val="1.430021288925855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ts val="1600"/>
                      </a:lnSpc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b="1" dirty="0">
                        <a:latin typeface="Arial" pitchFamily="34" charset="0"/>
                        <a:cs typeface="Arial" pitchFamily="34" charset="0"/>
                      </a:rPr>
                      <a:t>6</a:t>
                    </a:r>
                    <a:r>
                      <a:rPr lang="en-US" dirty="0"/>
                      <a:t>3 </a:t>
                    </a:r>
                    <a:r>
                      <a:rPr lang="en-US" dirty="0" smtClean="0"/>
                      <a:t>000</a:t>
                    </a:r>
                    <a:endParaRPr lang="ru-RU" dirty="0" smtClean="0"/>
                  </a:p>
                  <a:p>
                    <a:pPr>
                      <a:lnSpc>
                        <a:spcPts val="1600"/>
                      </a:lnSpc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endParaRPr lang="ru-RU" dirty="0" smtClean="0"/>
                  </a:p>
                  <a:p>
                    <a:pPr>
                      <a:lnSpc>
                        <a:spcPts val="1600"/>
                      </a:lnSpc>
                      <a:defRPr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ru-RU" dirty="0" smtClean="0"/>
                      <a:t>план</a:t>
                    </a:r>
                    <a:endParaRPr lang="en-US" dirty="0"/>
                  </a:p>
                </c:rich>
              </c:tx>
              <c:numFmt formatCode="#,##0" sourceLinked="0"/>
              <c:spPr/>
              <c:showVal val="1"/>
            </c:dLbl>
            <c:numFmt formatCode="#,##0" sourceLinked="0"/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ЯНАО!$B$5:$F$5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2024</c:v>
                </c:pt>
              </c:numCache>
            </c:numRef>
          </c:cat>
          <c:val>
            <c:numRef>
              <c:f>ЯНАО!$B$7:$F$7</c:f>
              <c:numCache>
                <c:formatCode>General</c:formatCode>
                <c:ptCount val="5"/>
                <c:pt idx="0">
                  <c:v>61711</c:v>
                </c:pt>
                <c:pt idx="1">
                  <c:v>57860</c:v>
                </c:pt>
                <c:pt idx="2">
                  <c:v>57757</c:v>
                </c:pt>
                <c:pt idx="3">
                  <c:v>54865</c:v>
                </c:pt>
                <c:pt idx="4">
                  <c:v>63000</c:v>
                </c:pt>
              </c:numCache>
            </c:numRef>
          </c:val>
        </c:ser>
        <c:axId val="114080000"/>
        <c:axId val="114316032"/>
      </c:barChart>
      <c:catAx>
        <c:axId val="114080000"/>
        <c:scaling>
          <c:orientation val="minMax"/>
        </c:scaling>
        <c:axPos val="b"/>
        <c:numFmt formatCode="General" sourceLinked="1"/>
        <c:tickLblPos val="nextTo"/>
        <c:crossAx val="114316032"/>
        <c:crosses val="autoZero"/>
        <c:auto val="1"/>
        <c:lblAlgn val="ctr"/>
        <c:lblOffset val="100"/>
      </c:catAx>
      <c:valAx>
        <c:axId val="114316032"/>
        <c:scaling>
          <c:orientation val="minMax"/>
        </c:scaling>
        <c:axPos val="l"/>
        <c:numFmt formatCode="General" sourceLinked="1"/>
        <c:tickLblPos val="nextTo"/>
        <c:crossAx val="1140800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378477690288827"/>
          <c:y val="0.10401542142421218"/>
          <c:w val="0.46277077865266913"/>
          <c:h val="0.72410328924249734"/>
        </c:manualLayout>
      </c:layout>
      <c:radarChart>
        <c:radarStyle val="marker"/>
        <c:ser>
          <c:idx val="0"/>
          <c:order val="0"/>
          <c:dLbls>
            <c:dLbl>
              <c:idx val="0"/>
              <c:layout>
                <c:manualLayout>
                  <c:x val="3.4722222222222224E-2"/>
                  <c:y val="-5.3163507786849223E-2"/>
                </c:manualLayout>
              </c:layout>
              <c:showVal val="1"/>
            </c:dLbl>
            <c:dLbl>
              <c:idx val="1"/>
              <c:layout>
                <c:manualLayout>
                  <c:x val="0.10833333333333336"/>
                  <c:y val="-5.5378653944634995E-2"/>
                </c:manualLayout>
              </c:layout>
              <c:showVal val="1"/>
            </c:dLbl>
            <c:dLbl>
              <c:idx val="2"/>
              <c:layout>
                <c:manualLayout>
                  <c:x val="0.1041666666666672"/>
                  <c:y val="-5.9808946260205373E-2"/>
                </c:manualLayout>
              </c:layout>
              <c:showVal val="1"/>
            </c:dLbl>
            <c:dLbl>
              <c:idx val="3"/>
              <c:layout>
                <c:manualLayout>
                  <c:x val="5.8333333333333875E-2"/>
                  <c:y val="2.8796900051210075E-2"/>
                </c:manualLayout>
              </c:layout>
              <c:showVal val="1"/>
            </c:dLbl>
            <c:dLbl>
              <c:idx val="4"/>
              <c:layout>
                <c:manualLayout>
                  <c:x val="6.3888888888888884E-2"/>
                  <c:y val="6.6454384733561521E-3"/>
                </c:manualLayout>
              </c:layout>
              <c:showVal val="1"/>
            </c:dLbl>
            <c:dLbl>
              <c:idx val="5"/>
              <c:layout>
                <c:manualLayout>
                  <c:x val="-5.5555555555555455E-2"/>
                  <c:y val="9.5251284784771503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6"/>
              <c:layout>
                <c:manualLayout>
                  <c:x val="-2.3611111111111211E-2"/>
                  <c:y val="7.531496936470311E-2"/>
                </c:manualLayout>
              </c:layout>
              <c:showVal val="1"/>
            </c:dLbl>
            <c:dLbl>
              <c:idx val="7"/>
              <c:layout>
                <c:manualLayout>
                  <c:x val="-1.388888888888901E-2"/>
                  <c:y val="-3.7657484682351555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Лист5!$B$22:$B$29</c:f>
              <c:strCache>
                <c:ptCount val="8"/>
                <c:pt idx="0">
                  <c:v>Российская Федеpация</c:v>
                </c:pt>
                <c:pt idx="1">
                  <c:v>Уральский федеральный округ</c:v>
                </c:pt>
                <c:pt idx="2">
                  <c:v>Курганская область</c:v>
                </c:pt>
                <c:pt idx="3">
                  <c:v>Свердловская область</c:v>
                </c:pt>
                <c:pt idx="4">
                  <c:v>Ханты-Мансийский автономный округ-Югра</c:v>
                </c:pt>
                <c:pt idx="5">
                  <c:v>Ямало-Ненецкий автономный округ</c:v>
                </c:pt>
                <c:pt idx="6">
                  <c:v>Тюменская область </c:v>
                </c:pt>
                <c:pt idx="7">
                  <c:v>Челябинская область</c:v>
                </c:pt>
              </c:strCache>
            </c:strRef>
          </c:cat>
          <c:val>
            <c:numRef>
              <c:f>Лист5!$E$22:$E$29</c:f>
              <c:numCache>
                <c:formatCode>0.00%</c:formatCode>
                <c:ptCount val="8"/>
                <c:pt idx="0">
                  <c:v>4.2322567977592922E-2</c:v>
                </c:pt>
                <c:pt idx="1">
                  <c:v>4.2760711189736199E-2</c:v>
                </c:pt>
                <c:pt idx="2">
                  <c:v>2.7188178761017492E-2</c:v>
                </c:pt>
                <c:pt idx="3">
                  <c:v>4.8284414645228993E-2</c:v>
                </c:pt>
                <c:pt idx="4">
                  <c:v>3.7874858380990452E-2</c:v>
                </c:pt>
                <c:pt idx="5">
                  <c:v>3.4516574049963181E-2</c:v>
                </c:pt>
                <c:pt idx="6">
                  <c:v>4.5184187740132151E-2</c:v>
                </c:pt>
                <c:pt idx="7">
                  <c:v>4.2206106130096128E-2</c:v>
                </c:pt>
              </c:numCache>
            </c:numRef>
          </c:val>
        </c:ser>
        <c:dLbls>
          <c:showVal val="1"/>
        </c:dLbls>
        <c:axId val="118737920"/>
        <c:axId val="118908416"/>
      </c:radarChart>
      <c:catAx>
        <c:axId val="118737920"/>
        <c:scaling>
          <c:orientation val="minMax"/>
        </c:scaling>
        <c:axPos val="b"/>
        <c:majorGridlines/>
        <c:majorTickMark val="none"/>
        <c:tickLblPos val="nextTo"/>
        <c:txPr>
          <a:bodyPr/>
          <a:lstStyle/>
          <a:p>
            <a:pPr>
              <a:defRPr sz="15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8908416"/>
        <c:crosses val="autoZero"/>
        <c:auto val="1"/>
        <c:lblAlgn val="ctr"/>
        <c:lblOffset val="100"/>
      </c:catAx>
      <c:valAx>
        <c:axId val="118908416"/>
        <c:scaling>
          <c:orientation val="minMax"/>
        </c:scaling>
        <c:delete val="1"/>
        <c:axPos val="l"/>
        <c:majorGridlines>
          <c:spPr>
            <a:ln w="12700"/>
          </c:spPr>
        </c:majorGridlines>
        <c:numFmt formatCode="0.00%" sourceLinked="1"/>
        <c:majorTickMark val="none"/>
        <c:tickLblPos val="none"/>
        <c:crossAx val="118737920"/>
        <c:crosses val="autoZero"/>
        <c:crossBetween val="between"/>
      </c:valAx>
      <c:spPr>
        <a:noFill/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c:spPr>
    </c:plotArea>
    <c:plotVisOnly val="1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3"/>
            <c:spPr>
              <a:solidFill>
                <a:schemeClr val="accent2"/>
              </a:solidFill>
            </c:spPr>
          </c:dPt>
          <c:dLbls>
            <c:dLbl>
              <c:idx val="3"/>
              <c:layout>
                <c:manualLayout>
                  <c:x val="4.6837178139617804E-3"/>
                  <c:y val="-1.4586158923508261E-2"/>
                </c:manualLayout>
              </c:layout>
              <c:showVal val="1"/>
            </c:dLbl>
            <c:dLbl>
              <c:idx val="4"/>
              <c:layout>
                <c:manualLayout>
                  <c:x val="7.8064012490242024E-3"/>
                  <c:y val="-2.2346368715083841E-2"/>
                </c:manualLayout>
              </c:layout>
              <c:showVal val="1"/>
            </c:dLbl>
            <c:dLbl>
              <c:idx val="5"/>
              <c:layout>
                <c:manualLayout>
                  <c:x val="4.683840749414526E-3"/>
                  <c:y val="-4.4692737430167669E-2"/>
                </c:manualLayout>
              </c:layout>
              <c:showVal val="1"/>
            </c:dLbl>
            <c:dLbl>
              <c:idx val="6"/>
              <c:layout>
                <c:manualLayout>
                  <c:x val="1.5612802498048408E-3"/>
                  <c:y val="-4.4692737430167669E-2"/>
                </c:manualLayout>
              </c:layout>
              <c:showVal val="1"/>
            </c:dLbl>
            <c:dLbl>
              <c:idx val="7"/>
              <c:layout>
                <c:manualLayout>
                  <c:x val="9.3676814988290537E-3"/>
                  <c:y val="-1.9244872418809112E-2"/>
                </c:manualLayout>
              </c:layout>
              <c:showVal val="1"/>
            </c:dLbl>
            <c:dLbl>
              <c:idx val="8"/>
              <c:layout>
                <c:manualLayout>
                  <c:x val="1.0928961748633887E-2"/>
                  <c:y val="-3.071590635168934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'Суб РФ Арктика'!$B$22:$B$30</c:f>
              <c:strCache>
                <c:ptCount val="9"/>
                <c:pt idx="0">
                  <c:v>Респ. Саха</c:v>
                </c:pt>
                <c:pt idx="1">
                  <c:v>Чукотский АО</c:v>
                </c:pt>
                <c:pt idx="2">
                  <c:v>Мурманская обл.</c:v>
                </c:pt>
                <c:pt idx="3">
                  <c:v>ЯНАО</c:v>
                </c:pt>
                <c:pt idx="4">
                  <c:v>Ненецкий АО</c:v>
                </c:pt>
                <c:pt idx="5">
                  <c:v>Архангельская обл.</c:v>
                </c:pt>
                <c:pt idx="6">
                  <c:v>Респ. Коми</c:v>
                </c:pt>
                <c:pt idx="7">
                  <c:v>Красноярский край</c:v>
                </c:pt>
                <c:pt idx="8">
                  <c:v>Респ. Карелия</c:v>
                </c:pt>
              </c:strCache>
            </c:strRef>
          </c:cat>
          <c:val>
            <c:numRef>
              <c:f>'Суб РФ Арктика'!$C$22:$C$30</c:f>
              <c:numCache>
                <c:formatCode>General</c:formatCode>
                <c:ptCount val="9"/>
                <c:pt idx="0" formatCode="0.0">
                  <c:v>6.1</c:v>
                </c:pt>
                <c:pt idx="1">
                  <c:v>6.5</c:v>
                </c:pt>
                <c:pt idx="2">
                  <c:v>6.8</c:v>
                </c:pt>
                <c:pt idx="3">
                  <c:v>7.8</c:v>
                </c:pt>
                <c:pt idx="4">
                  <c:v>8</c:v>
                </c:pt>
                <c:pt idx="5">
                  <c:v>8.3000000000000007</c:v>
                </c:pt>
                <c:pt idx="6">
                  <c:v>8.3000000000000007</c:v>
                </c:pt>
                <c:pt idx="7">
                  <c:v>9.4</c:v>
                </c:pt>
                <c:pt idx="8">
                  <c:v>9.5</c:v>
                </c:pt>
              </c:numCache>
            </c:numRef>
          </c:val>
        </c:ser>
        <c:shape val="box"/>
        <c:axId val="155931776"/>
        <c:axId val="155933312"/>
        <c:axId val="0"/>
      </c:bar3DChart>
      <c:catAx>
        <c:axId val="155931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55933312"/>
        <c:crosses val="autoZero"/>
        <c:auto val="1"/>
        <c:lblAlgn val="ctr"/>
        <c:lblOffset val="100"/>
      </c:catAx>
      <c:valAx>
        <c:axId val="155933312"/>
        <c:scaling>
          <c:orientation val="minMax"/>
        </c:scaling>
        <c:axPos val="l"/>
        <c:numFmt formatCode="0.0" sourceLinked="1"/>
        <c:tickLblPos val="nextTo"/>
        <c:crossAx val="155931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>
        <c:manualLayout>
          <c:layoutTarget val="inner"/>
          <c:xMode val="edge"/>
          <c:yMode val="edge"/>
          <c:x val="0.20389298993875765"/>
          <c:y val="0"/>
          <c:w val="0.34143700787401582"/>
          <c:h val="1"/>
        </c:manualLayout>
      </c:layout>
      <c:pieChart>
        <c:varyColors val="1"/>
        <c:ser>
          <c:idx val="0"/>
          <c:order val="0"/>
          <c:explosion val="21"/>
          <c:dLbls>
            <c:dLbl>
              <c:idx val="0"/>
              <c:layout>
                <c:manualLayout>
                  <c:x val="6.72254347112861E-2"/>
                  <c:y val="7.4956949227863584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latin typeface="Arial" pitchFamily="34" charset="0"/>
                        <a:cs typeface="Arial" pitchFamily="34" charset="0"/>
                      </a:rPr>
                      <a:t>0</a:t>
                    </a:r>
                    <a:r>
                      <a:rPr lang="en-US"/>
                      <a:t>,28</a:t>
                    </a:r>
                    <a:r>
                      <a:rPr lang="ru-RU"/>
                      <a:t> 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4.1959208223971957E-2"/>
                  <c:y val="-0.28286195976655998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latin typeface="Arial" pitchFamily="34" charset="0"/>
                        <a:cs typeface="Arial" pitchFamily="34" charset="0"/>
                      </a:rPr>
                      <a:t>9</a:t>
                    </a:r>
                    <a:r>
                      <a:rPr lang="en-US"/>
                      <a:t>9,72</a:t>
                    </a:r>
                    <a:r>
                      <a:rPr lang="ru-RU"/>
                      <a:t> 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Лист1!$D$36:$D$37</c:f>
              <c:strCache>
                <c:ptCount val="2"/>
                <c:pt idx="0">
                  <c:v>Прочее</c:v>
                </c:pt>
                <c:pt idx="1">
                  <c:v>Топливно-энергетические товары</c:v>
                </c:pt>
              </c:strCache>
            </c:strRef>
          </c:cat>
          <c:val>
            <c:numRef>
              <c:f>Лист1!$E$36:$E$37</c:f>
              <c:numCache>
                <c:formatCode>General</c:formatCode>
                <c:ptCount val="2"/>
                <c:pt idx="0" formatCode="0.00">
                  <c:v>0.28249295699358234</c:v>
                </c:pt>
                <c:pt idx="1">
                  <c:v>99.72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804256889763759"/>
          <c:y val="0.18577345572714163"/>
          <c:w val="0.31154076443569589"/>
          <c:h val="0.6152253916231537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357B17-715C-409F-8E90-91D4CA172E48}" type="datetimeFigureOut">
              <a:rPr lang="ru-RU"/>
              <a:pPr>
                <a:defRPr/>
              </a:pPr>
              <a:t>28.08.2019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DB0BFE3-E5ED-4418-A07E-C8B315CB8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B0BFE3-E5ED-4418-A07E-C8B315CB81E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B0BFE3-E5ED-4418-A07E-C8B315CB81E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B0BFE3-E5ED-4418-A07E-C8B315CB81E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89A8FF-5169-4131-9A9F-52F443E410B6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2A001-4FA5-4F51-A6DF-CA5F48BEB2B5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A2DC9-01E9-4857-8C39-6F14402432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26718-92DF-472C-A1C3-23B1E866EB78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A80CE-8D69-461E-B4F6-64E4C00759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A0F9-FD75-4B64-BD95-12A4EA27FD7A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7326F-10C2-4607-8ABA-6942B9F91A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23E9C-2FC0-4668-B9F1-0D32E6C34636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FD62-0149-43B0-9372-228CE109DD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A5BB4-63F8-4596-A397-875701FE379B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75C3E-7F5C-42DA-B759-5AD1A4DCEE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01AF8-59FF-489F-AE87-A3D36A963949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1EEA3-F4C9-4D64-A27D-9BFB430472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5BC8-03B3-4BB7-A17D-B506DD513505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ADCB-8344-409B-9CAE-14FFCC3F43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59662-2B82-4E58-9FBC-DB24BEC84EE5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B74BE-E593-47C3-9C23-471EC69B8C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4916-BBC5-41E7-BCF1-5D7469E9E7DF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ED569-D5F6-42E6-B4B1-1ABDE4560A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78C5-EF11-40DF-B548-92D77ECB5683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1313C-B9A5-4B8C-A0F3-40FA2829EA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131F-205F-4C2D-A1FD-F345FB009624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041C-3F7D-4BD2-98A5-51315B4045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1BAB992-6516-454F-82EF-DE0288B4B866}" type="datetimeFigureOut">
              <a:rPr lang="ru-RU"/>
              <a:pPr>
                <a:defRPr/>
              </a:pPr>
              <a:t>28.08.2019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7D4E2A-89DA-4D0B-A006-54E6F2F0A7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3"/>
          <p:cNvSpPr>
            <a:spLocks noChangeArrowheads="1"/>
          </p:cNvSpPr>
          <p:nvPr/>
        </p:nvSpPr>
        <p:spPr bwMode="auto">
          <a:xfrm>
            <a:off x="285750" y="2686050"/>
            <a:ext cx="44878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 dirty="0">
                <a:solidFill>
                  <a:srgbClr val="0067AC"/>
                </a:solidFill>
              </a:rPr>
              <a:t>МАЛОЕ И СРЕДНЕЕ ПРЕДПРИНИМАТЕЛЬСТВО И ПОДДЕРЖКА ИНДИВИДУАЛЬНОЙ ПРЕДПРИНИМАТЕЛЬСКОЙ ИНИЦИАТИВЫ </a:t>
            </a:r>
            <a:endParaRPr lang="ru-RU" sz="2200" dirty="0">
              <a:solidFill>
                <a:srgbClr val="0067AC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2052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60350"/>
            <a:ext cx="79216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692150"/>
            <a:ext cx="446405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124744"/>
            <a:ext cx="6215062" cy="1588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9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7225" y="273050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Прямоугольник 8"/>
          <p:cNvSpPr>
            <a:spLocks noChangeArrowheads="1"/>
          </p:cNvSpPr>
          <p:nvPr/>
        </p:nvSpPr>
        <p:spPr bwMode="auto">
          <a:xfrm>
            <a:off x="251520" y="332656"/>
            <a:ext cx="6119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Экспортный потенциал Ямало-Ненецкого автономного округа </a:t>
            </a:r>
          </a:p>
        </p:txBody>
      </p:sp>
      <p:sp>
        <p:nvSpPr>
          <p:cNvPr id="9221" name="Прямоугольник 9"/>
          <p:cNvSpPr>
            <a:spLocks noChangeArrowheads="1"/>
          </p:cNvSpPr>
          <p:nvPr/>
        </p:nvSpPr>
        <p:spPr bwMode="auto">
          <a:xfrm>
            <a:off x="395536" y="5949280"/>
            <a:ext cx="83529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500" i="1" dirty="0"/>
              <a:t>* </a:t>
            </a:r>
            <a:r>
              <a:rPr lang="ru-RU" sz="1500" i="1" u="sng" dirty="0"/>
              <a:t>Источник</a:t>
            </a:r>
            <a:r>
              <a:rPr lang="ru-RU" sz="1500" i="1" dirty="0"/>
              <a:t>: ФТС России, АО «Российский экспортный центр» данные за 2018 год</a:t>
            </a:r>
          </a:p>
        </p:txBody>
      </p:sp>
      <p:pic>
        <p:nvPicPr>
          <p:cNvPr id="9222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244475"/>
            <a:ext cx="6477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39552" y="1340768"/>
            <a:ext cx="7992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99,7% экспорта </a:t>
            </a:r>
            <a:r>
              <a:rPr lang="ru-RU" b="1" dirty="0" smtClean="0">
                <a:solidFill>
                  <a:srgbClr val="FF0000"/>
                </a:solidFill>
              </a:rPr>
              <a:t>– </a:t>
            </a:r>
            <a:r>
              <a:rPr lang="ru-RU" b="1" dirty="0">
                <a:solidFill>
                  <a:srgbClr val="FF0000"/>
                </a:solidFill>
              </a:rPr>
              <a:t>топливно-энергетические товары *</a:t>
            </a:r>
          </a:p>
        </p:txBody>
      </p:sp>
      <p:sp>
        <p:nvSpPr>
          <p:cNvPr id="9224" name="TextBox 17"/>
          <p:cNvSpPr txBox="1">
            <a:spLocks noChangeArrowheads="1"/>
          </p:cNvSpPr>
          <p:nvPr/>
        </p:nvSpPr>
        <p:spPr bwMode="auto">
          <a:xfrm>
            <a:off x="251520" y="4005064"/>
            <a:ext cx="878497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700" b="1" dirty="0">
              <a:solidFill>
                <a:srgbClr val="0070C0"/>
              </a:solidFill>
            </a:endParaRPr>
          </a:p>
          <a:p>
            <a:r>
              <a:rPr lang="ru-RU" sz="1700" b="1" u="sng" dirty="0">
                <a:solidFill>
                  <a:srgbClr val="0070C0"/>
                </a:solidFill>
              </a:rPr>
              <a:t>Одно из направлений диверсификации экспорта - </a:t>
            </a:r>
            <a:r>
              <a:rPr lang="ru-RU" sz="1700" b="1" u="sng" dirty="0" smtClean="0">
                <a:solidFill>
                  <a:srgbClr val="0070C0"/>
                </a:solidFill>
              </a:rPr>
              <a:t>«</a:t>
            </a:r>
            <a:r>
              <a:rPr lang="ru-RU" sz="1700" b="1" u="sng" dirty="0">
                <a:solidFill>
                  <a:srgbClr val="0070C0"/>
                </a:solidFill>
              </a:rPr>
              <a:t>Экспорт продукции АПК»: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sz="1700" b="1" dirty="0" smtClean="0">
                <a:solidFill>
                  <a:srgbClr val="0070C0"/>
                </a:solidFill>
              </a:rPr>
              <a:t> </a:t>
            </a:r>
            <a:r>
              <a:rPr lang="ru-RU" sz="1700" b="1" dirty="0">
                <a:solidFill>
                  <a:srgbClr val="0070C0"/>
                </a:solidFill>
              </a:rPr>
              <a:t>мясо оленя, шкуры оленя, панты;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70C0"/>
                </a:solidFill>
              </a:rPr>
              <a:t> </a:t>
            </a:r>
            <a:r>
              <a:rPr lang="ru-RU" sz="1700" b="1" dirty="0">
                <a:solidFill>
                  <a:srgbClr val="0070C0"/>
                </a:solidFill>
              </a:rPr>
              <a:t>продукция рыболовства;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70C0"/>
                </a:solidFill>
              </a:rPr>
              <a:t> </a:t>
            </a:r>
            <a:r>
              <a:rPr lang="ru-RU" sz="1700" b="1" dirty="0">
                <a:solidFill>
                  <a:srgbClr val="0070C0"/>
                </a:solidFill>
              </a:rPr>
              <a:t>дикоросы.</a:t>
            </a:r>
          </a:p>
          <a:p>
            <a:pPr>
              <a:buFontTx/>
              <a:buChar char="-"/>
            </a:pPr>
            <a:endParaRPr lang="ru-RU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914400" y="1556792"/>
          <a:ext cx="73152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6551613" cy="114300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charset="0"/>
              </a:rPr>
              <a:t>Объем добычи водных  биологических ресурсов</a:t>
            </a:r>
            <a:br>
              <a:rPr lang="ru-RU" sz="2000" b="1" dirty="0" smtClean="0">
                <a:solidFill>
                  <a:srgbClr val="0070C0"/>
                </a:solidFill>
                <a:latin typeface="Arial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" charset="0"/>
              </a:rPr>
              <a:t> в  Ямало-Ненецком автономном округе*</a:t>
            </a:r>
          </a:p>
        </p:txBody>
      </p:sp>
      <p:pic>
        <p:nvPicPr>
          <p:cNvPr id="10243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404813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113" y="333375"/>
            <a:ext cx="6477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1412875"/>
          <a:ext cx="8424863" cy="4365574"/>
        </p:xfrm>
        <a:graphic>
          <a:graphicData uri="http://schemas.openxmlformats.org/drawingml/2006/table">
            <a:tbl>
              <a:tblPr/>
              <a:tblGrid>
                <a:gridCol w="2235200"/>
                <a:gridCol w="2381250"/>
                <a:gridCol w="1792957"/>
                <a:gridCol w="2015456"/>
              </a:tblGrid>
              <a:tr h="863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Доведенный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Росрыболовством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объем, тонн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Фактический  объем добычи за год, тонн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 освоения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9023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Вылов во внутренних водах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11 338,61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8 974,69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79,15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11 323,99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9 596,4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84,74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12 244,54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9 659,25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78,89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01.08.2019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9 937,31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3 919,43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39,44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Вылов в морских водах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11 623,94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970,724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8,35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7 899,315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1 043,286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13,21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8 804,883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870,049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9,88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01.08.2019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8 485,456</a:t>
                      </a:r>
                    </a:p>
                  </a:txBody>
                  <a:tcPr marL="67733" marR="677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520,067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6,13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7" name="Rectangle 5"/>
          <p:cNvSpPr>
            <a:spLocks noChangeArrowheads="1"/>
          </p:cNvSpPr>
          <p:nvPr/>
        </p:nvSpPr>
        <p:spPr bwMode="auto">
          <a:xfrm>
            <a:off x="395288" y="3825875"/>
            <a:ext cx="8172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sz="1400" b="1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sz="2000" b="1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308" name="Прямоугольник 9"/>
          <p:cNvSpPr>
            <a:spLocks noChangeArrowheads="1"/>
          </p:cNvSpPr>
          <p:nvPr/>
        </p:nvSpPr>
        <p:spPr bwMode="auto">
          <a:xfrm>
            <a:off x="250825" y="5949950"/>
            <a:ext cx="8424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0070C0"/>
                </a:solidFill>
              </a:rPr>
              <a:t> </a:t>
            </a: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1520" y="1124744"/>
            <a:ext cx="6215062" cy="1588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323528" y="6093296"/>
            <a:ext cx="83529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500" i="1" dirty="0"/>
              <a:t>* </a:t>
            </a:r>
            <a:r>
              <a:rPr lang="ru-RU" sz="1500" i="1" u="sng" dirty="0"/>
              <a:t>Источник</a:t>
            </a:r>
            <a:r>
              <a:rPr lang="ru-RU" sz="1500" i="1" dirty="0"/>
              <a:t>: </a:t>
            </a:r>
            <a:r>
              <a:rPr lang="ru-RU" sz="1500" i="1" dirty="0" smtClean="0"/>
              <a:t>Росрыболовство</a:t>
            </a:r>
            <a:endParaRPr lang="ru-RU" sz="15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357188" y="2686050"/>
            <a:ext cx="44878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>
                <a:solidFill>
                  <a:srgbClr val="0067AC"/>
                </a:solidFill>
              </a:rPr>
              <a:t>ПРОИЗВОДИТЕЛЬНОСТЬ ТРУДА И ПОДДЕРЖКА ЗАНЯТОСТИ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11268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5888"/>
            <a:ext cx="9350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692150"/>
            <a:ext cx="4319587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14313" y="1071563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1675" y="201613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550" y="115888"/>
            <a:ext cx="6477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850" y="188913"/>
            <a:ext cx="6192838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УКАЗ ПРЕЗИДЕНТА РОССИЙСКОЙ ФЕДЕРАЦИИ </a:t>
            </a:r>
            <a:b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ОТ 7 МАЯ 2012 ГОДА № 596 «О ДОЛГОСРОЧНОЙ ГОСУДАРСТВЕННОЙ ЭКОНОМИЧЕСКОЙ ПОЛИТИКЕ»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1700808"/>
          <a:ext cx="7848872" cy="3232372"/>
        </p:xfrm>
        <a:graphic>
          <a:graphicData uri="http://schemas.openxmlformats.org/drawingml/2006/table">
            <a:tbl>
              <a:tblPr/>
              <a:tblGrid>
                <a:gridCol w="4608512"/>
                <a:gridCol w="1604259"/>
                <a:gridCol w="1636101"/>
              </a:tblGrid>
              <a:tr h="76317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показателя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План к 2020 году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Факт на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01.01.2019*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586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Создание </a:t>
                      </a:r>
                      <a:r>
                        <a:rPr kumimoji="0" lang="ru-RU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и модернизация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высокопроизводительных рабочих мест, тыс.мест</a:t>
                      </a:r>
                      <a:endParaRPr lang="en-US" sz="1800" b="1" dirty="0" smtClean="0">
                        <a:solidFill>
                          <a:srgbClr val="0070C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93,0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0070C0"/>
                        </a:solidFill>
                        <a:highlight>
                          <a:srgbClr val="FFFF00"/>
                        </a:highligh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План к 2018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году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% к 2011 г.)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Факт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01.01.2019*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% к 2011 г.)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7631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7609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Среднегодовые темпы роста производительности труда,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150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117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395536" y="5949280"/>
            <a:ext cx="835292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500" i="1" dirty="0" smtClean="0"/>
              <a:t>*по оценке Правительства Ямало-Ненецкого автономного округа </a:t>
            </a:r>
            <a:endParaRPr lang="ru-RU" sz="1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2143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рямоугольник 8"/>
          <p:cNvSpPr>
            <a:spLocks noChangeArrowheads="1"/>
          </p:cNvSpPr>
          <p:nvPr/>
        </p:nvSpPr>
        <p:spPr bwMode="auto">
          <a:xfrm>
            <a:off x="107950" y="214312"/>
            <a:ext cx="6892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</a:rPr>
              <a:t>ЧИСЛЕННОСТЬ СУБЪЕКТОВ МАЛОГО И СРЕДНЕГО ПРЕДПРИНИМАТЕЛЬСТВА, ВКЛЮЧАЯ ИНДИВИДУАЛЬНЫХ ПРЕДПРИНИМАТЕЛЕЙ </a:t>
            </a:r>
            <a:r>
              <a:rPr lang="ru-RU" sz="1600" b="1" dirty="0" smtClean="0">
                <a:solidFill>
                  <a:srgbClr val="0070C0"/>
                </a:solidFill>
              </a:rPr>
              <a:t>*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3077" name="Прямоугольник 9"/>
          <p:cNvSpPr>
            <a:spLocks noChangeArrowheads="1"/>
          </p:cNvSpPr>
          <p:nvPr/>
        </p:nvSpPr>
        <p:spPr bwMode="auto">
          <a:xfrm>
            <a:off x="179512" y="6309320"/>
            <a:ext cx="690137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500" i="1" dirty="0"/>
              <a:t>* </a:t>
            </a:r>
            <a:r>
              <a:rPr lang="ru-RU" sz="1500" i="1" dirty="0" smtClean="0"/>
              <a:t>Источник: Единый реестр </a:t>
            </a:r>
            <a:r>
              <a:rPr lang="ru-RU" sz="1500" i="1" dirty="0"/>
              <a:t>субъектов МСП ФНС России</a:t>
            </a:r>
            <a:r>
              <a:rPr lang="en-US" sz="1500" i="1" dirty="0"/>
              <a:t> </a:t>
            </a:r>
            <a:r>
              <a:rPr lang="ru-RU" sz="1500" i="1" dirty="0"/>
              <a:t>на 10.08.2019</a:t>
            </a:r>
          </a:p>
        </p:txBody>
      </p:sp>
      <p:pic>
        <p:nvPicPr>
          <p:cNvPr id="3078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113" y="115888"/>
            <a:ext cx="6477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Диаграмма 10"/>
          <p:cNvGraphicFramePr/>
          <p:nvPr/>
        </p:nvGraphicFramePr>
        <p:xfrm>
          <a:off x="0" y="1196752"/>
          <a:ext cx="89644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0" y="3501008"/>
          <a:ext cx="889248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6215062" cy="1588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7225" y="273050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Прямоугольник 8"/>
          <p:cNvSpPr>
            <a:spLocks noChangeArrowheads="1"/>
          </p:cNvSpPr>
          <p:nvPr/>
        </p:nvSpPr>
        <p:spPr bwMode="auto">
          <a:xfrm>
            <a:off x="107950" y="207963"/>
            <a:ext cx="6119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</a:rPr>
              <a:t>ЧИСЛЕННОСТЬ ЗАНЯТЫХ В СФЕРЕ МАЛОГО И СРЕДНЕГО ПРЕДПРИНИМАТЕЛЬСТВА, ВКЛЮЧАЯ ИНДИВИДУАЛЬНЫХ ПРЕДПРИНИМАТЕЛЕЙ </a:t>
            </a:r>
            <a:r>
              <a:rPr lang="ru-RU" sz="1600" b="1" dirty="0" smtClean="0">
                <a:solidFill>
                  <a:srgbClr val="0070C0"/>
                </a:solidFill>
              </a:rPr>
              <a:t>*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4101" name="Прямоугольник 9"/>
          <p:cNvSpPr>
            <a:spLocks noChangeArrowheads="1"/>
          </p:cNvSpPr>
          <p:nvPr/>
        </p:nvSpPr>
        <p:spPr bwMode="auto">
          <a:xfrm>
            <a:off x="323528" y="6093296"/>
            <a:ext cx="69500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500" i="1" dirty="0"/>
              <a:t>* </a:t>
            </a:r>
            <a:r>
              <a:rPr lang="ru-RU" sz="1500" i="1" dirty="0" smtClean="0"/>
              <a:t>Источник: Единый реестр субъектов МСП ФНС России</a:t>
            </a:r>
            <a:r>
              <a:rPr lang="en-US" sz="1500" i="1" dirty="0" smtClean="0"/>
              <a:t> </a:t>
            </a:r>
            <a:r>
              <a:rPr lang="ru-RU" sz="1500" i="1" dirty="0" smtClean="0"/>
              <a:t>на 10.08.2019</a:t>
            </a:r>
            <a:endParaRPr lang="ru-RU" sz="1500" i="1" dirty="0"/>
          </a:p>
        </p:txBody>
      </p:sp>
      <p:sp>
        <p:nvSpPr>
          <p:cNvPr id="4102" name="Прямоугольник 10"/>
          <p:cNvSpPr>
            <a:spLocks noChangeArrowheads="1"/>
          </p:cNvSpPr>
          <p:nvPr/>
        </p:nvSpPr>
        <p:spPr bwMode="auto">
          <a:xfrm>
            <a:off x="323528" y="4653136"/>
            <a:ext cx="84963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700" b="1" dirty="0">
                <a:solidFill>
                  <a:srgbClr val="C00000"/>
                </a:solidFill>
              </a:rPr>
              <a:t>РИСК НЕ ДОСТИЖЕНИЯ ЦЕЛЕВОГО ПОКАЗАТЕЛЯ </a:t>
            </a:r>
            <a:r>
              <a:rPr lang="ru-RU" sz="1700" b="1" u="sng" dirty="0">
                <a:solidFill>
                  <a:srgbClr val="C00000"/>
                </a:solidFill>
              </a:rPr>
              <a:t>«ЧИСЛЕННОСТЬ ЗАНЯТЫХ В СФЕРЕ МАЛОГО И СРЕДНЕГО ПРЕДПРИНИМАТЕЛЬСТВА»</a:t>
            </a:r>
            <a:r>
              <a:rPr lang="ru-RU" sz="1700" b="1" dirty="0">
                <a:solidFill>
                  <a:srgbClr val="C00000"/>
                </a:solidFill>
              </a:rPr>
              <a:t> </a:t>
            </a:r>
            <a:br>
              <a:rPr lang="ru-RU" sz="1700" b="1" dirty="0">
                <a:solidFill>
                  <a:srgbClr val="C00000"/>
                </a:solidFill>
              </a:rPr>
            </a:br>
            <a:r>
              <a:rPr lang="ru-RU" sz="1700" b="1" dirty="0">
                <a:solidFill>
                  <a:srgbClr val="C00000"/>
                </a:solidFill>
              </a:rPr>
              <a:t>В СВЯЗИ С ОТРИЦАТЕЛЬНОЙ ДИНАМИКОЙ ЧИСЛЕННОСТИ ЗАНЯТЫХ </a:t>
            </a:r>
            <a:br>
              <a:rPr lang="ru-RU" sz="1700" b="1" dirty="0">
                <a:solidFill>
                  <a:srgbClr val="C00000"/>
                </a:solidFill>
              </a:rPr>
            </a:br>
            <a:r>
              <a:rPr lang="ru-RU" sz="1700" b="1" dirty="0">
                <a:solidFill>
                  <a:srgbClr val="C00000"/>
                </a:solidFill>
              </a:rPr>
              <a:t>В СЕКТОРЕ МАЛОГО И СРЕДНЕГО ПРЕДПРИНИМАТЕЛЬСТВА</a:t>
            </a:r>
          </a:p>
        </p:txBody>
      </p:sp>
      <p:pic>
        <p:nvPicPr>
          <p:cNvPr id="4103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113" y="244475"/>
            <a:ext cx="6477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Диаграмма 8"/>
          <p:cNvGraphicFramePr/>
          <p:nvPr/>
        </p:nvGraphicFramePr>
        <p:xfrm>
          <a:off x="179512" y="1484784"/>
          <a:ext cx="84969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14313" y="1071563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1675" y="201613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250825" y="404813"/>
            <a:ext cx="64087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</a:rPr>
              <a:t>ДОЛЯ ЧИСЛЕННОСТИ СУБЪЕКТОВ МАЛОГО И СРЕДНЕГО ПРЕДПРИНИМАТЕЛЬСТВА НА ДУШУ НАСЕЛЕНИЯ, %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124744"/>
          <a:ext cx="9144000" cy="594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126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550" y="115888"/>
            <a:ext cx="6477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14313" y="1285875"/>
            <a:ext cx="6215062" cy="1588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7225" y="273050"/>
            <a:ext cx="735013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Прямоугольник 8"/>
          <p:cNvSpPr>
            <a:spLocks noChangeArrowheads="1"/>
          </p:cNvSpPr>
          <p:nvPr/>
        </p:nvSpPr>
        <p:spPr bwMode="auto">
          <a:xfrm>
            <a:off x="107950" y="207963"/>
            <a:ext cx="61198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</a:rPr>
              <a:t>ДОЛЯ ЗАНЯТЫХ В СФЕРЕ МАЛОГО И СРЕДНЕГО ПРЕДПРИНИМАТЕЛЬСТВА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 К ЧИСЛЕННОСТИ  НАСЕЛЕНИЯ 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В СУБЪЕКТАХ РФ, ОТНОСЯЩИХСЯ К АРКТИЧЕСКОЙ ЗОНЕ*</a:t>
            </a:r>
          </a:p>
        </p:txBody>
      </p:sp>
      <p:sp>
        <p:nvSpPr>
          <p:cNvPr id="6149" name="Прямоугольник 9"/>
          <p:cNvSpPr>
            <a:spLocks noChangeArrowheads="1"/>
          </p:cNvSpPr>
          <p:nvPr/>
        </p:nvSpPr>
        <p:spPr bwMode="auto">
          <a:xfrm>
            <a:off x="467544" y="6093296"/>
            <a:ext cx="77755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00" i="1" dirty="0"/>
              <a:t>* </a:t>
            </a:r>
            <a:r>
              <a:rPr lang="ru-RU" sz="1500" i="1" dirty="0" smtClean="0"/>
              <a:t>Источник: Единый реестр субъектов МСП ФНС России</a:t>
            </a:r>
            <a:r>
              <a:rPr lang="en-US" sz="1500" i="1" dirty="0" smtClean="0"/>
              <a:t> </a:t>
            </a:r>
            <a:r>
              <a:rPr lang="ru-RU" sz="1500" i="1" dirty="0" smtClean="0"/>
              <a:t>на 10.08.2019</a:t>
            </a:r>
            <a:endParaRPr lang="ru-RU" sz="1500" i="1" dirty="0"/>
          </a:p>
        </p:txBody>
      </p:sp>
      <p:pic>
        <p:nvPicPr>
          <p:cNvPr id="6150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244475"/>
            <a:ext cx="6477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ая соединительная линия 11"/>
          <p:cNvSpPr/>
          <p:nvPr/>
        </p:nvSpPr>
        <p:spPr>
          <a:xfrm flipV="1">
            <a:off x="683568" y="5445224"/>
            <a:ext cx="9350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6154" name="Прямоугольник 12"/>
          <p:cNvSpPr>
            <a:spLocks noChangeArrowheads="1"/>
          </p:cNvSpPr>
          <p:nvPr/>
        </p:nvSpPr>
        <p:spPr bwMode="auto">
          <a:xfrm>
            <a:off x="1835696" y="5301208"/>
            <a:ext cx="63173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/>
              <a:t>8,3% СРЕДНИЙ ПОКАЗАТЕЛЬ ПО СУБЪЕКТАМ АРКТИЧЕСКОЙ ЗОНЫ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504825" y="1412776"/>
          <a:ext cx="8134350" cy="372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Прямая соединительная линия 12"/>
          <p:cNvSpPr/>
          <p:nvPr/>
        </p:nvSpPr>
        <p:spPr>
          <a:xfrm flipV="1">
            <a:off x="1187624" y="1988840"/>
            <a:ext cx="6696744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980728"/>
            <a:ext cx="6215062" cy="1587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7363" y="2016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верх 8"/>
          <p:cNvSpPr/>
          <p:nvPr/>
        </p:nvSpPr>
        <p:spPr>
          <a:xfrm rot="10800000">
            <a:off x="971599" y="2348879"/>
            <a:ext cx="1152525" cy="2446983"/>
          </a:xfrm>
          <a:prstGeom prst="upArrow">
            <a:avLst>
              <a:gd name="adj1" fmla="val 49114"/>
              <a:gd name="adj2" fmla="val 105513"/>
            </a:avLst>
          </a:prstGeom>
          <a:solidFill>
            <a:srgbClr val="C0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7173" name="TextBox 12"/>
          <p:cNvSpPr txBox="1">
            <a:spLocks noChangeArrowheads="1"/>
          </p:cNvSpPr>
          <p:nvPr/>
        </p:nvSpPr>
        <p:spPr bwMode="auto">
          <a:xfrm>
            <a:off x="1043608" y="1196752"/>
            <a:ext cx="122378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201</a:t>
            </a:r>
            <a:r>
              <a:rPr lang="ru-RU" b="1" dirty="0"/>
              <a:t>8</a:t>
            </a:r>
            <a:r>
              <a:rPr lang="en-US" b="1" dirty="0"/>
              <a:t> </a:t>
            </a:r>
            <a:r>
              <a:rPr lang="ru-RU" dirty="0"/>
              <a:t>год</a:t>
            </a:r>
          </a:p>
          <a:p>
            <a:pPr algn="ctr"/>
            <a:r>
              <a:rPr lang="ru-RU" sz="2400" b="1" dirty="0" smtClean="0"/>
              <a:t>50 </a:t>
            </a:r>
            <a:r>
              <a:rPr lang="ru-RU" sz="2400" b="1" dirty="0"/>
              <a:t>место</a:t>
            </a:r>
          </a:p>
        </p:txBody>
      </p:sp>
      <p:sp>
        <p:nvSpPr>
          <p:cNvPr id="7174" name="TextBox 13"/>
          <p:cNvSpPr txBox="1">
            <a:spLocks noChangeArrowheads="1"/>
          </p:cNvSpPr>
          <p:nvPr/>
        </p:nvSpPr>
        <p:spPr bwMode="auto">
          <a:xfrm>
            <a:off x="611560" y="5013176"/>
            <a:ext cx="18716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/>
              <a:t>2019 </a:t>
            </a:r>
            <a:r>
              <a:rPr lang="ru-RU" dirty="0"/>
              <a:t>год</a:t>
            </a:r>
          </a:p>
          <a:p>
            <a:r>
              <a:rPr lang="ru-RU" sz="2600" b="1" dirty="0" smtClean="0">
                <a:solidFill>
                  <a:srgbClr val="FF0000"/>
                </a:solidFill>
              </a:rPr>
              <a:t>67 место</a:t>
            </a:r>
            <a:endParaRPr lang="ru-RU" sz="2600" b="1" dirty="0">
              <a:solidFill>
                <a:srgbClr val="FF0000"/>
              </a:solidFill>
            </a:endParaRPr>
          </a:p>
        </p:txBody>
      </p:sp>
      <p:sp>
        <p:nvSpPr>
          <p:cNvPr id="7175" name="Прямоугольник 11"/>
          <p:cNvSpPr>
            <a:spLocks noChangeArrowheads="1"/>
          </p:cNvSpPr>
          <p:nvPr/>
        </p:nvSpPr>
        <p:spPr bwMode="auto">
          <a:xfrm>
            <a:off x="142875" y="428625"/>
            <a:ext cx="6303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</a:rPr>
              <a:t>ИНВЕСТИЦИОННЫЙ РЕЙТИНГ </a:t>
            </a:r>
            <a:r>
              <a:rPr lang="ru-RU" sz="1600" b="1" dirty="0" smtClean="0">
                <a:solidFill>
                  <a:srgbClr val="0070C0"/>
                </a:solidFill>
              </a:rPr>
              <a:t>АГЕНТСТВА СТРАТЕГИЧЕСКИХ  ИНИЦИАТИВ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7176" name="TextBox 17"/>
          <p:cNvSpPr txBox="1">
            <a:spLocks noChangeArrowheads="1"/>
          </p:cNvSpPr>
          <p:nvPr/>
        </p:nvSpPr>
        <p:spPr bwMode="auto">
          <a:xfrm>
            <a:off x="2555776" y="836712"/>
            <a:ext cx="6408093" cy="721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b="1" dirty="0">
              <a:solidFill>
                <a:srgbClr val="FF0000"/>
              </a:solidFill>
            </a:endParaRPr>
          </a:p>
          <a:p>
            <a:r>
              <a:rPr lang="ru-RU" sz="1600" b="1" dirty="0">
                <a:solidFill>
                  <a:srgbClr val="FF0000"/>
                </a:solidFill>
              </a:rPr>
              <a:t>РЕГУЛЯТОРНАЯ СРЕДА</a:t>
            </a:r>
          </a:p>
          <a:p>
            <a:pPr>
              <a:buFontTx/>
              <a:buChar char="-"/>
            </a:pPr>
            <a:r>
              <a:rPr lang="ru-RU" sz="1400" b="1" dirty="0"/>
              <a:t>среднее количество процедур, необходимых для получения разрешений на строительство;</a:t>
            </a:r>
          </a:p>
          <a:p>
            <a:pPr>
              <a:spcBef>
                <a:spcPts val="600"/>
              </a:spcBef>
            </a:pPr>
            <a:r>
              <a:rPr lang="ru-RU" sz="1600" b="1" dirty="0" smtClean="0">
                <a:solidFill>
                  <a:srgbClr val="FF0000"/>
                </a:solidFill>
              </a:rPr>
              <a:t>ИНСТИТУТЫ </a:t>
            </a:r>
            <a:r>
              <a:rPr lang="ru-RU" sz="1600" b="1" dirty="0">
                <a:solidFill>
                  <a:srgbClr val="FF0000"/>
                </a:solidFill>
              </a:rPr>
              <a:t>ДЛЯ БИЗНЕСА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/>
              <a:t>наличие и качество регионального законодательства о механизмах защиты и поддержки инвесторов;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 </a:t>
            </a:r>
            <a:r>
              <a:rPr lang="ru-RU" sz="1400" b="1" dirty="0"/>
              <a:t>оценка регулирующего воздействия органов власти;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количество </a:t>
            </a:r>
            <a:r>
              <a:rPr lang="ru-RU" sz="1400" b="1" dirty="0"/>
              <a:t>запрошенных дополнительных документов у предприятия в год;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 </a:t>
            </a:r>
            <a:r>
              <a:rPr lang="ru-RU" sz="1400" b="1" dirty="0"/>
              <a:t>среднее количество </a:t>
            </a:r>
            <a:r>
              <a:rPr lang="ru-RU" sz="1400" b="1" dirty="0" smtClean="0"/>
              <a:t>контрольно-надзорных </a:t>
            </a:r>
            <a:r>
              <a:rPr lang="ru-RU" sz="1400" b="1" dirty="0"/>
              <a:t>мероприятий в год;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доля </a:t>
            </a:r>
            <a:r>
              <a:rPr lang="ru-RU" sz="1400" b="1" dirty="0"/>
              <a:t>компаний, столкнувшихся с давлением со стороны органов власти или естественных монополий;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ИНФРАСТРУКТУРА </a:t>
            </a:r>
            <a:r>
              <a:rPr lang="ru-RU" sz="1600" b="1" dirty="0">
                <a:solidFill>
                  <a:srgbClr val="FF0000"/>
                </a:solidFill>
              </a:rPr>
              <a:t>И РЕСУРСЫ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оценка </a:t>
            </a:r>
            <a:r>
              <a:rPr lang="ru-RU" sz="1400" b="1" dirty="0"/>
              <a:t>качества дорожных сетей предпринимателями;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оценка </a:t>
            </a:r>
            <a:r>
              <a:rPr lang="ru-RU" sz="1400" b="1" dirty="0"/>
              <a:t>объектов инвестиционной инфраструктуры предпринимателями;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400" b="1" dirty="0" smtClean="0"/>
              <a:t>оценка </a:t>
            </a:r>
            <a:r>
              <a:rPr lang="ru-RU" sz="1400" b="1" dirty="0"/>
              <a:t>мер государственной финансовой поддержки;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ПОДДЕРЖКА </a:t>
            </a:r>
            <a:r>
              <a:rPr lang="ru-RU" sz="1600" b="1" dirty="0">
                <a:solidFill>
                  <a:srgbClr val="FF0000"/>
                </a:solidFill>
              </a:rPr>
              <a:t>МАЛОГО  ПРЕДПРИНИМАТЕЛЬСТВА</a:t>
            </a:r>
          </a:p>
          <a:p>
            <a:pPr>
              <a:buFontTx/>
              <a:buChar char="-"/>
            </a:pPr>
            <a:r>
              <a:rPr lang="ru-RU" sz="1400" b="1" dirty="0"/>
              <a:t> оценка консультационных и образовательных услуг, оказываемых организациями инфраструктуры поддержки малого предпринимательства </a:t>
            </a:r>
          </a:p>
          <a:p>
            <a:pPr>
              <a:buFontTx/>
              <a:buChar char="-"/>
            </a:pPr>
            <a:endParaRPr lang="ru-RU" sz="1400" b="1" dirty="0"/>
          </a:p>
          <a:p>
            <a:pPr>
              <a:buFontTx/>
              <a:buChar char="-"/>
            </a:pPr>
            <a:endParaRPr lang="ru-RU" sz="1400" b="1" dirty="0"/>
          </a:p>
          <a:p>
            <a:pPr>
              <a:buFontTx/>
              <a:buChar char="-"/>
            </a:pPr>
            <a:endParaRPr lang="ru-RU" sz="1400" b="1" dirty="0"/>
          </a:p>
          <a:p>
            <a:pPr>
              <a:buFontTx/>
              <a:buChar char="-"/>
            </a:pPr>
            <a:endParaRPr lang="ru-RU" sz="1400" b="1" dirty="0"/>
          </a:p>
          <a:p>
            <a:endParaRPr lang="ru-RU" sz="2000" b="1" dirty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7177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73038"/>
            <a:ext cx="6477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1052736"/>
            <a:ext cx="6228184" cy="1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7363" y="2016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Прямоугольник 11"/>
          <p:cNvSpPr>
            <a:spLocks noChangeArrowheads="1"/>
          </p:cNvSpPr>
          <p:nvPr/>
        </p:nvSpPr>
        <p:spPr bwMode="auto">
          <a:xfrm>
            <a:off x="142875" y="428625"/>
            <a:ext cx="6303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Из доклада Уполномоченного при Президенте Российской Федерации по защите прав предпринимателей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7176" name="TextBox 17"/>
          <p:cNvSpPr txBox="1">
            <a:spLocks noChangeArrowheads="1"/>
          </p:cNvSpPr>
          <p:nvPr/>
        </p:nvSpPr>
        <p:spPr bwMode="auto">
          <a:xfrm>
            <a:off x="2555776" y="836712"/>
            <a:ext cx="640809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ru-RU" sz="1400" b="1" dirty="0"/>
          </a:p>
          <a:p>
            <a:pPr>
              <a:buFontTx/>
              <a:buChar char="-"/>
            </a:pPr>
            <a:endParaRPr lang="ru-RU" sz="1400" b="1" dirty="0"/>
          </a:p>
          <a:p>
            <a:endParaRPr lang="ru-RU" sz="2000" b="1" dirty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7177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173038"/>
            <a:ext cx="6477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IsakovaES\Desktop\Рисунок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506" y="1412776"/>
            <a:ext cx="8910989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1052736"/>
            <a:ext cx="6228184" cy="1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7363" y="201613"/>
            <a:ext cx="7350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Box 17"/>
          <p:cNvSpPr txBox="1">
            <a:spLocks noChangeArrowheads="1"/>
          </p:cNvSpPr>
          <p:nvPr/>
        </p:nvSpPr>
        <p:spPr bwMode="auto">
          <a:xfrm>
            <a:off x="2555776" y="836712"/>
            <a:ext cx="640809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0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ru-RU" sz="1400" b="1" dirty="0"/>
          </a:p>
          <a:p>
            <a:pPr>
              <a:buFontTx/>
              <a:buChar char="-"/>
            </a:pPr>
            <a:endParaRPr lang="ru-RU" sz="1400" b="1" dirty="0"/>
          </a:p>
          <a:p>
            <a:endParaRPr lang="ru-RU" sz="2000" b="1" dirty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7177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173038"/>
            <a:ext cx="6477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79512" y="188641"/>
            <a:ext cx="6192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Расчет показателей контрольно-надзорных органов на примере Северо-Уральского управления </a:t>
            </a:r>
            <a:r>
              <a:rPr lang="ru-RU" b="1" dirty="0" err="1" smtClean="0">
                <a:solidFill>
                  <a:srgbClr val="0070C0"/>
                </a:solidFill>
              </a:rPr>
              <a:t>Ростехнадзора</a:t>
            </a:r>
            <a:r>
              <a:rPr lang="ru-RU" b="1" dirty="0" smtClean="0">
                <a:solidFill>
                  <a:srgbClr val="0070C0"/>
                </a:solidFill>
              </a:rPr>
              <a:t> (по ЯНАО)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="" xmlns:a16="http://schemas.microsoft.com/office/drawing/2014/main" id="{6BCBA78C-DC09-435F-81FA-807E17639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7625567"/>
              </p:ext>
            </p:extLst>
          </p:nvPr>
        </p:nvGraphicFramePr>
        <p:xfrm>
          <a:off x="323528" y="1124745"/>
          <a:ext cx="8245424" cy="1535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>
                  <a:extLst>
                    <a:ext uri="{9D8B030D-6E8A-4147-A177-3AD203B41FA5}">
                      <a16:colId xmlns="" xmlns:a16="http://schemas.microsoft.com/office/drawing/2014/main" val="2237827766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653018986"/>
                    </a:ext>
                  </a:extLst>
                </a:gridCol>
                <a:gridCol w="2628800">
                  <a:extLst>
                    <a:ext uri="{9D8B030D-6E8A-4147-A177-3AD203B41FA5}">
                      <a16:colId xmlns="" xmlns:a16="http://schemas.microsoft.com/office/drawing/2014/main" val="306819178"/>
                    </a:ext>
                  </a:extLst>
                </a:gridCol>
              </a:tblGrid>
              <a:tr h="457201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Средний уровень доли предупреждений от общего числа наказаний</a:t>
                      </a:r>
                      <a:b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(в среднем по РФ –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6,26%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3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2526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Значение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Доля предупреждений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3422732"/>
                  </a:ext>
                </a:extLst>
              </a:tr>
              <a:tr h="2113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предупреждений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0%</a:t>
                      </a:r>
                      <a:endParaRPr lang="ru-RU" sz="1800" b="1" u="none" strike="noStrike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28222934"/>
                  </a:ext>
                </a:extLst>
              </a:tr>
              <a:tr h="4745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постановлений о назначении административного</a:t>
                      </a:r>
                      <a:r>
                        <a:rPr lang="ru-RU" sz="14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наказания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288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5142816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="" xmlns:a16="http://schemas.microsoft.com/office/drawing/2014/main" id="{6BCBA78C-DC09-435F-81FA-807E17639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7625567"/>
              </p:ext>
            </p:extLst>
          </p:nvPr>
        </p:nvGraphicFramePr>
        <p:xfrm>
          <a:off x="323528" y="2708921"/>
          <a:ext cx="8280920" cy="1846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>
                  <a:extLst>
                    <a:ext uri="{9D8B030D-6E8A-4147-A177-3AD203B41FA5}">
                      <a16:colId xmlns="" xmlns:a16="http://schemas.microsoft.com/office/drawing/2014/main" val="2237827766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653018986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306819178"/>
                    </a:ext>
                  </a:extLst>
                </a:gridCol>
              </a:tblGrid>
              <a:tr h="422723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Средний уровень доли хозяйствующих субъектов,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подвергнутых контролю и надзору (в среднем по РФ –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30,26%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363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Значение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Доля, подвергнутых контролю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3422732"/>
                  </a:ext>
                </a:extLst>
              </a:tr>
              <a:tr h="3469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хозяйствующих субъектов, в отношении которых проводились проверки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672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48%</a:t>
                      </a:r>
                      <a:endParaRPr lang="ru-RU" sz="18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28222934"/>
                  </a:ext>
                </a:extLst>
              </a:tr>
              <a:tr h="63284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предприятий, </a:t>
                      </a:r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деятельность которых </a:t>
                      </a:r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контролируется Ростехнадзором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1401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5142816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="" xmlns:a16="http://schemas.microsoft.com/office/drawing/2014/main" id="{6BCBA78C-DC09-435F-81FA-807E17639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7625567"/>
              </p:ext>
            </p:extLst>
          </p:nvPr>
        </p:nvGraphicFramePr>
        <p:xfrm>
          <a:off x="323528" y="4581129"/>
          <a:ext cx="8280920" cy="19260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>
                  <a:extLst>
                    <a:ext uri="{9D8B030D-6E8A-4147-A177-3AD203B41FA5}">
                      <a16:colId xmlns="" xmlns:a16="http://schemas.microsoft.com/office/drawing/2014/main" val="2237827766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653018986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306819178"/>
                    </a:ext>
                  </a:extLst>
                </a:gridCol>
              </a:tblGrid>
              <a:tr h="416538"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Средний уровень по доле штрафов, назначенных без проверок</a:t>
                      </a:r>
                      <a:b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(«</a:t>
                      </a:r>
                      <a:r>
                        <a:rPr lang="ru-RU" sz="13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адм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расследования») </a:t>
                      </a:r>
                      <a:r>
                        <a:rPr lang="ru-RU" sz="13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Ростехнадзора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(в среднем по РФ – </a:t>
                      </a:r>
                      <a:r>
                        <a:rPr lang="ru-RU" sz="1400" b="1" kern="1200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8,6%</a:t>
                      </a: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3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890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Значение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Доля штрафов, назначенных без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проверок</a:t>
                      </a:r>
                      <a:endParaRPr lang="en-US" sz="12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3422732"/>
                  </a:ext>
                </a:extLst>
              </a:tr>
              <a:tr h="341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 административных штрафов наложенных  </a:t>
                      </a:r>
                      <a:r>
                        <a:rPr lang="ru-RU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Ростехнадзором</a:t>
                      </a:r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 предприятия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288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43,4%</a:t>
                      </a:r>
                      <a:endParaRPr lang="ru-RU" sz="1800" b="1" i="0" u="none" strike="noStrike" kern="12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28222934"/>
                  </a:ext>
                </a:extLst>
              </a:tr>
              <a:tr h="50800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Общее  число штрафов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507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51428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3"/>
          <p:cNvSpPr>
            <a:spLocks noChangeArrowheads="1"/>
          </p:cNvSpPr>
          <p:nvPr/>
        </p:nvSpPr>
        <p:spPr bwMode="auto">
          <a:xfrm>
            <a:off x="357188" y="2686050"/>
            <a:ext cx="44878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200" b="1">
                <a:solidFill>
                  <a:srgbClr val="0067AC"/>
                </a:solidFill>
              </a:rPr>
              <a:t>МЕЖДУНАРОДНАЯ КООПЕРАЦИЯ И ЭКСПОРТ</a:t>
            </a:r>
            <a:endParaRPr lang="ru-RU" sz="2200">
              <a:solidFill>
                <a:srgbClr val="0067AC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2285992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</a:t>
            </a:r>
          </a:p>
        </p:txBody>
      </p:sp>
      <p:pic>
        <p:nvPicPr>
          <p:cNvPr id="8196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4" descr="C:\Users\TaskinMA\Desktop\к выезду ППП в Ямало-ненецкий автономный округ\ЯНА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5888"/>
            <a:ext cx="9350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692150"/>
            <a:ext cx="4319587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626</Words>
  <Application>Microsoft Office PowerPoint</Application>
  <PresentationFormat>Экран (4:3)</PresentationFormat>
  <Paragraphs>167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Объем добычи водных  биологических ресурсов  в  Ямало-Ненецком автономном округе*</vt:lpstr>
      <vt:lpstr>Слайд 12</vt:lpstr>
      <vt:lpstr>Слайд 13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CherepanovVV</dc:creator>
  <cp:lastModifiedBy>sadykov</cp:lastModifiedBy>
  <cp:revision>239</cp:revision>
  <dcterms:created xsi:type="dcterms:W3CDTF">2019-08-02T04:05:08Z</dcterms:created>
  <dcterms:modified xsi:type="dcterms:W3CDTF">2019-08-28T11:47:51Z</dcterms:modified>
</cp:coreProperties>
</file>