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90" r:id="rId4"/>
    <p:sldId id="302" r:id="rId5"/>
    <p:sldId id="291" r:id="rId6"/>
    <p:sldId id="293" r:id="rId7"/>
    <p:sldId id="294" r:id="rId8"/>
    <p:sldId id="300" r:id="rId9"/>
    <p:sldId id="301" r:id="rId10"/>
    <p:sldId id="284" r:id="rId11"/>
    <p:sldId id="286" r:id="rId12"/>
    <p:sldId id="279" r:id="rId13"/>
    <p:sldId id="30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66"/>
    <a:srgbClr val="0CA847"/>
    <a:srgbClr val="CCFFCC"/>
    <a:srgbClr val="F6F11B"/>
    <a:srgbClr val="00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6" autoAdjust="0"/>
    <p:restoredTop sz="94762" autoAdjust="0"/>
  </p:normalViewPr>
  <p:slideViewPr>
    <p:cSldViewPr>
      <p:cViewPr varScale="1">
        <p:scale>
          <a:sx n="89" d="100"/>
          <a:sy n="89" d="100"/>
        </p:scale>
        <p:origin x="-11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skinMA\Desktop\&#1074;&#1099;&#1077;&#1079;&#1076;%20&#1074;%20&#1061;&#1052;&#1040;&#1054;%20&#1085;&#1072;&#1094;&#1087;&#1088;&#1086;&#1077;&#1082;&#1090;&#1099;\&#1055;&#1088;&#1077;&#1079;&#1077;&#1085;&#1090;&#1072;&#1094;&#1080;&#1103;\&#1084;&#1072;&#1090;&#1077;&#1088;&#1080;&#1072;&#1083;%20&#1082;%20&#1087;&#1088;&#1077;&#1079;&#1077;&#1085;&#1090;&#1072;&#1094;&#1080;&#1080;%20&#1061;&#1052;&#1040;&#105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skinMA\Desktop\&#1074;&#1099;&#1077;&#1079;&#1076;%20&#1074;%20&#1061;&#1052;&#1040;&#1054;%20&#1085;&#1072;&#1094;&#1087;&#1088;&#1086;&#1077;&#1082;&#1090;&#1099;\&#1055;&#1088;&#1077;&#1079;&#1077;&#1085;&#1090;&#1072;&#1094;&#1080;&#1103;\&#1084;&#1072;&#1090;&#1077;&#1088;&#1080;&#1072;&#1083;%20&#1082;%20&#1087;&#1088;&#1077;&#1079;&#1077;&#1085;&#1090;&#1072;&#1094;&#1080;&#1080;%20&#1061;&#1052;&#1040;&#10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skinMA\Desktop\&#1074;&#1099;&#1077;&#1079;&#1076;%20&#1074;%20&#1061;&#1052;&#1040;&#1054;%20&#1085;&#1072;&#1094;&#1087;&#1088;&#1086;&#1077;&#1082;&#1090;&#1099;\&#1055;&#1088;&#1077;&#1079;&#1077;&#1085;&#1090;&#1072;&#1094;&#1080;&#1103;\&#1051;&#1080;&#1089;&#1090;%20Microsoft%20Office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askinMA\Desktop\&#1074;&#1099;&#1077;&#1079;&#1076;%20&#1074;%20&#1061;&#1052;&#1040;&#1054;%20&#1085;&#1072;&#1094;&#1087;&#1088;&#1086;&#1077;&#1082;&#1090;&#1099;\&#1055;&#1088;&#1077;&#1079;&#1077;&#1085;&#1090;&#1072;&#1094;&#1080;&#1103;\&#1051;&#1080;&#1089;&#1090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TaskinMA\Desktop\&#1074;&#1099;&#1077;&#1079;&#1076;%20&#1074;%20&#1061;&#1052;&#1040;&#1054;%20&#1085;&#1072;&#1094;&#1087;&#1088;&#1086;&#1077;&#1082;&#1090;&#1099;\&#1055;&#1088;&#1077;&#1079;&#1077;&#1085;&#1090;&#1072;&#1094;&#1080;&#1103;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субъектов малого и среднего предпринимательства 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в Ханты-Мансийском автономном округе – Югре,</a:t>
            </a:r>
            <a:r>
              <a:rPr lang="ru-RU" sz="1500" baseline="0" dirty="0" smtClean="0">
                <a:latin typeface="Arial" pitchFamily="34" charset="0"/>
                <a:cs typeface="Arial" pitchFamily="34" charset="0"/>
              </a:rPr>
              <a:t> единиц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2625266193578849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Количество субъектов </c:v>
          </c:tx>
          <c:spPr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3.112399275897455E-2"/>
                  <c:y val="4.8991470083570984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933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827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971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4.0016562118681522E-2"/>
                  <c:y val="2.449573504178548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5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trendline>
            <c:spPr>
              <a:ln w="38100">
                <a:solidFill>
                  <a:srgbClr val="FF0000"/>
                </a:solidFill>
              </a:ln>
            </c:spPr>
            <c:trendlineType val="exp"/>
          </c:trendline>
          <c:cat>
            <c:numRef>
              <c:f>'численность мсп'!$D$28:$G$28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'численность мсп'!$D$29:$G$29</c:f>
              <c:numCache>
                <c:formatCode>General</c:formatCode>
                <c:ptCount val="4"/>
                <c:pt idx="0">
                  <c:v>61933</c:v>
                </c:pt>
                <c:pt idx="1">
                  <c:v>62827</c:v>
                </c:pt>
                <c:pt idx="2">
                  <c:v>61971</c:v>
                </c:pt>
                <c:pt idx="3">
                  <c:v>60314</c:v>
                </c:pt>
              </c:numCache>
            </c:numRef>
          </c:val>
        </c:ser>
        <c:axId val="163816960"/>
        <c:axId val="163818880"/>
      </c:barChart>
      <c:catAx>
        <c:axId val="163816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63818880"/>
        <c:crosses val="autoZero"/>
        <c:auto val="1"/>
        <c:lblAlgn val="ctr"/>
        <c:lblOffset val="100"/>
      </c:catAx>
      <c:valAx>
        <c:axId val="163818880"/>
        <c:scaling>
          <c:orientation val="minMax"/>
        </c:scaling>
        <c:delete val="1"/>
        <c:axPos val="l"/>
        <c:numFmt formatCode="General" sourceLinked="1"/>
        <c:tickLblPos val="none"/>
        <c:crossAx val="16381696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вновь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созданных предприятий в сфере </a:t>
            </a:r>
            <a:r>
              <a:rPr lang="ru-RU" sz="1500" b="1" i="0" u="none" strike="noStrike" baseline="0" dirty="0" smtClean="0">
                <a:latin typeface="Arial" pitchFamily="34" charset="0"/>
                <a:cs typeface="Arial" pitchFamily="34" charset="0"/>
              </a:rPr>
              <a:t>малого </a:t>
            </a:r>
            <a:br>
              <a:rPr lang="ru-RU" sz="1500" b="1" i="0" u="none" strike="noStrike" baseline="0" dirty="0" smtClean="0">
                <a:latin typeface="Arial" pitchFamily="34" charset="0"/>
                <a:cs typeface="Arial" pitchFamily="34" charset="0"/>
              </a:rPr>
            </a:br>
            <a:r>
              <a:rPr lang="ru-RU" sz="1500" b="1" i="0" u="none" strike="noStrike" baseline="0" dirty="0" smtClean="0">
                <a:latin typeface="Arial" pitchFamily="34" charset="0"/>
                <a:cs typeface="Arial" pitchFamily="34" charset="0"/>
              </a:rPr>
              <a:t>и среднего предпринимательства в Ханты-Мансийском автономном округе – Югре, единиц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количество вновь созданных</c:v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649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207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924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117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5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trendline>
            <c:spPr>
              <a:ln w="38100">
                <a:solidFill>
                  <a:srgbClr val="FF0000"/>
                </a:solidFill>
              </a:ln>
            </c:spPr>
            <c:trendlineType val="exp"/>
          </c:trendline>
          <c:cat>
            <c:numRef>
              <c:f>'численность мсп'!$D$28:$G$28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'численность мсп'!$D$30:$G$30</c:f>
              <c:numCache>
                <c:formatCode>General</c:formatCode>
                <c:ptCount val="4"/>
                <c:pt idx="0">
                  <c:v>2649</c:v>
                </c:pt>
                <c:pt idx="1">
                  <c:v>2207</c:v>
                </c:pt>
                <c:pt idx="2">
                  <c:v>1924</c:v>
                </c:pt>
                <c:pt idx="3">
                  <c:v>1117</c:v>
                </c:pt>
              </c:numCache>
            </c:numRef>
          </c:val>
        </c:ser>
        <c:axId val="65323008"/>
        <c:axId val="65324544"/>
      </c:barChart>
      <c:catAx>
        <c:axId val="653230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5324544"/>
        <c:crosses val="autoZero"/>
        <c:auto val="1"/>
        <c:lblAlgn val="ctr"/>
        <c:lblOffset val="100"/>
      </c:catAx>
      <c:valAx>
        <c:axId val="65324544"/>
        <c:scaling>
          <c:orientation val="minMax"/>
        </c:scaling>
        <c:delete val="1"/>
        <c:axPos val="l"/>
        <c:numFmt formatCode="General" sourceLinked="1"/>
        <c:tickLblPos val="none"/>
        <c:crossAx val="6532300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Численность занятых в сфере МСП по Российской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Федерации, человек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Численность занятых в сфере МСП по Российской Федерации</c:v>
          </c:tx>
          <c:spPr>
            <a:gradFill flip="none" rotWithShape="1">
              <a:gsLst>
                <a:gs pos="0">
                  <a:srgbClr val="FFC000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1"/>
              <a:tileRect/>
            </a:gradFill>
            <a:effectLst>
              <a:outerShdw blurRad="50800" dist="38100" dir="2700000" algn="tl" rotWithShape="0">
                <a:schemeClr val="tx1">
                  <a:lumMod val="75000"/>
                  <a:lumOff val="2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3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>
                        <a:latin typeface="Arial" pitchFamily="34" charset="0"/>
                      </a:rPr>
                      <a:t>9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382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868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3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>
                        <a:latin typeface="Arial" pitchFamily="34" charset="0"/>
                      </a:rPr>
                      <a:t>9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756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981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3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>
                        <a:latin typeface="Arial" pitchFamily="34" charset="0"/>
                      </a:rPr>
                      <a:t>9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549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301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3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>
                        <a:latin typeface="Arial" pitchFamily="34" charset="0"/>
                      </a:rPr>
                      <a:t>8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994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170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numFmt formatCode="General" sourceLinked="0"/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trendline>
            <c:spPr>
              <a:ln w="38100">
                <a:solidFill>
                  <a:srgbClr val="FF0000"/>
                </a:solidFill>
              </a:ln>
            </c:spPr>
            <c:trendlineType val="exp"/>
          </c:trendline>
          <c:cat>
            <c:numRef>
              <c:f>'численность мсп'!$D$5:$G$5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'численность мсп'!$D$8:$G$8</c:f>
              <c:numCache>
                <c:formatCode>General</c:formatCode>
                <c:ptCount val="4"/>
                <c:pt idx="0">
                  <c:v>19382868</c:v>
                </c:pt>
                <c:pt idx="1">
                  <c:v>19756981</c:v>
                </c:pt>
                <c:pt idx="2">
                  <c:v>19549301</c:v>
                </c:pt>
                <c:pt idx="3">
                  <c:v>18994170</c:v>
                </c:pt>
              </c:numCache>
            </c:numRef>
          </c:val>
        </c:ser>
        <c:axId val="65432960"/>
        <c:axId val="65467520"/>
      </c:barChart>
      <c:catAx>
        <c:axId val="65432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5467520"/>
        <c:crosses val="autoZero"/>
        <c:auto val="1"/>
        <c:lblAlgn val="ctr"/>
        <c:lblOffset val="100"/>
      </c:catAx>
      <c:valAx>
        <c:axId val="65467520"/>
        <c:scaling>
          <c:orientation val="minMax"/>
        </c:scaling>
        <c:delete val="1"/>
        <c:axPos val="l"/>
        <c:numFmt formatCode="General" sourceLinked="1"/>
        <c:tickLblPos val="none"/>
        <c:crossAx val="65432960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500" dirty="0">
                <a:latin typeface="Arial" pitchFamily="34" charset="0"/>
              </a:rPr>
              <a:t>Численность занятых в сфере </a:t>
            </a:r>
            <a:r>
              <a:rPr lang="ru-RU" sz="1500" dirty="0" smtClean="0">
                <a:latin typeface="Arial" pitchFamily="34" charset="0"/>
              </a:rPr>
              <a:t>МСП</a:t>
            </a:r>
            <a:br>
              <a:rPr lang="ru-RU" sz="1500" dirty="0" smtClean="0">
                <a:latin typeface="Arial" pitchFamily="34" charset="0"/>
              </a:rPr>
            </a:br>
            <a:r>
              <a:rPr lang="ru-RU" sz="1500" dirty="0" smtClean="0">
                <a:latin typeface="Arial" pitchFamily="34" charset="0"/>
              </a:rPr>
              <a:t>в УФО, человек</a:t>
            </a:r>
            <a:endParaRPr lang="ru-RU" sz="1500" dirty="0">
              <a:latin typeface="Arial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75E-2"/>
          <c:y val="0.26157407407407446"/>
          <c:w val="0.93888888888888944"/>
          <c:h val="0.59581838728492209"/>
        </c:manualLayout>
      </c:layout>
      <c:barChart>
        <c:barDir val="col"/>
        <c:grouping val="clustered"/>
        <c:ser>
          <c:idx val="0"/>
          <c:order val="0"/>
          <c:tx>
            <c:v>Численность занятых в сфере МСП в Уральском федеральном округе</c:v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688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399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684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640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656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945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5.2777777777777792E-2"/>
                  <c:y val="-2.777777777777785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617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715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trendline>
            <c:spPr>
              <a:ln w="38100">
                <a:solidFill>
                  <a:srgbClr val="FF0000"/>
                </a:solidFill>
              </a:ln>
            </c:spPr>
            <c:trendlineType val="linear"/>
          </c:trendline>
          <c:cat>
            <c:numRef>
              <c:f>'численность мсп'!$D$15:$G$15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'численность мсп'!$D$18:$G$18</c:f>
              <c:numCache>
                <c:formatCode>General</c:formatCode>
                <c:ptCount val="4"/>
                <c:pt idx="0">
                  <c:v>1688399</c:v>
                </c:pt>
                <c:pt idx="1">
                  <c:v>1684640</c:v>
                </c:pt>
                <c:pt idx="2">
                  <c:v>1656945</c:v>
                </c:pt>
                <c:pt idx="3">
                  <c:v>1617715</c:v>
                </c:pt>
              </c:numCache>
            </c:numRef>
          </c:val>
        </c:ser>
        <c:axId val="65537536"/>
        <c:axId val="65539072"/>
      </c:barChart>
      <c:catAx>
        <c:axId val="65537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5539072"/>
        <c:crosses val="autoZero"/>
        <c:auto val="1"/>
        <c:lblAlgn val="ctr"/>
        <c:lblOffset val="100"/>
      </c:catAx>
      <c:valAx>
        <c:axId val="65539072"/>
        <c:scaling>
          <c:orientation val="minMax"/>
        </c:scaling>
        <c:delete val="1"/>
        <c:axPos val="l"/>
        <c:numFmt formatCode="General" sourceLinked="1"/>
        <c:tickLblPos val="none"/>
        <c:crossAx val="65537536"/>
        <c:crosses val="autoZero"/>
        <c:crossBetween val="between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500" dirty="0">
                <a:latin typeface="Arial" pitchFamily="34" charset="0"/>
              </a:rPr>
              <a:t>Численность занятых в сфере </a:t>
            </a:r>
            <a:r>
              <a:rPr lang="ru-RU" sz="1500" dirty="0" smtClean="0">
                <a:latin typeface="Arial" pitchFamily="34" charset="0"/>
              </a:rPr>
              <a:t>МСП</a:t>
            </a:r>
            <a:br>
              <a:rPr lang="ru-RU" sz="1500" dirty="0" smtClean="0">
                <a:latin typeface="Arial" pitchFamily="34" charset="0"/>
              </a:rPr>
            </a:br>
            <a:r>
              <a:rPr lang="ru-RU" sz="1500" dirty="0" smtClean="0">
                <a:latin typeface="Arial" pitchFamily="34" charset="0"/>
              </a:rPr>
              <a:t> </a:t>
            </a:r>
            <a:r>
              <a:rPr lang="ru-RU" sz="1500" dirty="0">
                <a:latin typeface="Arial" pitchFamily="34" charset="0"/>
              </a:rPr>
              <a:t>в ХМАО </a:t>
            </a:r>
            <a:r>
              <a:rPr lang="ru-RU" sz="1500" dirty="0" smtClean="0">
                <a:latin typeface="Arial" pitchFamily="34" charset="0"/>
              </a:rPr>
              <a:t>– Югра, человек</a:t>
            </a:r>
            <a:endParaRPr lang="ru-RU" sz="1500" dirty="0">
              <a:latin typeface="Arial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23842592592592593"/>
          <c:w val="0.93888888888888966"/>
          <c:h val="0.59581838728492187"/>
        </c:manualLayout>
      </c:layout>
      <c:barChart>
        <c:barDir val="col"/>
        <c:grouping val="clustered"/>
        <c:ser>
          <c:idx val="0"/>
          <c:order val="0"/>
          <c:tx>
            <c:v>Численность занятых в сфере МСП в ХМАО - Югра</c:v>
          </c:tx>
          <c:spPr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lang="en-US" dirty="0" smtClean="0">
                        <a:latin typeface="Arial" pitchFamily="34" charset="0"/>
                      </a:rPr>
                      <a:t>06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135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lang="en-US" dirty="0" smtClean="0">
                        <a:latin typeface="Arial" pitchFamily="34" charset="0"/>
                      </a:rPr>
                      <a:t>06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752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lang="en-US" dirty="0" smtClean="0">
                        <a:latin typeface="Arial" pitchFamily="34" charset="0"/>
                      </a:rPr>
                      <a:t>01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750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6.1111111111111123E-2"/>
                  <c:y val="-9.2592592592592865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en-US" dirty="0" smtClean="0">
                        <a:latin typeface="Arial" pitchFamily="34" charset="0"/>
                      </a:rPr>
                      <a:t>95</a:t>
                    </a:r>
                    <a:r>
                      <a:rPr lang="ru-RU" dirty="0" smtClean="0">
                        <a:latin typeface="Arial" pitchFamily="34" charset="0"/>
                      </a:rPr>
                      <a:t> </a:t>
                    </a:r>
                    <a:r>
                      <a:rPr lang="en-US" dirty="0" smtClean="0">
                        <a:latin typeface="Arial" pitchFamily="34" charset="0"/>
                      </a:rPr>
                      <a:t>878</a:t>
                    </a:r>
                    <a:endParaRPr lang="en-US" dirty="0">
                      <a:latin typeface="Arial" pitchFamily="34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trendline>
            <c:spPr>
              <a:ln w="38100">
                <a:solidFill>
                  <a:srgbClr val="FF0000"/>
                </a:solidFill>
              </a:ln>
            </c:spPr>
            <c:trendlineType val="linear"/>
          </c:trendline>
          <c:cat>
            <c:numRef>
              <c:f>'численность мсп'!$D$28:$G$28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'численность мсп'!$D$31:$G$31</c:f>
              <c:numCache>
                <c:formatCode>General</c:formatCode>
                <c:ptCount val="4"/>
                <c:pt idx="0">
                  <c:v>206135</c:v>
                </c:pt>
                <c:pt idx="1">
                  <c:v>206752</c:v>
                </c:pt>
                <c:pt idx="2">
                  <c:v>201750</c:v>
                </c:pt>
                <c:pt idx="3">
                  <c:v>195878</c:v>
                </c:pt>
              </c:numCache>
            </c:numRef>
          </c:val>
        </c:ser>
        <c:axId val="65637760"/>
        <c:axId val="65762432"/>
      </c:barChart>
      <c:catAx>
        <c:axId val="65637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5762432"/>
        <c:crosses val="autoZero"/>
        <c:auto val="1"/>
        <c:lblAlgn val="ctr"/>
        <c:lblOffset val="100"/>
      </c:catAx>
      <c:valAx>
        <c:axId val="65762432"/>
        <c:scaling>
          <c:orientation val="minMax"/>
        </c:scaling>
        <c:delete val="1"/>
        <c:axPos val="l"/>
        <c:numFmt formatCode="General" sourceLinked="1"/>
        <c:tickLblPos val="none"/>
        <c:crossAx val="65637760"/>
        <c:crosses val="autoZero"/>
        <c:crossBetween val="between"/>
      </c:valAx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0.69299</cdr:x>
      <cdr:y>0.17949</cdr:y>
    </cdr:from>
    <cdr:to>
      <cdr:x>0.97649</cdr:x>
      <cdr:y>0.49874</cdr:y>
    </cdr:to>
    <cdr:sp macro="" textlink="">
      <cdr:nvSpPr>
        <cdr:cNvPr id="2" name="Стрелка вниз 1"/>
        <cdr:cNvSpPr/>
      </cdr:nvSpPr>
      <cdr:spPr>
        <a:xfrm xmlns:a="http://schemas.openxmlformats.org/drawingml/2006/main">
          <a:off x="3168350" y="504056"/>
          <a:ext cx="1296162" cy="89656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9966"/>
        </a:solidFill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0.77174</cdr:x>
      <cdr:y>0.21</cdr:y>
    </cdr:from>
    <cdr:to>
      <cdr:x>0.92924</cdr:x>
      <cdr:y>0.34125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8392" y="576064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500" b="1" dirty="0" smtClean="0">
              <a:latin typeface="Arial" pitchFamily="34" charset="0"/>
              <a:cs typeface="Arial" pitchFamily="34" charset="0"/>
            </a:rPr>
            <a:t>-4,9%</a:t>
          </a:r>
          <a:endParaRPr lang="ru-RU" sz="15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357B17-715C-409F-8E90-91D4CA172E48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B0BFE3-E5ED-4418-A07E-C8B315CB81E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B0BFE3-E5ED-4418-A07E-C8B315CB81E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89A8FF-5169-4131-9A9F-52F443E410B6}" type="slidenum">
              <a:rPr lang="ru-RU" smtClean="0"/>
              <a:pPr/>
              <a:t>11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A42A001-4FA5-4F51-A6DF-CA5F48BEB2B5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BAA2DC9-01E9-4857-8C39-6F14402432E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EF26718-92DF-472C-A1C3-23B1E866EB78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F0A80CE-8D69-461E-B4F6-64E4C00759F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4E5A0F9-FD75-4B64-BD95-12A4EA27FD7A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287326F-10C2-4607-8ABA-6942B9F91A7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2923E9C-2FC0-4668-B9F1-0D32E6C34636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B45FD62-0149-43B0-9372-228CE109DD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FCA5BB4-63F8-4596-A397-875701FE379B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B875C3E-7F5C-42DA-B759-5AD1A4DCEE6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8601AF8-59FF-489F-AE87-A3D36A963949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1B1EEA3-F4C9-4D64-A27D-9BFB4304727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E4F5BC8-03B3-4BB7-A17D-B506DD513505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2E1ADCB-8344-409B-9CAE-14FFCC3F435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6C59662-2B82-4E58-9FBC-DB24BEC84EE5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4AB74BE-E593-47C3-9C23-471EC69B8C9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F584916-BBC5-41E7-BCF1-5D7469E9E7DF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20ED569-D5F6-42E6-B4B1-1ABDE4560A8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6E878C5-EF11-40DF-B548-92D77ECB5683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401313C-B9A5-4B8C-A0F3-40FA2829EA9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0F1131F-205F-4C2D-A1FD-F345FB009624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7DA041C-3F7D-4BD2-98A5-51315B40456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1BAB992-6516-454F-82EF-DE0288B4B866}" type="datetimeFigureOut">
              <a:rPr lang="ru-RU" smtClean="0"/>
              <a:pPr>
                <a:defRPr/>
              </a:pPr>
              <a:t>25.09.2019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97D4E2A-89DA-4D0B-A006-54E6F2F0A71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1.xls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2285992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latin typeface="Arial" pitchFamily="34" charset="0"/>
                <a:ea typeface="+mj-ea"/>
                <a:cs typeface="Arial" pitchFamily="34" charset="0"/>
              </a:rPr>
              <a:t>НАЦИОНАЛЬНЫЙ ПРОЕКТ</a:t>
            </a:r>
          </a:p>
        </p:txBody>
      </p:sp>
      <p:pic>
        <p:nvPicPr>
          <p:cNvPr id="2052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2500" y="332656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Прямоугольник 3"/>
          <p:cNvSpPr>
            <a:spLocks noChangeArrowheads="1"/>
          </p:cNvSpPr>
          <p:nvPr/>
        </p:nvSpPr>
        <p:spPr bwMode="auto">
          <a:xfrm>
            <a:off x="285750" y="2686050"/>
            <a:ext cx="44878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200" b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МАЛОЕ И СРЕДНЕЕ ПРЕДПРИНИМАТЕЛЬСТВО </a:t>
            </a:r>
            <a:r>
              <a:rPr lang="ru-RU" sz="22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И ПОДДЕРЖКА </a:t>
            </a:r>
            <a:r>
              <a:rPr lang="ru-RU" sz="2200" b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ИНДИВИДУАЛЬНОЙ ПРЕДПРИНИМАТЕЛЬСКОЙ ИНИЦИАТИВЫ </a:t>
            </a:r>
            <a:endParaRPr lang="ru-RU" sz="2200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16"/>
          <p:cNvGrpSpPr>
            <a:grpSpLocks/>
          </p:cNvGrpSpPr>
          <p:nvPr/>
        </p:nvGrpSpPr>
        <p:grpSpPr bwMode="auto">
          <a:xfrm>
            <a:off x="3416300" y="274638"/>
            <a:ext cx="5241925" cy="5940425"/>
            <a:chOff x="3416300" y="273904"/>
            <a:chExt cx="5242684" cy="5941159"/>
          </a:xfrm>
        </p:grpSpPr>
        <p:pic>
          <p:nvPicPr>
            <p:cNvPr id="8" name="Рисунок 15" descr="ХМАО контур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273904"/>
              <a:ext cx="3870960" cy="5675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4253034" y="5094150"/>
              <a:ext cx="1149516" cy="879584"/>
            </a:xfrm>
            <a:custGeom>
              <a:avLst/>
              <a:gdLst/>
              <a:ahLst/>
              <a:cxnLst>
                <a:cxn ang="0">
                  <a:pos x="214" y="120"/>
                </a:cxn>
                <a:cxn ang="0">
                  <a:pos x="192" y="112"/>
                </a:cxn>
                <a:cxn ang="0">
                  <a:pos x="184" y="88"/>
                </a:cxn>
                <a:cxn ang="0">
                  <a:pos x="155" y="88"/>
                </a:cxn>
                <a:cxn ang="0">
                  <a:pos x="140" y="56"/>
                </a:cxn>
                <a:cxn ang="0">
                  <a:pos x="140" y="24"/>
                </a:cxn>
                <a:cxn ang="0">
                  <a:pos x="125" y="16"/>
                </a:cxn>
                <a:cxn ang="0">
                  <a:pos x="96" y="24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29" y="16"/>
                </a:cxn>
                <a:cxn ang="0">
                  <a:pos x="22" y="56"/>
                </a:cxn>
                <a:cxn ang="0">
                  <a:pos x="0" y="80"/>
                </a:cxn>
                <a:cxn ang="0">
                  <a:pos x="7" y="112"/>
                </a:cxn>
                <a:cxn ang="0">
                  <a:pos x="22" y="120"/>
                </a:cxn>
                <a:cxn ang="0">
                  <a:pos x="22" y="152"/>
                </a:cxn>
                <a:cxn ang="0">
                  <a:pos x="59" y="152"/>
                </a:cxn>
                <a:cxn ang="0">
                  <a:pos x="81" y="176"/>
                </a:cxn>
                <a:cxn ang="0">
                  <a:pos x="103" y="152"/>
                </a:cxn>
                <a:cxn ang="0">
                  <a:pos x="184" y="160"/>
                </a:cxn>
                <a:cxn ang="0">
                  <a:pos x="221" y="144"/>
                </a:cxn>
                <a:cxn ang="0">
                  <a:pos x="214" y="120"/>
                </a:cxn>
              </a:cxnLst>
              <a:rect l="0" t="0" r="r" b="b"/>
              <a:pathLst>
                <a:path w="222" h="177">
                  <a:moveTo>
                    <a:pt x="214" y="120"/>
                  </a:moveTo>
                  <a:lnTo>
                    <a:pt x="192" y="112"/>
                  </a:lnTo>
                  <a:lnTo>
                    <a:pt x="184" y="88"/>
                  </a:lnTo>
                  <a:lnTo>
                    <a:pt x="155" y="88"/>
                  </a:lnTo>
                  <a:lnTo>
                    <a:pt x="140" y="56"/>
                  </a:lnTo>
                  <a:lnTo>
                    <a:pt x="140" y="24"/>
                  </a:lnTo>
                  <a:lnTo>
                    <a:pt x="125" y="16"/>
                  </a:lnTo>
                  <a:lnTo>
                    <a:pt x="96" y="24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29" y="16"/>
                  </a:lnTo>
                  <a:lnTo>
                    <a:pt x="22" y="56"/>
                  </a:lnTo>
                  <a:lnTo>
                    <a:pt x="0" y="80"/>
                  </a:lnTo>
                  <a:lnTo>
                    <a:pt x="7" y="112"/>
                  </a:lnTo>
                  <a:lnTo>
                    <a:pt x="22" y="120"/>
                  </a:lnTo>
                  <a:lnTo>
                    <a:pt x="22" y="152"/>
                  </a:lnTo>
                  <a:lnTo>
                    <a:pt x="59" y="152"/>
                  </a:lnTo>
                  <a:lnTo>
                    <a:pt x="81" y="176"/>
                  </a:lnTo>
                  <a:lnTo>
                    <a:pt x="103" y="152"/>
                  </a:lnTo>
                  <a:lnTo>
                    <a:pt x="184" y="160"/>
                  </a:lnTo>
                  <a:lnTo>
                    <a:pt x="221" y="144"/>
                  </a:lnTo>
                  <a:lnTo>
                    <a:pt x="214" y="1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3416300" y="4892512"/>
              <a:ext cx="995507" cy="1322551"/>
            </a:xfrm>
            <a:custGeom>
              <a:avLst/>
              <a:gdLst/>
              <a:ahLst/>
              <a:cxnLst>
                <a:cxn ang="0">
                  <a:pos x="0" y="232"/>
                </a:cxn>
                <a:cxn ang="0">
                  <a:pos x="0" y="200"/>
                </a:cxn>
                <a:cxn ang="0">
                  <a:pos x="37" y="136"/>
                </a:cxn>
                <a:cxn ang="0">
                  <a:pos x="66" y="136"/>
                </a:cxn>
                <a:cxn ang="0">
                  <a:pos x="89" y="104"/>
                </a:cxn>
                <a:cxn ang="0">
                  <a:pos x="22" y="96"/>
                </a:cxn>
                <a:cxn ang="0">
                  <a:pos x="15" y="72"/>
                </a:cxn>
                <a:cxn ang="0">
                  <a:pos x="7" y="48"/>
                </a:cxn>
                <a:cxn ang="0">
                  <a:pos x="22" y="32"/>
                </a:cxn>
                <a:cxn ang="0">
                  <a:pos x="52" y="48"/>
                </a:cxn>
                <a:cxn ang="0">
                  <a:pos x="37" y="64"/>
                </a:cxn>
                <a:cxn ang="0">
                  <a:pos x="66" y="64"/>
                </a:cxn>
                <a:cxn ang="0">
                  <a:pos x="103" y="56"/>
                </a:cxn>
                <a:cxn ang="0">
                  <a:pos x="103" y="16"/>
                </a:cxn>
                <a:cxn ang="0">
                  <a:pos x="111" y="0"/>
                </a:cxn>
                <a:cxn ang="0">
                  <a:pos x="140" y="32"/>
                </a:cxn>
                <a:cxn ang="0">
                  <a:pos x="170" y="32"/>
                </a:cxn>
                <a:cxn ang="0">
                  <a:pos x="192" y="56"/>
                </a:cxn>
                <a:cxn ang="0">
                  <a:pos x="185" y="96"/>
                </a:cxn>
                <a:cxn ang="0">
                  <a:pos x="163" y="120"/>
                </a:cxn>
                <a:cxn ang="0">
                  <a:pos x="170" y="152"/>
                </a:cxn>
                <a:cxn ang="0">
                  <a:pos x="185" y="160"/>
                </a:cxn>
                <a:cxn ang="0">
                  <a:pos x="185" y="192"/>
                </a:cxn>
                <a:cxn ang="0">
                  <a:pos x="140" y="192"/>
                </a:cxn>
                <a:cxn ang="0">
                  <a:pos x="111" y="168"/>
                </a:cxn>
                <a:cxn ang="0">
                  <a:pos x="96" y="208"/>
                </a:cxn>
                <a:cxn ang="0">
                  <a:pos x="111" y="256"/>
                </a:cxn>
                <a:cxn ang="0">
                  <a:pos x="59" y="240"/>
                </a:cxn>
                <a:cxn ang="0">
                  <a:pos x="59" y="264"/>
                </a:cxn>
                <a:cxn ang="0">
                  <a:pos x="22" y="264"/>
                </a:cxn>
                <a:cxn ang="0">
                  <a:pos x="37" y="248"/>
                </a:cxn>
                <a:cxn ang="0">
                  <a:pos x="22" y="232"/>
                </a:cxn>
                <a:cxn ang="0">
                  <a:pos x="0" y="232"/>
                </a:cxn>
              </a:cxnLst>
              <a:rect l="0" t="0" r="r" b="b"/>
              <a:pathLst>
                <a:path w="193" h="265">
                  <a:moveTo>
                    <a:pt x="0" y="232"/>
                  </a:moveTo>
                  <a:lnTo>
                    <a:pt x="0" y="200"/>
                  </a:lnTo>
                  <a:lnTo>
                    <a:pt x="37" y="136"/>
                  </a:lnTo>
                  <a:lnTo>
                    <a:pt x="66" y="136"/>
                  </a:lnTo>
                  <a:lnTo>
                    <a:pt x="89" y="104"/>
                  </a:lnTo>
                  <a:lnTo>
                    <a:pt x="22" y="96"/>
                  </a:lnTo>
                  <a:lnTo>
                    <a:pt x="15" y="72"/>
                  </a:lnTo>
                  <a:lnTo>
                    <a:pt x="7" y="48"/>
                  </a:lnTo>
                  <a:lnTo>
                    <a:pt x="22" y="32"/>
                  </a:lnTo>
                  <a:lnTo>
                    <a:pt x="52" y="48"/>
                  </a:lnTo>
                  <a:lnTo>
                    <a:pt x="37" y="64"/>
                  </a:lnTo>
                  <a:lnTo>
                    <a:pt x="66" y="64"/>
                  </a:lnTo>
                  <a:lnTo>
                    <a:pt x="103" y="56"/>
                  </a:lnTo>
                  <a:lnTo>
                    <a:pt x="103" y="16"/>
                  </a:lnTo>
                  <a:lnTo>
                    <a:pt x="111" y="0"/>
                  </a:lnTo>
                  <a:lnTo>
                    <a:pt x="140" y="32"/>
                  </a:lnTo>
                  <a:lnTo>
                    <a:pt x="170" y="32"/>
                  </a:lnTo>
                  <a:lnTo>
                    <a:pt x="192" y="56"/>
                  </a:lnTo>
                  <a:lnTo>
                    <a:pt x="185" y="96"/>
                  </a:lnTo>
                  <a:lnTo>
                    <a:pt x="163" y="120"/>
                  </a:lnTo>
                  <a:lnTo>
                    <a:pt x="170" y="152"/>
                  </a:lnTo>
                  <a:lnTo>
                    <a:pt x="185" y="160"/>
                  </a:lnTo>
                  <a:lnTo>
                    <a:pt x="185" y="192"/>
                  </a:lnTo>
                  <a:lnTo>
                    <a:pt x="140" y="192"/>
                  </a:lnTo>
                  <a:lnTo>
                    <a:pt x="111" y="168"/>
                  </a:lnTo>
                  <a:lnTo>
                    <a:pt x="96" y="208"/>
                  </a:lnTo>
                  <a:lnTo>
                    <a:pt x="111" y="256"/>
                  </a:lnTo>
                  <a:lnTo>
                    <a:pt x="59" y="240"/>
                  </a:lnTo>
                  <a:lnTo>
                    <a:pt x="59" y="264"/>
                  </a:lnTo>
                  <a:lnTo>
                    <a:pt x="22" y="264"/>
                  </a:lnTo>
                  <a:lnTo>
                    <a:pt x="37" y="248"/>
                  </a:lnTo>
                  <a:lnTo>
                    <a:pt x="22" y="232"/>
                  </a:lnTo>
                  <a:lnTo>
                    <a:pt x="0" y="232"/>
                  </a:lnTo>
                </a:path>
              </a:pathLst>
            </a:custGeom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3648109" y="3260360"/>
              <a:ext cx="1656003" cy="19544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22" y="272"/>
                </a:cxn>
                <a:cxn ang="0">
                  <a:pos x="52" y="264"/>
                </a:cxn>
                <a:cxn ang="0">
                  <a:pos x="59" y="240"/>
                </a:cxn>
                <a:cxn ang="0">
                  <a:pos x="66" y="240"/>
                </a:cxn>
                <a:cxn ang="0">
                  <a:pos x="88" y="240"/>
                </a:cxn>
                <a:cxn ang="0">
                  <a:pos x="96" y="216"/>
                </a:cxn>
                <a:cxn ang="0">
                  <a:pos x="125" y="208"/>
                </a:cxn>
                <a:cxn ang="0">
                  <a:pos x="133" y="192"/>
                </a:cxn>
                <a:cxn ang="0">
                  <a:pos x="118" y="184"/>
                </a:cxn>
                <a:cxn ang="0">
                  <a:pos x="125" y="176"/>
                </a:cxn>
                <a:cxn ang="0">
                  <a:pos x="125" y="152"/>
                </a:cxn>
                <a:cxn ang="0">
                  <a:pos x="118" y="136"/>
                </a:cxn>
                <a:cxn ang="0">
                  <a:pos x="125" y="120"/>
                </a:cxn>
                <a:cxn ang="0">
                  <a:pos x="147" y="104"/>
                </a:cxn>
                <a:cxn ang="0">
                  <a:pos x="192" y="72"/>
                </a:cxn>
                <a:cxn ang="0">
                  <a:pos x="192" y="24"/>
                </a:cxn>
                <a:cxn ang="0">
                  <a:pos x="221" y="0"/>
                </a:cxn>
                <a:cxn ang="0">
                  <a:pos x="229" y="16"/>
                </a:cxn>
                <a:cxn ang="0">
                  <a:pos x="258" y="48"/>
                </a:cxn>
                <a:cxn ang="0">
                  <a:pos x="273" y="96"/>
                </a:cxn>
                <a:cxn ang="0">
                  <a:pos x="273" y="144"/>
                </a:cxn>
                <a:cxn ang="0">
                  <a:pos x="280" y="176"/>
                </a:cxn>
                <a:cxn ang="0">
                  <a:pos x="273" y="208"/>
                </a:cxn>
                <a:cxn ang="0">
                  <a:pos x="310" y="240"/>
                </a:cxn>
                <a:cxn ang="0">
                  <a:pos x="317" y="288"/>
                </a:cxn>
                <a:cxn ang="0">
                  <a:pos x="317" y="296"/>
                </a:cxn>
                <a:cxn ang="0">
                  <a:pos x="295" y="328"/>
                </a:cxn>
                <a:cxn ang="0">
                  <a:pos x="273" y="328"/>
                </a:cxn>
                <a:cxn ang="0">
                  <a:pos x="258" y="392"/>
                </a:cxn>
                <a:cxn ang="0">
                  <a:pos x="243" y="384"/>
                </a:cxn>
                <a:cxn ang="0">
                  <a:pos x="214" y="392"/>
                </a:cxn>
                <a:cxn ang="0">
                  <a:pos x="184" y="368"/>
                </a:cxn>
                <a:cxn ang="0">
                  <a:pos x="170" y="368"/>
                </a:cxn>
                <a:cxn ang="0">
                  <a:pos x="147" y="384"/>
                </a:cxn>
                <a:cxn ang="0">
                  <a:pos x="125" y="360"/>
                </a:cxn>
                <a:cxn ang="0">
                  <a:pos x="96" y="360"/>
                </a:cxn>
                <a:cxn ang="0">
                  <a:pos x="66" y="328"/>
                </a:cxn>
                <a:cxn ang="0">
                  <a:pos x="59" y="344"/>
                </a:cxn>
                <a:cxn ang="0">
                  <a:pos x="15" y="328"/>
                </a:cxn>
                <a:cxn ang="0">
                  <a:pos x="0" y="304"/>
                </a:cxn>
              </a:cxnLst>
              <a:rect l="0" t="0" r="r" b="b"/>
              <a:pathLst>
                <a:path w="318" h="393">
                  <a:moveTo>
                    <a:pt x="0" y="304"/>
                  </a:moveTo>
                  <a:lnTo>
                    <a:pt x="22" y="272"/>
                  </a:lnTo>
                  <a:lnTo>
                    <a:pt x="52" y="264"/>
                  </a:lnTo>
                  <a:lnTo>
                    <a:pt x="59" y="240"/>
                  </a:lnTo>
                  <a:lnTo>
                    <a:pt x="66" y="240"/>
                  </a:lnTo>
                  <a:lnTo>
                    <a:pt x="88" y="240"/>
                  </a:lnTo>
                  <a:lnTo>
                    <a:pt x="96" y="216"/>
                  </a:lnTo>
                  <a:lnTo>
                    <a:pt x="125" y="208"/>
                  </a:lnTo>
                  <a:lnTo>
                    <a:pt x="133" y="192"/>
                  </a:lnTo>
                  <a:lnTo>
                    <a:pt x="118" y="184"/>
                  </a:lnTo>
                  <a:lnTo>
                    <a:pt x="125" y="176"/>
                  </a:lnTo>
                  <a:lnTo>
                    <a:pt x="125" y="152"/>
                  </a:lnTo>
                  <a:lnTo>
                    <a:pt x="118" y="136"/>
                  </a:lnTo>
                  <a:lnTo>
                    <a:pt x="125" y="120"/>
                  </a:lnTo>
                  <a:lnTo>
                    <a:pt x="147" y="104"/>
                  </a:lnTo>
                  <a:lnTo>
                    <a:pt x="192" y="72"/>
                  </a:lnTo>
                  <a:lnTo>
                    <a:pt x="192" y="24"/>
                  </a:lnTo>
                  <a:lnTo>
                    <a:pt x="221" y="0"/>
                  </a:lnTo>
                  <a:lnTo>
                    <a:pt x="229" y="16"/>
                  </a:lnTo>
                  <a:lnTo>
                    <a:pt x="258" y="48"/>
                  </a:lnTo>
                  <a:lnTo>
                    <a:pt x="273" y="96"/>
                  </a:lnTo>
                  <a:lnTo>
                    <a:pt x="273" y="144"/>
                  </a:lnTo>
                  <a:lnTo>
                    <a:pt x="280" y="176"/>
                  </a:lnTo>
                  <a:lnTo>
                    <a:pt x="273" y="208"/>
                  </a:lnTo>
                  <a:lnTo>
                    <a:pt x="310" y="240"/>
                  </a:lnTo>
                  <a:lnTo>
                    <a:pt x="317" y="288"/>
                  </a:lnTo>
                  <a:lnTo>
                    <a:pt x="317" y="296"/>
                  </a:lnTo>
                  <a:lnTo>
                    <a:pt x="295" y="328"/>
                  </a:lnTo>
                  <a:lnTo>
                    <a:pt x="273" y="328"/>
                  </a:lnTo>
                  <a:lnTo>
                    <a:pt x="258" y="392"/>
                  </a:lnTo>
                  <a:lnTo>
                    <a:pt x="243" y="384"/>
                  </a:lnTo>
                  <a:lnTo>
                    <a:pt x="214" y="392"/>
                  </a:lnTo>
                  <a:lnTo>
                    <a:pt x="184" y="368"/>
                  </a:lnTo>
                  <a:lnTo>
                    <a:pt x="170" y="368"/>
                  </a:lnTo>
                  <a:lnTo>
                    <a:pt x="147" y="384"/>
                  </a:lnTo>
                  <a:lnTo>
                    <a:pt x="125" y="360"/>
                  </a:lnTo>
                  <a:lnTo>
                    <a:pt x="96" y="360"/>
                  </a:lnTo>
                  <a:lnTo>
                    <a:pt x="66" y="328"/>
                  </a:lnTo>
                  <a:lnTo>
                    <a:pt x="59" y="344"/>
                  </a:lnTo>
                  <a:lnTo>
                    <a:pt x="15" y="328"/>
                  </a:lnTo>
                  <a:lnTo>
                    <a:pt x="0" y="304"/>
                  </a:lnTo>
                </a:path>
              </a:pathLst>
            </a:custGeom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357188" y="2686050"/>
            <a:ext cx="44878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200" b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ПРОИЗВОДИТЕЛЬНОСТЬ ТРУДА И ПОДДЕРЖКА ЗАНЯТОСТИ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2285992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3556D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</a:t>
            </a:r>
          </a:p>
        </p:txBody>
      </p:sp>
      <p:pic>
        <p:nvPicPr>
          <p:cNvPr id="11268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68" y="332656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Группа 16"/>
          <p:cNvGrpSpPr>
            <a:grpSpLocks/>
          </p:cNvGrpSpPr>
          <p:nvPr/>
        </p:nvGrpSpPr>
        <p:grpSpPr bwMode="auto">
          <a:xfrm>
            <a:off x="3416300" y="274638"/>
            <a:ext cx="5241925" cy="5940425"/>
            <a:chOff x="3416300" y="273904"/>
            <a:chExt cx="5242684" cy="5941159"/>
          </a:xfrm>
        </p:grpSpPr>
        <p:pic>
          <p:nvPicPr>
            <p:cNvPr id="9" name="Рисунок 15" descr="ХМАО контур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273904"/>
              <a:ext cx="3870960" cy="5675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4253034" y="5094150"/>
              <a:ext cx="1149516" cy="879584"/>
            </a:xfrm>
            <a:custGeom>
              <a:avLst/>
              <a:gdLst/>
              <a:ahLst/>
              <a:cxnLst>
                <a:cxn ang="0">
                  <a:pos x="214" y="120"/>
                </a:cxn>
                <a:cxn ang="0">
                  <a:pos x="192" y="112"/>
                </a:cxn>
                <a:cxn ang="0">
                  <a:pos x="184" y="88"/>
                </a:cxn>
                <a:cxn ang="0">
                  <a:pos x="155" y="88"/>
                </a:cxn>
                <a:cxn ang="0">
                  <a:pos x="140" y="56"/>
                </a:cxn>
                <a:cxn ang="0">
                  <a:pos x="140" y="24"/>
                </a:cxn>
                <a:cxn ang="0">
                  <a:pos x="125" y="16"/>
                </a:cxn>
                <a:cxn ang="0">
                  <a:pos x="96" y="24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29" y="16"/>
                </a:cxn>
                <a:cxn ang="0">
                  <a:pos x="22" y="56"/>
                </a:cxn>
                <a:cxn ang="0">
                  <a:pos x="0" y="80"/>
                </a:cxn>
                <a:cxn ang="0">
                  <a:pos x="7" y="112"/>
                </a:cxn>
                <a:cxn ang="0">
                  <a:pos x="22" y="120"/>
                </a:cxn>
                <a:cxn ang="0">
                  <a:pos x="22" y="152"/>
                </a:cxn>
                <a:cxn ang="0">
                  <a:pos x="59" y="152"/>
                </a:cxn>
                <a:cxn ang="0">
                  <a:pos x="81" y="176"/>
                </a:cxn>
                <a:cxn ang="0">
                  <a:pos x="103" y="152"/>
                </a:cxn>
                <a:cxn ang="0">
                  <a:pos x="184" y="160"/>
                </a:cxn>
                <a:cxn ang="0">
                  <a:pos x="221" y="144"/>
                </a:cxn>
                <a:cxn ang="0">
                  <a:pos x="214" y="120"/>
                </a:cxn>
              </a:cxnLst>
              <a:rect l="0" t="0" r="r" b="b"/>
              <a:pathLst>
                <a:path w="222" h="177">
                  <a:moveTo>
                    <a:pt x="214" y="120"/>
                  </a:moveTo>
                  <a:lnTo>
                    <a:pt x="192" y="112"/>
                  </a:lnTo>
                  <a:lnTo>
                    <a:pt x="184" y="88"/>
                  </a:lnTo>
                  <a:lnTo>
                    <a:pt x="155" y="88"/>
                  </a:lnTo>
                  <a:lnTo>
                    <a:pt x="140" y="56"/>
                  </a:lnTo>
                  <a:lnTo>
                    <a:pt x="140" y="24"/>
                  </a:lnTo>
                  <a:lnTo>
                    <a:pt x="125" y="16"/>
                  </a:lnTo>
                  <a:lnTo>
                    <a:pt x="96" y="24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29" y="16"/>
                  </a:lnTo>
                  <a:lnTo>
                    <a:pt x="22" y="56"/>
                  </a:lnTo>
                  <a:lnTo>
                    <a:pt x="0" y="80"/>
                  </a:lnTo>
                  <a:lnTo>
                    <a:pt x="7" y="112"/>
                  </a:lnTo>
                  <a:lnTo>
                    <a:pt x="22" y="120"/>
                  </a:lnTo>
                  <a:lnTo>
                    <a:pt x="22" y="152"/>
                  </a:lnTo>
                  <a:lnTo>
                    <a:pt x="59" y="152"/>
                  </a:lnTo>
                  <a:lnTo>
                    <a:pt x="81" y="176"/>
                  </a:lnTo>
                  <a:lnTo>
                    <a:pt x="103" y="152"/>
                  </a:lnTo>
                  <a:lnTo>
                    <a:pt x="184" y="160"/>
                  </a:lnTo>
                  <a:lnTo>
                    <a:pt x="221" y="144"/>
                  </a:lnTo>
                  <a:lnTo>
                    <a:pt x="214" y="1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416300" y="4892512"/>
              <a:ext cx="995507" cy="1322551"/>
            </a:xfrm>
            <a:custGeom>
              <a:avLst/>
              <a:gdLst/>
              <a:ahLst/>
              <a:cxnLst>
                <a:cxn ang="0">
                  <a:pos x="0" y="232"/>
                </a:cxn>
                <a:cxn ang="0">
                  <a:pos x="0" y="200"/>
                </a:cxn>
                <a:cxn ang="0">
                  <a:pos x="37" y="136"/>
                </a:cxn>
                <a:cxn ang="0">
                  <a:pos x="66" y="136"/>
                </a:cxn>
                <a:cxn ang="0">
                  <a:pos x="89" y="104"/>
                </a:cxn>
                <a:cxn ang="0">
                  <a:pos x="22" y="96"/>
                </a:cxn>
                <a:cxn ang="0">
                  <a:pos x="15" y="72"/>
                </a:cxn>
                <a:cxn ang="0">
                  <a:pos x="7" y="48"/>
                </a:cxn>
                <a:cxn ang="0">
                  <a:pos x="22" y="32"/>
                </a:cxn>
                <a:cxn ang="0">
                  <a:pos x="52" y="48"/>
                </a:cxn>
                <a:cxn ang="0">
                  <a:pos x="37" y="64"/>
                </a:cxn>
                <a:cxn ang="0">
                  <a:pos x="66" y="64"/>
                </a:cxn>
                <a:cxn ang="0">
                  <a:pos x="103" y="56"/>
                </a:cxn>
                <a:cxn ang="0">
                  <a:pos x="103" y="16"/>
                </a:cxn>
                <a:cxn ang="0">
                  <a:pos x="111" y="0"/>
                </a:cxn>
                <a:cxn ang="0">
                  <a:pos x="140" y="32"/>
                </a:cxn>
                <a:cxn ang="0">
                  <a:pos x="170" y="32"/>
                </a:cxn>
                <a:cxn ang="0">
                  <a:pos x="192" y="56"/>
                </a:cxn>
                <a:cxn ang="0">
                  <a:pos x="185" y="96"/>
                </a:cxn>
                <a:cxn ang="0">
                  <a:pos x="163" y="120"/>
                </a:cxn>
                <a:cxn ang="0">
                  <a:pos x="170" y="152"/>
                </a:cxn>
                <a:cxn ang="0">
                  <a:pos x="185" y="160"/>
                </a:cxn>
                <a:cxn ang="0">
                  <a:pos x="185" y="192"/>
                </a:cxn>
                <a:cxn ang="0">
                  <a:pos x="140" y="192"/>
                </a:cxn>
                <a:cxn ang="0">
                  <a:pos x="111" y="168"/>
                </a:cxn>
                <a:cxn ang="0">
                  <a:pos x="96" y="208"/>
                </a:cxn>
                <a:cxn ang="0">
                  <a:pos x="111" y="256"/>
                </a:cxn>
                <a:cxn ang="0">
                  <a:pos x="59" y="240"/>
                </a:cxn>
                <a:cxn ang="0">
                  <a:pos x="59" y="264"/>
                </a:cxn>
                <a:cxn ang="0">
                  <a:pos x="22" y="264"/>
                </a:cxn>
                <a:cxn ang="0">
                  <a:pos x="37" y="248"/>
                </a:cxn>
                <a:cxn ang="0">
                  <a:pos x="22" y="232"/>
                </a:cxn>
                <a:cxn ang="0">
                  <a:pos x="0" y="232"/>
                </a:cxn>
              </a:cxnLst>
              <a:rect l="0" t="0" r="r" b="b"/>
              <a:pathLst>
                <a:path w="193" h="265">
                  <a:moveTo>
                    <a:pt x="0" y="232"/>
                  </a:moveTo>
                  <a:lnTo>
                    <a:pt x="0" y="200"/>
                  </a:lnTo>
                  <a:lnTo>
                    <a:pt x="37" y="136"/>
                  </a:lnTo>
                  <a:lnTo>
                    <a:pt x="66" y="136"/>
                  </a:lnTo>
                  <a:lnTo>
                    <a:pt x="89" y="104"/>
                  </a:lnTo>
                  <a:lnTo>
                    <a:pt x="22" y="96"/>
                  </a:lnTo>
                  <a:lnTo>
                    <a:pt x="15" y="72"/>
                  </a:lnTo>
                  <a:lnTo>
                    <a:pt x="7" y="48"/>
                  </a:lnTo>
                  <a:lnTo>
                    <a:pt x="22" y="32"/>
                  </a:lnTo>
                  <a:lnTo>
                    <a:pt x="52" y="48"/>
                  </a:lnTo>
                  <a:lnTo>
                    <a:pt x="37" y="64"/>
                  </a:lnTo>
                  <a:lnTo>
                    <a:pt x="66" y="64"/>
                  </a:lnTo>
                  <a:lnTo>
                    <a:pt x="103" y="56"/>
                  </a:lnTo>
                  <a:lnTo>
                    <a:pt x="103" y="16"/>
                  </a:lnTo>
                  <a:lnTo>
                    <a:pt x="111" y="0"/>
                  </a:lnTo>
                  <a:lnTo>
                    <a:pt x="140" y="32"/>
                  </a:lnTo>
                  <a:lnTo>
                    <a:pt x="170" y="32"/>
                  </a:lnTo>
                  <a:lnTo>
                    <a:pt x="192" y="56"/>
                  </a:lnTo>
                  <a:lnTo>
                    <a:pt x="185" y="96"/>
                  </a:lnTo>
                  <a:lnTo>
                    <a:pt x="163" y="120"/>
                  </a:lnTo>
                  <a:lnTo>
                    <a:pt x="170" y="152"/>
                  </a:lnTo>
                  <a:lnTo>
                    <a:pt x="185" y="160"/>
                  </a:lnTo>
                  <a:lnTo>
                    <a:pt x="185" y="192"/>
                  </a:lnTo>
                  <a:lnTo>
                    <a:pt x="140" y="192"/>
                  </a:lnTo>
                  <a:lnTo>
                    <a:pt x="111" y="168"/>
                  </a:lnTo>
                  <a:lnTo>
                    <a:pt x="96" y="208"/>
                  </a:lnTo>
                  <a:lnTo>
                    <a:pt x="111" y="256"/>
                  </a:lnTo>
                  <a:lnTo>
                    <a:pt x="59" y="240"/>
                  </a:lnTo>
                  <a:lnTo>
                    <a:pt x="59" y="264"/>
                  </a:lnTo>
                  <a:lnTo>
                    <a:pt x="22" y="264"/>
                  </a:lnTo>
                  <a:lnTo>
                    <a:pt x="37" y="248"/>
                  </a:lnTo>
                  <a:lnTo>
                    <a:pt x="22" y="232"/>
                  </a:lnTo>
                  <a:lnTo>
                    <a:pt x="0" y="232"/>
                  </a:lnTo>
                </a:path>
              </a:pathLst>
            </a:custGeom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648109" y="3260360"/>
              <a:ext cx="1656003" cy="19544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22" y="272"/>
                </a:cxn>
                <a:cxn ang="0">
                  <a:pos x="52" y="264"/>
                </a:cxn>
                <a:cxn ang="0">
                  <a:pos x="59" y="240"/>
                </a:cxn>
                <a:cxn ang="0">
                  <a:pos x="66" y="240"/>
                </a:cxn>
                <a:cxn ang="0">
                  <a:pos x="88" y="240"/>
                </a:cxn>
                <a:cxn ang="0">
                  <a:pos x="96" y="216"/>
                </a:cxn>
                <a:cxn ang="0">
                  <a:pos x="125" y="208"/>
                </a:cxn>
                <a:cxn ang="0">
                  <a:pos x="133" y="192"/>
                </a:cxn>
                <a:cxn ang="0">
                  <a:pos x="118" y="184"/>
                </a:cxn>
                <a:cxn ang="0">
                  <a:pos x="125" y="176"/>
                </a:cxn>
                <a:cxn ang="0">
                  <a:pos x="125" y="152"/>
                </a:cxn>
                <a:cxn ang="0">
                  <a:pos x="118" y="136"/>
                </a:cxn>
                <a:cxn ang="0">
                  <a:pos x="125" y="120"/>
                </a:cxn>
                <a:cxn ang="0">
                  <a:pos x="147" y="104"/>
                </a:cxn>
                <a:cxn ang="0">
                  <a:pos x="192" y="72"/>
                </a:cxn>
                <a:cxn ang="0">
                  <a:pos x="192" y="24"/>
                </a:cxn>
                <a:cxn ang="0">
                  <a:pos x="221" y="0"/>
                </a:cxn>
                <a:cxn ang="0">
                  <a:pos x="229" y="16"/>
                </a:cxn>
                <a:cxn ang="0">
                  <a:pos x="258" y="48"/>
                </a:cxn>
                <a:cxn ang="0">
                  <a:pos x="273" y="96"/>
                </a:cxn>
                <a:cxn ang="0">
                  <a:pos x="273" y="144"/>
                </a:cxn>
                <a:cxn ang="0">
                  <a:pos x="280" y="176"/>
                </a:cxn>
                <a:cxn ang="0">
                  <a:pos x="273" y="208"/>
                </a:cxn>
                <a:cxn ang="0">
                  <a:pos x="310" y="240"/>
                </a:cxn>
                <a:cxn ang="0">
                  <a:pos x="317" y="288"/>
                </a:cxn>
                <a:cxn ang="0">
                  <a:pos x="317" y="296"/>
                </a:cxn>
                <a:cxn ang="0">
                  <a:pos x="295" y="328"/>
                </a:cxn>
                <a:cxn ang="0">
                  <a:pos x="273" y="328"/>
                </a:cxn>
                <a:cxn ang="0">
                  <a:pos x="258" y="392"/>
                </a:cxn>
                <a:cxn ang="0">
                  <a:pos x="243" y="384"/>
                </a:cxn>
                <a:cxn ang="0">
                  <a:pos x="214" y="392"/>
                </a:cxn>
                <a:cxn ang="0">
                  <a:pos x="184" y="368"/>
                </a:cxn>
                <a:cxn ang="0">
                  <a:pos x="170" y="368"/>
                </a:cxn>
                <a:cxn ang="0">
                  <a:pos x="147" y="384"/>
                </a:cxn>
                <a:cxn ang="0">
                  <a:pos x="125" y="360"/>
                </a:cxn>
                <a:cxn ang="0">
                  <a:pos x="96" y="360"/>
                </a:cxn>
                <a:cxn ang="0">
                  <a:pos x="66" y="328"/>
                </a:cxn>
                <a:cxn ang="0">
                  <a:pos x="59" y="344"/>
                </a:cxn>
                <a:cxn ang="0">
                  <a:pos x="15" y="328"/>
                </a:cxn>
                <a:cxn ang="0">
                  <a:pos x="0" y="304"/>
                </a:cxn>
              </a:cxnLst>
              <a:rect l="0" t="0" r="r" b="b"/>
              <a:pathLst>
                <a:path w="318" h="393">
                  <a:moveTo>
                    <a:pt x="0" y="304"/>
                  </a:moveTo>
                  <a:lnTo>
                    <a:pt x="22" y="272"/>
                  </a:lnTo>
                  <a:lnTo>
                    <a:pt x="52" y="264"/>
                  </a:lnTo>
                  <a:lnTo>
                    <a:pt x="59" y="240"/>
                  </a:lnTo>
                  <a:lnTo>
                    <a:pt x="66" y="240"/>
                  </a:lnTo>
                  <a:lnTo>
                    <a:pt x="88" y="240"/>
                  </a:lnTo>
                  <a:lnTo>
                    <a:pt x="96" y="216"/>
                  </a:lnTo>
                  <a:lnTo>
                    <a:pt x="125" y="208"/>
                  </a:lnTo>
                  <a:lnTo>
                    <a:pt x="133" y="192"/>
                  </a:lnTo>
                  <a:lnTo>
                    <a:pt x="118" y="184"/>
                  </a:lnTo>
                  <a:lnTo>
                    <a:pt x="125" y="176"/>
                  </a:lnTo>
                  <a:lnTo>
                    <a:pt x="125" y="152"/>
                  </a:lnTo>
                  <a:lnTo>
                    <a:pt x="118" y="136"/>
                  </a:lnTo>
                  <a:lnTo>
                    <a:pt x="125" y="120"/>
                  </a:lnTo>
                  <a:lnTo>
                    <a:pt x="147" y="104"/>
                  </a:lnTo>
                  <a:lnTo>
                    <a:pt x="192" y="72"/>
                  </a:lnTo>
                  <a:lnTo>
                    <a:pt x="192" y="24"/>
                  </a:lnTo>
                  <a:lnTo>
                    <a:pt x="221" y="0"/>
                  </a:lnTo>
                  <a:lnTo>
                    <a:pt x="229" y="16"/>
                  </a:lnTo>
                  <a:lnTo>
                    <a:pt x="258" y="48"/>
                  </a:lnTo>
                  <a:lnTo>
                    <a:pt x="273" y="96"/>
                  </a:lnTo>
                  <a:lnTo>
                    <a:pt x="273" y="144"/>
                  </a:lnTo>
                  <a:lnTo>
                    <a:pt x="280" y="176"/>
                  </a:lnTo>
                  <a:lnTo>
                    <a:pt x="273" y="208"/>
                  </a:lnTo>
                  <a:lnTo>
                    <a:pt x="310" y="240"/>
                  </a:lnTo>
                  <a:lnTo>
                    <a:pt x="317" y="288"/>
                  </a:lnTo>
                  <a:lnTo>
                    <a:pt x="317" y="296"/>
                  </a:lnTo>
                  <a:lnTo>
                    <a:pt x="295" y="328"/>
                  </a:lnTo>
                  <a:lnTo>
                    <a:pt x="273" y="328"/>
                  </a:lnTo>
                  <a:lnTo>
                    <a:pt x="258" y="392"/>
                  </a:lnTo>
                  <a:lnTo>
                    <a:pt x="243" y="384"/>
                  </a:lnTo>
                  <a:lnTo>
                    <a:pt x="214" y="392"/>
                  </a:lnTo>
                  <a:lnTo>
                    <a:pt x="184" y="368"/>
                  </a:lnTo>
                  <a:lnTo>
                    <a:pt x="170" y="368"/>
                  </a:lnTo>
                  <a:lnTo>
                    <a:pt x="147" y="384"/>
                  </a:lnTo>
                  <a:lnTo>
                    <a:pt x="125" y="360"/>
                  </a:lnTo>
                  <a:lnTo>
                    <a:pt x="96" y="360"/>
                  </a:lnTo>
                  <a:lnTo>
                    <a:pt x="66" y="328"/>
                  </a:lnTo>
                  <a:lnTo>
                    <a:pt x="59" y="344"/>
                  </a:lnTo>
                  <a:lnTo>
                    <a:pt x="15" y="328"/>
                  </a:lnTo>
                  <a:lnTo>
                    <a:pt x="0" y="304"/>
                  </a:lnTo>
                </a:path>
              </a:pathLst>
            </a:custGeom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14313" y="1071563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1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1675" y="201613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850" y="188913"/>
            <a:ext cx="6192838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УКАЗ ПРЕЗИДЕНТА РОССИЙСКОЙ ФЕДЕРАЦИИ </a:t>
            </a:r>
            <a:b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ОТ 7 МАЯ 2012 ГОДА № 596 «О ДОЛГОСРОЧНОЙ ГОСУДАРСТВЕННОЙ ЭКОНОМИЧЕСКОЙ ПОЛИТИКЕ»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1998786"/>
          <a:ext cx="7848872" cy="1646238"/>
        </p:xfrm>
        <a:graphic>
          <a:graphicData uri="http://schemas.openxmlformats.org/drawingml/2006/table">
            <a:tbl>
              <a:tblPr/>
              <a:tblGrid>
                <a:gridCol w="4608512"/>
                <a:gridCol w="1604259"/>
                <a:gridCol w="1636101"/>
              </a:tblGrid>
              <a:tr h="883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 показателя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70C0"/>
                        </a:solidFill>
                        <a:highlight>
                          <a:srgbClr val="FFFF00"/>
                        </a:highligh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План к 2018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году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% к 2011 г.)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Факт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01.01.2019*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% к 2011 г.)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7631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Темпы роста производительности труда,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150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395536" y="5949280"/>
            <a:ext cx="83529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*по оценке Правительства Ханты-Мансийского автономного округа – Югры 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88640"/>
            <a:ext cx="720080" cy="83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67544" y="400506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ПРАВИТЕЛЬСТВОМ ХАНТЫ-МАНСИЙСКОГО АВТОНОМНОГО ОКРУГА – ЮГРЫ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ЦЕЛЕВОЙ ПОКАЗАТЕЛЬ НЕ ДОСТИГНУТ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3"/>
          <p:cNvSpPr>
            <a:spLocks noChangeArrowheads="1"/>
          </p:cNvSpPr>
          <p:nvPr/>
        </p:nvSpPr>
        <p:spPr bwMode="auto">
          <a:xfrm>
            <a:off x="357188" y="2686050"/>
            <a:ext cx="44878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200" b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МЕЖДУНАРОДНАЯ КООПЕРАЦИЯ И ЭКСПОРТ</a:t>
            </a:r>
            <a:endParaRPr lang="ru-RU" sz="2200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2285992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3556D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</a:t>
            </a:r>
          </a:p>
        </p:txBody>
      </p:sp>
      <p:pic>
        <p:nvPicPr>
          <p:cNvPr id="8196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68" y="332656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Группа 16"/>
          <p:cNvGrpSpPr>
            <a:grpSpLocks/>
          </p:cNvGrpSpPr>
          <p:nvPr/>
        </p:nvGrpSpPr>
        <p:grpSpPr bwMode="auto">
          <a:xfrm>
            <a:off x="3416300" y="274638"/>
            <a:ext cx="5241925" cy="5940425"/>
            <a:chOff x="3416300" y="273904"/>
            <a:chExt cx="5242684" cy="5941159"/>
          </a:xfrm>
        </p:grpSpPr>
        <p:pic>
          <p:nvPicPr>
            <p:cNvPr id="9" name="Рисунок 15" descr="ХМАО контур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273904"/>
              <a:ext cx="3870960" cy="5675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4253034" y="5094150"/>
              <a:ext cx="1149516" cy="879584"/>
            </a:xfrm>
            <a:custGeom>
              <a:avLst/>
              <a:gdLst/>
              <a:ahLst/>
              <a:cxnLst>
                <a:cxn ang="0">
                  <a:pos x="214" y="120"/>
                </a:cxn>
                <a:cxn ang="0">
                  <a:pos x="192" y="112"/>
                </a:cxn>
                <a:cxn ang="0">
                  <a:pos x="184" y="88"/>
                </a:cxn>
                <a:cxn ang="0">
                  <a:pos x="155" y="88"/>
                </a:cxn>
                <a:cxn ang="0">
                  <a:pos x="140" y="56"/>
                </a:cxn>
                <a:cxn ang="0">
                  <a:pos x="140" y="24"/>
                </a:cxn>
                <a:cxn ang="0">
                  <a:pos x="125" y="16"/>
                </a:cxn>
                <a:cxn ang="0">
                  <a:pos x="96" y="24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29" y="16"/>
                </a:cxn>
                <a:cxn ang="0">
                  <a:pos x="22" y="56"/>
                </a:cxn>
                <a:cxn ang="0">
                  <a:pos x="0" y="80"/>
                </a:cxn>
                <a:cxn ang="0">
                  <a:pos x="7" y="112"/>
                </a:cxn>
                <a:cxn ang="0">
                  <a:pos x="22" y="120"/>
                </a:cxn>
                <a:cxn ang="0">
                  <a:pos x="22" y="152"/>
                </a:cxn>
                <a:cxn ang="0">
                  <a:pos x="59" y="152"/>
                </a:cxn>
                <a:cxn ang="0">
                  <a:pos x="81" y="176"/>
                </a:cxn>
                <a:cxn ang="0">
                  <a:pos x="103" y="152"/>
                </a:cxn>
                <a:cxn ang="0">
                  <a:pos x="184" y="160"/>
                </a:cxn>
                <a:cxn ang="0">
                  <a:pos x="221" y="144"/>
                </a:cxn>
                <a:cxn ang="0">
                  <a:pos x="214" y="120"/>
                </a:cxn>
              </a:cxnLst>
              <a:rect l="0" t="0" r="r" b="b"/>
              <a:pathLst>
                <a:path w="222" h="177">
                  <a:moveTo>
                    <a:pt x="214" y="120"/>
                  </a:moveTo>
                  <a:lnTo>
                    <a:pt x="192" y="112"/>
                  </a:lnTo>
                  <a:lnTo>
                    <a:pt x="184" y="88"/>
                  </a:lnTo>
                  <a:lnTo>
                    <a:pt x="155" y="88"/>
                  </a:lnTo>
                  <a:lnTo>
                    <a:pt x="140" y="56"/>
                  </a:lnTo>
                  <a:lnTo>
                    <a:pt x="140" y="24"/>
                  </a:lnTo>
                  <a:lnTo>
                    <a:pt x="125" y="16"/>
                  </a:lnTo>
                  <a:lnTo>
                    <a:pt x="96" y="24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29" y="16"/>
                  </a:lnTo>
                  <a:lnTo>
                    <a:pt x="22" y="56"/>
                  </a:lnTo>
                  <a:lnTo>
                    <a:pt x="0" y="80"/>
                  </a:lnTo>
                  <a:lnTo>
                    <a:pt x="7" y="112"/>
                  </a:lnTo>
                  <a:lnTo>
                    <a:pt x="22" y="120"/>
                  </a:lnTo>
                  <a:lnTo>
                    <a:pt x="22" y="152"/>
                  </a:lnTo>
                  <a:lnTo>
                    <a:pt x="59" y="152"/>
                  </a:lnTo>
                  <a:lnTo>
                    <a:pt x="81" y="176"/>
                  </a:lnTo>
                  <a:lnTo>
                    <a:pt x="103" y="152"/>
                  </a:lnTo>
                  <a:lnTo>
                    <a:pt x="184" y="160"/>
                  </a:lnTo>
                  <a:lnTo>
                    <a:pt x="221" y="144"/>
                  </a:lnTo>
                  <a:lnTo>
                    <a:pt x="214" y="120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416300" y="4892512"/>
              <a:ext cx="995507" cy="1322551"/>
            </a:xfrm>
            <a:custGeom>
              <a:avLst/>
              <a:gdLst/>
              <a:ahLst/>
              <a:cxnLst>
                <a:cxn ang="0">
                  <a:pos x="0" y="232"/>
                </a:cxn>
                <a:cxn ang="0">
                  <a:pos x="0" y="200"/>
                </a:cxn>
                <a:cxn ang="0">
                  <a:pos x="37" y="136"/>
                </a:cxn>
                <a:cxn ang="0">
                  <a:pos x="66" y="136"/>
                </a:cxn>
                <a:cxn ang="0">
                  <a:pos x="89" y="104"/>
                </a:cxn>
                <a:cxn ang="0">
                  <a:pos x="22" y="96"/>
                </a:cxn>
                <a:cxn ang="0">
                  <a:pos x="15" y="72"/>
                </a:cxn>
                <a:cxn ang="0">
                  <a:pos x="7" y="48"/>
                </a:cxn>
                <a:cxn ang="0">
                  <a:pos x="22" y="32"/>
                </a:cxn>
                <a:cxn ang="0">
                  <a:pos x="52" y="48"/>
                </a:cxn>
                <a:cxn ang="0">
                  <a:pos x="37" y="64"/>
                </a:cxn>
                <a:cxn ang="0">
                  <a:pos x="66" y="64"/>
                </a:cxn>
                <a:cxn ang="0">
                  <a:pos x="103" y="56"/>
                </a:cxn>
                <a:cxn ang="0">
                  <a:pos x="103" y="16"/>
                </a:cxn>
                <a:cxn ang="0">
                  <a:pos x="111" y="0"/>
                </a:cxn>
                <a:cxn ang="0">
                  <a:pos x="140" y="32"/>
                </a:cxn>
                <a:cxn ang="0">
                  <a:pos x="170" y="32"/>
                </a:cxn>
                <a:cxn ang="0">
                  <a:pos x="192" y="56"/>
                </a:cxn>
                <a:cxn ang="0">
                  <a:pos x="185" y="96"/>
                </a:cxn>
                <a:cxn ang="0">
                  <a:pos x="163" y="120"/>
                </a:cxn>
                <a:cxn ang="0">
                  <a:pos x="170" y="152"/>
                </a:cxn>
                <a:cxn ang="0">
                  <a:pos x="185" y="160"/>
                </a:cxn>
                <a:cxn ang="0">
                  <a:pos x="185" y="192"/>
                </a:cxn>
                <a:cxn ang="0">
                  <a:pos x="140" y="192"/>
                </a:cxn>
                <a:cxn ang="0">
                  <a:pos x="111" y="168"/>
                </a:cxn>
                <a:cxn ang="0">
                  <a:pos x="96" y="208"/>
                </a:cxn>
                <a:cxn ang="0">
                  <a:pos x="111" y="256"/>
                </a:cxn>
                <a:cxn ang="0">
                  <a:pos x="59" y="240"/>
                </a:cxn>
                <a:cxn ang="0">
                  <a:pos x="59" y="264"/>
                </a:cxn>
                <a:cxn ang="0">
                  <a:pos x="22" y="264"/>
                </a:cxn>
                <a:cxn ang="0">
                  <a:pos x="37" y="248"/>
                </a:cxn>
                <a:cxn ang="0">
                  <a:pos x="22" y="232"/>
                </a:cxn>
                <a:cxn ang="0">
                  <a:pos x="0" y="232"/>
                </a:cxn>
              </a:cxnLst>
              <a:rect l="0" t="0" r="r" b="b"/>
              <a:pathLst>
                <a:path w="193" h="265">
                  <a:moveTo>
                    <a:pt x="0" y="232"/>
                  </a:moveTo>
                  <a:lnTo>
                    <a:pt x="0" y="200"/>
                  </a:lnTo>
                  <a:lnTo>
                    <a:pt x="37" y="136"/>
                  </a:lnTo>
                  <a:lnTo>
                    <a:pt x="66" y="136"/>
                  </a:lnTo>
                  <a:lnTo>
                    <a:pt x="89" y="104"/>
                  </a:lnTo>
                  <a:lnTo>
                    <a:pt x="22" y="96"/>
                  </a:lnTo>
                  <a:lnTo>
                    <a:pt x="15" y="72"/>
                  </a:lnTo>
                  <a:lnTo>
                    <a:pt x="7" y="48"/>
                  </a:lnTo>
                  <a:lnTo>
                    <a:pt x="22" y="32"/>
                  </a:lnTo>
                  <a:lnTo>
                    <a:pt x="52" y="48"/>
                  </a:lnTo>
                  <a:lnTo>
                    <a:pt x="37" y="64"/>
                  </a:lnTo>
                  <a:lnTo>
                    <a:pt x="66" y="64"/>
                  </a:lnTo>
                  <a:lnTo>
                    <a:pt x="103" y="56"/>
                  </a:lnTo>
                  <a:lnTo>
                    <a:pt x="103" y="16"/>
                  </a:lnTo>
                  <a:lnTo>
                    <a:pt x="111" y="0"/>
                  </a:lnTo>
                  <a:lnTo>
                    <a:pt x="140" y="32"/>
                  </a:lnTo>
                  <a:lnTo>
                    <a:pt x="170" y="32"/>
                  </a:lnTo>
                  <a:lnTo>
                    <a:pt x="192" y="56"/>
                  </a:lnTo>
                  <a:lnTo>
                    <a:pt x="185" y="96"/>
                  </a:lnTo>
                  <a:lnTo>
                    <a:pt x="163" y="120"/>
                  </a:lnTo>
                  <a:lnTo>
                    <a:pt x="170" y="152"/>
                  </a:lnTo>
                  <a:lnTo>
                    <a:pt x="185" y="160"/>
                  </a:lnTo>
                  <a:lnTo>
                    <a:pt x="185" y="192"/>
                  </a:lnTo>
                  <a:lnTo>
                    <a:pt x="140" y="192"/>
                  </a:lnTo>
                  <a:lnTo>
                    <a:pt x="111" y="168"/>
                  </a:lnTo>
                  <a:lnTo>
                    <a:pt x="96" y="208"/>
                  </a:lnTo>
                  <a:lnTo>
                    <a:pt x="111" y="256"/>
                  </a:lnTo>
                  <a:lnTo>
                    <a:pt x="59" y="240"/>
                  </a:lnTo>
                  <a:lnTo>
                    <a:pt x="59" y="264"/>
                  </a:lnTo>
                  <a:lnTo>
                    <a:pt x="22" y="264"/>
                  </a:lnTo>
                  <a:lnTo>
                    <a:pt x="37" y="248"/>
                  </a:lnTo>
                  <a:lnTo>
                    <a:pt x="22" y="232"/>
                  </a:lnTo>
                  <a:lnTo>
                    <a:pt x="0" y="232"/>
                  </a:lnTo>
                </a:path>
              </a:pathLst>
            </a:custGeom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648109" y="3260360"/>
              <a:ext cx="1656003" cy="1954454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22" y="272"/>
                </a:cxn>
                <a:cxn ang="0">
                  <a:pos x="52" y="264"/>
                </a:cxn>
                <a:cxn ang="0">
                  <a:pos x="59" y="240"/>
                </a:cxn>
                <a:cxn ang="0">
                  <a:pos x="66" y="240"/>
                </a:cxn>
                <a:cxn ang="0">
                  <a:pos x="88" y="240"/>
                </a:cxn>
                <a:cxn ang="0">
                  <a:pos x="96" y="216"/>
                </a:cxn>
                <a:cxn ang="0">
                  <a:pos x="125" y="208"/>
                </a:cxn>
                <a:cxn ang="0">
                  <a:pos x="133" y="192"/>
                </a:cxn>
                <a:cxn ang="0">
                  <a:pos x="118" y="184"/>
                </a:cxn>
                <a:cxn ang="0">
                  <a:pos x="125" y="176"/>
                </a:cxn>
                <a:cxn ang="0">
                  <a:pos x="125" y="152"/>
                </a:cxn>
                <a:cxn ang="0">
                  <a:pos x="118" y="136"/>
                </a:cxn>
                <a:cxn ang="0">
                  <a:pos x="125" y="120"/>
                </a:cxn>
                <a:cxn ang="0">
                  <a:pos x="147" y="104"/>
                </a:cxn>
                <a:cxn ang="0">
                  <a:pos x="192" y="72"/>
                </a:cxn>
                <a:cxn ang="0">
                  <a:pos x="192" y="24"/>
                </a:cxn>
                <a:cxn ang="0">
                  <a:pos x="221" y="0"/>
                </a:cxn>
                <a:cxn ang="0">
                  <a:pos x="229" y="16"/>
                </a:cxn>
                <a:cxn ang="0">
                  <a:pos x="258" y="48"/>
                </a:cxn>
                <a:cxn ang="0">
                  <a:pos x="273" y="96"/>
                </a:cxn>
                <a:cxn ang="0">
                  <a:pos x="273" y="144"/>
                </a:cxn>
                <a:cxn ang="0">
                  <a:pos x="280" y="176"/>
                </a:cxn>
                <a:cxn ang="0">
                  <a:pos x="273" y="208"/>
                </a:cxn>
                <a:cxn ang="0">
                  <a:pos x="310" y="240"/>
                </a:cxn>
                <a:cxn ang="0">
                  <a:pos x="317" y="288"/>
                </a:cxn>
                <a:cxn ang="0">
                  <a:pos x="317" y="296"/>
                </a:cxn>
                <a:cxn ang="0">
                  <a:pos x="295" y="328"/>
                </a:cxn>
                <a:cxn ang="0">
                  <a:pos x="273" y="328"/>
                </a:cxn>
                <a:cxn ang="0">
                  <a:pos x="258" y="392"/>
                </a:cxn>
                <a:cxn ang="0">
                  <a:pos x="243" y="384"/>
                </a:cxn>
                <a:cxn ang="0">
                  <a:pos x="214" y="392"/>
                </a:cxn>
                <a:cxn ang="0">
                  <a:pos x="184" y="368"/>
                </a:cxn>
                <a:cxn ang="0">
                  <a:pos x="170" y="368"/>
                </a:cxn>
                <a:cxn ang="0">
                  <a:pos x="147" y="384"/>
                </a:cxn>
                <a:cxn ang="0">
                  <a:pos x="125" y="360"/>
                </a:cxn>
                <a:cxn ang="0">
                  <a:pos x="96" y="360"/>
                </a:cxn>
                <a:cxn ang="0">
                  <a:pos x="66" y="328"/>
                </a:cxn>
                <a:cxn ang="0">
                  <a:pos x="59" y="344"/>
                </a:cxn>
                <a:cxn ang="0">
                  <a:pos x="15" y="328"/>
                </a:cxn>
                <a:cxn ang="0">
                  <a:pos x="0" y="304"/>
                </a:cxn>
              </a:cxnLst>
              <a:rect l="0" t="0" r="r" b="b"/>
              <a:pathLst>
                <a:path w="318" h="393">
                  <a:moveTo>
                    <a:pt x="0" y="304"/>
                  </a:moveTo>
                  <a:lnTo>
                    <a:pt x="22" y="272"/>
                  </a:lnTo>
                  <a:lnTo>
                    <a:pt x="52" y="264"/>
                  </a:lnTo>
                  <a:lnTo>
                    <a:pt x="59" y="240"/>
                  </a:lnTo>
                  <a:lnTo>
                    <a:pt x="66" y="240"/>
                  </a:lnTo>
                  <a:lnTo>
                    <a:pt x="88" y="240"/>
                  </a:lnTo>
                  <a:lnTo>
                    <a:pt x="96" y="216"/>
                  </a:lnTo>
                  <a:lnTo>
                    <a:pt x="125" y="208"/>
                  </a:lnTo>
                  <a:lnTo>
                    <a:pt x="133" y="192"/>
                  </a:lnTo>
                  <a:lnTo>
                    <a:pt x="118" y="184"/>
                  </a:lnTo>
                  <a:lnTo>
                    <a:pt x="125" y="176"/>
                  </a:lnTo>
                  <a:lnTo>
                    <a:pt x="125" y="152"/>
                  </a:lnTo>
                  <a:lnTo>
                    <a:pt x="118" y="136"/>
                  </a:lnTo>
                  <a:lnTo>
                    <a:pt x="125" y="120"/>
                  </a:lnTo>
                  <a:lnTo>
                    <a:pt x="147" y="104"/>
                  </a:lnTo>
                  <a:lnTo>
                    <a:pt x="192" y="72"/>
                  </a:lnTo>
                  <a:lnTo>
                    <a:pt x="192" y="24"/>
                  </a:lnTo>
                  <a:lnTo>
                    <a:pt x="221" y="0"/>
                  </a:lnTo>
                  <a:lnTo>
                    <a:pt x="229" y="16"/>
                  </a:lnTo>
                  <a:lnTo>
                    <a:pt x="258" y="48"/>
                  </a:lnTo>
                  <a:lnTo>
                    <a:pt x="273" y="96"/>
                  </a:lnTo>
                  <a:lnTo>
                    <a:pt x="273" y="144"/>
                  </a:lnTo>
                  <a:lnTo>
                    <a:pt x="280" y="176"/>
                  </a:lnTo>
                  <a:lnTo>
                    <a:pt x="273" y="208"/>
                  </a:lnTo>
                  <a:lnTo>
                    <a:pt x="310" y="240"/>
                  </a:lnTo>
                  <a:lnTo>
                    <a:pt x="317" y="288"/>
                  </a:lnTo>
                  <a:lnTo>
                    <a:pt x="317" y="296"/>
                  </a:lnTo>
                  <a:lnTo>
                    <a:pt x="295" y="328"/>
                  </a:lnTo>
                  <a:lnTo>
                    <a:pt x="273" y="328"/>
                  </a:lnTo>
                  <a:lnTo>
                    <a:pt x="258" y="392"/>
                  </a:lnTo>
                  <a:lnTo>
                    <a:pt x="243" y="384"/>
                  </a:lnTo>
                  <a:lnTo>
                    <a:pt x="214" y="392"/>
                  </a:lnTo>
                  <a:lnTo>
                    <a:pt x="184" y="368"/>
                  </a:lnTo>
                  <a:lnTo>
                    <a:pt x="170" y="368"/>
                  </a:lnTo>
                  <a:lnTo>
                    <a:pt x="147" y="384"/>
                  </a:lnTo>
                  <a:lnTo>
                    <a:pt x="125" y="360"/>
                  </a:lnTo>
                  <a:lnTo>
                    <a:pt x="96" y="360"/>
                  </a:lnTo>
                  <a:lnTo>
                    <a:pt x="66" y="328"/>
                  </a:lnTo>
                  <a:lnTo>
                    <a:pt x="59" y="344"/>
                  </a:lnTo>
                  <a:lnTo>
                    <a:pt x="15" y="328"/>
                  </a:lnTo>
                  <a:lnTo>
                    <a:pt x="0" y="304"/>
                  </a:lnTo>
                </a:path>
              </a:pathLst>
            </a:custGeom>
            <a:ln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14313" y="1071564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9" name="Прямоугольник 7"/>
          <p:cNvSpPr>
            <a:spLocks noChangeArrowheads="1"/>
          </p:cNvSpPr>
          <p:nvPr/>
        </p:nvSpPr>
        <p:spPr bwMode="auto">
          <a:xfrm>
            <a:off x="179512" y="332656"/>
            <a:ext cx="6030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РЕАЛИЗАЦИЯ </a:t>
            </a:r>
            <a:r>
              <a:rPr lang="ru-RU" b="1" dirty="0" smtClean="0">
                <a:solidFill>
                  <a:srgbClr val="0070C0"/>
                </a:solidFill>
              </a:rPr>
              <a:t>ФЕДЕРАЛЬНОГО ПРОЕКТА </a:t>
            </a:r>
            <a:r>
              <a:rPr lang="ru-RU" b="1" dirty="0">
                <a:solidFill>
                  <a:srgbClr val="0070C0"/>
                </a:solidFill>
              </a:rPr>
              <a:t>«ПРОМЫШЛЕННЫЙ ЭКСПОРТ» </a:t>
            </a:r>
          </a:p>
        </p:txBody>
      </p:sp>
      <p:pic>
        <p:nvPicPr>
          <p:cNvPr id="9220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214312"/>
            <a:ext cx="735012" cy="86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8" descr="ХМАО - Югра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115888"/>
            <a:ext cx="8699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22" name="Содержимое 12"/>
          <p:cNvGraphicFramePr>
            <a:graphicFrameLocks noGrp="1"/>
          </p:cNvGraphicFramePr>
          <p:nvPr>
            <p:ph sz="half" idx="1"/>
          </p:nvPr>
        </p:nvGraphicFramePr>
        <p:xfrm>
          <a:off x="34925" y="1082675"/>
          <a:ext cx="8929563" cy="2778373"/>
        </p:xfrm>
        <a:graphic>
          <a:graphicData uri="http://schemas.openxmlformats.org/presentationml/2006/ole">
            <p:oleObj spid="_x0000_s53250" name="Worksheet" r:id="rId5" imgW="7496114" imgH="2467065" progId="Excel.Sheet.8">
              <p:embed/>
            </p:oleObj>
          </a:graphicData>
        </a:graphic>
      </p:graphicFrame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79512" y="6309320"/>
            <a:ext cx="35291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* </a:t>
            </a:r>
            <a:r>
              <a:rPr lang="ru-RU" sz="1200" dirty="0" smtClean="0"/>
              <a:t>Источник: АО </a:t>
            </a:r>
            <a:r>
              <a:rPr lang="ru-RU" sz="1200" dirty="0"/>
              <a:t>«Российский экспортный центр</a:t>
            </a:r>
          </a:p>
        </p:txBody>
      </p:sp>
      <p:sp>
        <p:nvSpPr>
          <p:cNvPr id="9224" name="TextBox 15"/>
          <p:cNvSpPr txBox="1">
            <a:spLocks noChangeArrowheads="1"/>
          </p:cNvSpPr>
          <p:nvPr/>
        </p:nvSpPr>
        <p:spPr bwMode="auto">
          <a:xfrm>
            <a:off x="2123728" y="1052736"/>
            <a:ext cx="5105400" cy="37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600" dirty="0"/>
              <a:t>Структура экспорта ХМАО – Югры в 2016-2019 гг.</a:t>
            </a:r>
          </a:p>
        </p:txBody>
      </p:sp>
      <p:graphicFrame>
        <p:nvGraphicFramePr>
          <p:cNvPr id="13" name="Содержимое 20"/>
          <p:cNvGraphicFramePr>
            <a:graphicFrameLocks/>
          </p:cNvGraphicFramePr>
          <p:nvPr/>
        </p:nvGraphicFramePr>
        <p:xfrm>
          <a:off x="539552" y="4293096"/>
          <a:ext cx="8064896" cy="1219200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1388821"/>
                <a:gridCol w="1203467"/>
                <a:gridCol w="1296144"/>
                <a:gridCol w="1296144"/>
                <a:gridCol w="2880320"/>
              </a:tblGrid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Период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01.07.2017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31.12.2017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01.07.2019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План до 31.12.2019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38480">
                <a:tc>
                  <a:txBody>
                    <a:bodyPr/>
                    <a:lstStyle/>
                    <a:p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Объем ННЭ, млрд.долл.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0,17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0,04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0,19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(по паспорту регионального проекта)</a:t>
                      </a:r>
                      <a:endParaRPr lang="ru-RU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Темп роста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8,5 раза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Arial" pitchFamily="34" charset="0"/>
                          <a:cs typeface="Arial" pitchFamily="34" charset="0"/>
                        </a:rPr>
                        <a:t>в 4,8</a:t>
                      </a:r>
                      <a:r>
                        <a:rPr lang="ru-RU" sz="1600" i="1" baseline="0" dirty="0" smtClean="0">
                          <a:latin typeface="Arial" pitchFamily="34" charset="0"/>
                          <a:cs typeface="Arial" pitchFamily="34" charset="0"/>
                        </a:rPr>
                        <a:t> раза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0" y="56612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РИСК НЕДОСТИЖЕНИЯ ПОКАЗАТЕЛЯ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«Объем несырьевого неэнергетического экспорта»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3645024"/>
            <a:ext cx="87129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Низкая доля несырьевого неэнергетического экспорта – 0,38%,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(по России – 32,6%, по УФО – 30,51%)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107950" y="214312"/>
            <a:ext cx="6892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ЧИСЛЕННОСТЬ СУБЪЕКТОВ МАЛОГО И СРЕДНЕГО ПРЕДПРИНИМАТЕЛЬСТВА, ВКЛЮЧАЯ ИНДИВИДУАЛЬНЫХ ПРЕДПРИНИМАТЕЛЕЙ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0" y="6581001"/>
            <a:ext cx="5194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*Источник: Единый реестр субъектов МСП ФНС России</a:t>
            </a:r>
            <a:r>
              <a:rPr lang="en-US" sz="1200" dirty="0" smtClean="0"/>
              <a:t> </a:t>
            </a:r>
            <a:r>
              <a:rPr lang="ru-RU" sz="1200" dirty="0" smtClean="0"/>
              <a:t>на 10.09.2019</a:t>
            </a:r>
            <a:endParaRPr lang="ru-RU" sz="1200" dirty="0"/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0" y="1196752"/>
          <a:ext cx="9144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/>
          <p:cNvGraphicFramePr/>
          <p:nvPr/>
        </p:nvGraphicFramePr>
        <p:xfrm>
          <a:off x="0" y="3861048"/>
          <a:ext cx="9144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107950" y="214312"/>
            <a:ext cx="6892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ЧИСЛЕННОСТЬ СУБЪЕКТОВ МАЛОГО И СРЕДНЕГО ПРЕДПРИНИМАТЕЛЬСТВА, ВКЛЮЧАЯ ИНДИВИДУАЛЬНЫХ ПРЕДПРИНИМАТЕЛЕЙ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512" y="1196752"/>
          <a:ext cx="8784976" cy="4856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1692188"/>
                <a:gridCol w="2232248"/>
                <a:gridCol w="2664296"/>
              </a:tblGrid>
              <a:tr h="119919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Российская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Федерация/ федеральный округ/субъект Российской Федерации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Экономически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активное население, человек*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занятых в сфере малого и среднего </a:t>
                      </a:r>
                      <a:r>
                        <a:rPr lang="ru-RU" sz="160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предприниматель-ства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, человек**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60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Доля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занятых </a:t>
                      </a:r>
                      <a:b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сфере малого </a:t>
                      </a:r>
                      <a:b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 среднего предпринимательства из </a:t>
                      </a:r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числа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экономически активного населения, %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35661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Российская Федерация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75 817 700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18 994 170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latin typeface="Arial" pitchFamily="34" charset="0"/>
                          <a:cs typeface="Arial" pitchFamily="34" charset="0"/>
                        </a:rPr>
                        <a:t>25,1</a:t>
                      </a:r>
                      <a:endParaRPr lang="ru-RU" sz="1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3869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Уральский ФО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6 324 700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1 617 715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latin typeface="Arial" pitchFamily="34" charset="0"/>
                          <a:cs typeface="Arial" pitchFamily="34" charset="0"/>
                        </a:rPr>
                        <a:t>25,6</a:t>
                      </a:r>
                      <a:endParaRPr lang="ru-RU" sz="1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220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Курганская область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378 900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77 772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20,5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481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Свердловская область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2 110 100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638 320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30,3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220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Тюменская область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727 700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217 981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072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Челябинская область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1 872 400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432 506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23,1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1808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ХМАО - Югра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919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000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195 878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21,3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3566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Ямало-Ненецкий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автономный округ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316 600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55 258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17,5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4941168"/>
            <a:ext cx="8784976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6211669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ru-RU" sz="1200" dirty="0" smtClean="0"/>
              <a:t> по данным Росстата на 01.01.2019</a:t>
            </a:r>
          </a:p>
          <a:p>
            <a:r>
              <a:rPr lang="ru-RU" sz="1200" dirty="0" smtClean="0"/>
              <a:t>** Источник: Единый реестр субъектов МСП ФНС России</a:t>
            </a:r>
            <a:r>
              <a:rPr lang="en-US" sz="1200" dirty="0" smtClean="0"/>
              <a:t> </a:t>
            </a:r>
            <a:r>
              <a:rPr lang="ru-RU" sz="1200" dirty="0" smtClean="0"/>
              <a:t>на 10.09.2019</a:t>
            </a:r>
          </a:p>
          <a:p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107950" y="214312"/>
            <a:ext cx="6892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ЧИСЛЕННОСТЬ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ЗАНЯТЫХ В СФЕРЕ  МАЛОГО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СРЕДНЕГО ПРЕДПРИНИМАТЕЛЬСТВА, ВКЛЮЧАЯ ИНДИВИДУАЛЬНЫХ ПРЕДПРИНИМАТЕЛЕЙ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Диаграмма 9"/>
          <p:cNvGraphicFramePr/>
          <p:nvPr/>
        </p:nvGraphicFramePr>
        <p:xfrm>
          <a:off x="179512" y="1124744"/>
          <a:ext cx="4572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572000" y="1124744"/>
          <a:ext cx="4572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251520" y="37890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4860032" y="4653136"/>
            <a:ext cx="4032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РИСК НЕ ДОСТИЖЕНИЯ ЦЕЛЕВОГО ПОКАЗАТЕЛЯ </a:t>
            </a:r>
            <a:r>
              <a:rPr lang="ru-RU" sz="16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«ЧИСЛЕННОСТЬ ЗАНЯТЫХ В СФЕРЕ МСП»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3491880" y="1700808"/>
            <a:ext cx="1296144" cy="936104"/>
          </a:xfrm>
          <a:prstGeom prst="downArrow">
            <a:avLst/>
          </a:prstGeom>
          <a:solidFill>
            <a:srgbClr val="FF99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491880" y="4221088"/>
            <a:ext cx="1296144" cy="936104"/>
          </a:xfrm>
          <a:prstGeom prst="downArrow">
            <a:avLst/>
          </a:prstGeom>
          <a:solidFill>
            <a:srgbClr val="FF99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8100392" y="1844824"/>
            <a:ext cx="7200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/>
              <a:t>-4,1%</a:t>
            </a:r>
            <a:endParaRPr lang="ru-RU" sz="15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7504" y="6381328"/>
            <a:ext cx="5194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*Источник: Единый реестр субъектов МСП ФНС России</a:t>
            </a:r>
            <a:r>
              <a:rPr lang="en-US" sz="1200" dirty="0" smtClean="0"/>
              <a:t> </a:t>
            </a:r>
            <a:r>
              <a:rPr lang="ru-RU" sz="1200" dirty="0" smtClean="0"/>
              <a:t>на 10.09.2019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1916832"/>
            <a:ext cx="7200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/>
              <a:t>-2,0%</a:t>
            </a:r>
            <a:endParaRPr lang="ru-RU" sz="15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79912" y="4581128"/>
            <a:ext cx="7200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/>
              <a:t>-4,9%</a:t>
            </a:r>
            <a:endParaRPr lang="ru-RU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 descr="C:\Users\TaskinMA\Desktop\выезд в ХМАО нацпроекты\Презентация\Новая папка\IMG-20190911-WA00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268760"/>
            <a:ext cx="5280587" cy="396044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5733256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Проект реализуется с отклонением от графика выполнения мероприятий порядка 3-х месяцев. 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2204864"/>
            <a:ext cx="34563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Финансирование:</a:t>
            </a:r>
          </a:p>
          <a:p>
            <a:pPr indent="179388" algn="just"/>
            <a:r>
              <a:rPr lang="ru-RU" sz="1400" dirty="0" smtClean="0"/>
              <a:t>Частные инвестиции - </a:t>
            </a:r>
            <a:r>
              <a:rPr lang="ru-RU" sz="1400" b="1" dirty="0" smtClean="0"/>
              <a:t>350 млн.рублей.</a:t>
            </a:r>
            <a:endParaRPr lang="ru-RU" sz="1400" dirty="0" smtClean="0"/>
          </a:p>
          <a:p>
            <a:pPr algn="just"/>
            <a:r>
              <a:rPr lang="ru-RU" sz="1400" dirty="0" smtClean="0"/>
              <a:t>Остаток сметной стоимости строительства на 01.09.2019 – </a:t>
            </a:r>
            <a:br>
              <a:rPr lang="ru-RU" sz="1400" dirty="0" smtClean="0"/>
            </a:br>
            <a:r>
              <a:rPr lang="ru-RU" sz="1400" b="1" dirty="0" smtClean="0"/>
              <a:t>409,5 млн.рублей.</a:t>
            </a:r>
          </a:p>
          <a:p>
            <a:pPr indent="179388" algn="just"/>
            <a:r>
              <a:rPr lang="ru-RU" sz="1400" dirty="0" smtClean="0"/>
              <a:t>Планируемый срок вложения остатка внебюджетных (частных) средств в размере </a:t>
            </a:r>
            <a:r>
              <a:rPr lang="ru-RU" sz="1400" b="1" dirty="0" smtClean="0"/>
              <a:t>99,5 млн. рублей</a:t>
            </a:r>
            <a:r>
              <a:rPr lang="ru-RU" sz="1400" dirty="0" smtClean="0"/>
              <a:t> (50% от объема годовых внебюджетных (частных) инвестиций в Проект) – конец сентября 2019 г., </a:t>
            </a:r>
            <a:r>
              <a:rPr lang="ru-RU" sz="1400" u="sng" dirty="0" smtClean="0"/>
              <a:t>федеральной субсидии в размере </a:t>
            </a:r>
            <a:br>
              <a:rPr lang="ru-RU" sz="1400" u="sng" dirty="0" smtClean="0"/>
            </a:br>
            <a:r>
              <a:rPr lang="ru-RU" sz="1400" b="1" u="sng" dirty="0" smtClean="0"/>
              <a:t>89,6 млн.рублей</a:t>
            </a:r>
            <a:r>
              <a:rPr lang="ru-RU" sz="1400" u="sng" dirty="0" smtClean="0"/>
              <a:t> и региональной субсидии в размере </a:t>
            </a:r>
            <a:r>
              <a:rPr lang="ru-RU" sz="1400" b="1" u="sng" dirty="0" smtClean="0"/>
              <a:t>140,1 млн. рублей </a:t>
            </a:r>
            <a:r>
              <a:rPr lang="ru-RU" sz="1400" u="sng" dirty="0" smtClean="0"/>
              <a:t>– конец декабря 2019 г.</a:t>
            </a:r>
            <a:endParaRPr lang="ru-RU" sz="1400" b="1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8"/>
          <p:cNvSpPr>
            <a:spLocks noChangeArrowheads="1"/>
          </p:cNvSpPr>
          <p:nvPr/>
        </p:nvSpPr>
        <p:spPr bwMode="auto">
          <a:xfrm>
            <a:off x="179512" y="-27384"/>
            <a:ext cx="56881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РЕАЛИЗАЦИЯ МЕХАНИЗМОВ ПОДДЕРЖКИ МАЛОГО </a:t>
            </a:r>
            <a:b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СРЕДНЕГО ПРЕДПРИНИМАТЕЛЬСТВА.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СТРОИТЕЛЬСТВО ИНДУСТРИАЛЬНОГО ПАРКА «ЯШЕЛ ПАРК СИБИРЬ»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1124744"/>
            <a:ext cx="3456384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Якорный резидент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:  ООО «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Трансломпереработка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(производство металлоконструкций и сырья для металлургических комбинатов из металлосодержащих отходов). 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4" name="Picture 2" descr="C:\Users\TaskinMA\Desktop\выезд в ХМАО нацпроекты\Презентация\Новая папка\WhatsApp Image 2019-09-20 at 16.23.59 (2)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196752"/>
            <a:ext cx="4271453" cy="295232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79512" y="5445224"/>
            <a:ext cx="84969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ОТМЕЧАЕТСЯ ОТСТАВАНИЕ ОТ ГРАФИКА РАБОТ НА ОДИН МЕСЯЦ. </a:t>
            </a: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Работы по строительству контрольно-пропускного пункта выполнены </a:t>
            </a:r>
            <a:b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40%, котельной – 15%, производственного цеха – 15%.  </a:t>
            </a:r>
            <a:endParaRPr lang="ru-RU" sz="17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1124744"/>
            <a:ext cx="385192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>
                <a:latin typeface="Arial" pitchFamily="34" charset="0"/>
                <a:cs typeface="Arial" pitchFamily="34" charset="0"/>
              </a:rPr>
              <a:t>Резиденты  парка «Югры»:</a:t>
            </a:r>
          </a:p>
          <a:p>
            <a:pPr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ООО «Производственно-химическая компания «РУССТАЙЛ»;</a:t>
            </a:r>
          </a:p>
          <a:p>
            <a:pPr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ООО «</a:t>
            </a: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Интек-автоматизация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»;</a:t>
            </a:r>
          </a:p>
          <a:p>
            <a:pPr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ООО «НПП «ПОДОЛЬСККАБЕЛЬ-ЮГРА»;</a:t>
            </a:r>
          </a:p>
          <a:p>
            <a:pPr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ООО Научно-производственное предприятие «Центр </a:t>
            </a: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Пултрузии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»;</a:t>
            </a:r>
          </a:p>
          <a:p>
            <a:pPr>
              <a:buFont typeface="Wingdings" pitchFamily="2" charset="2"/>
              <a:buChar char="§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ООО «</a:t>
            </a: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Сургутский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электрощитовой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 завод – </a:t>
            </a: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Интек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8"/>
          <p:cNvSpPr>
            <a:spLocks noChangeArrowheads="1"/>
          </p:cNvSpPr>
          <p:nvPr/>
        </p:nvSpPr>
        <p:spPr bwMode="auto">
          <a:xfrm>
            <a:off x="107504" y="188640"/>
            <a:ext cx="58326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РЕАЛИЗАЦИЯ МЕХАНИЗМОВ ПОДДЕРЖКИ МАЛОГО </a:t>
            </a:r>
            <a:b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СРЕДНЕГО ПРЕДПРИНИМАТЕЛЬСТВА.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СТРОИТЕЛЬСТВО ИНДУСТРИАЛЬНОГО ПАРКА «ЮГРА»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4149080"/>
            <a:ext cx="84604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/>
              <a:t>Финансирование:</a:t>
            </a:r>
            <a:r>
              <a:rPr lang="ru-RU" sz="1500" dirty="0" smtClean="0"/>
              <a:t> </a:t>
            </a:r>
          </a:p>
          <a:p>
            <a:r>
              <a:rPr lang="ru-RU" sz="1500" dirty="0" smtClean="0"/>
              <a:t>Объем финансовых вложений  по состоянию  на 01.09.2019  - 197,9 млн.рублей:</a:t>
            </a:r>
          </a:p>
          <a:p>
            <a:pPr>
              <a:buFont typeface="Arial" pitchFamily="34" charset="0"/>
              <a:buChar char="•"/>
            </a:pPr>
            <a:r>
              <a:rPr lang="ru-RU" sz="1500" u="sng" dirty="0" smtClean="0"/>
              <a:t>97,9 из заемных средств по договору между ООО « УК«Индустриальный парк - Югра» и Фондом развития ХМАО- Югры</a:t>
            </a:r>
            <a:r>
              <a:rPr lang="ru-RU" sz="15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500" dirty="0" smtClean="0"/>
              <a:t>100,0 млн.рублей из частных средств.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124744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179512" y="548680"/>
            <a:ext cx="56881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ДЕЯТЕЛЬНОСТЬ РЕГИОНАЛЬНОЙ ГАРАНТИЙНОЙ ОРГАНИЗАЦИИ</a:t>
            </a:r>
            <a:endParaRPr lang="ru-RU" sz="1500" b="1" strike="sngStrike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1" name="Picture 1" descr="C:\Users\TaskinMA\Desktop\выезд в ХМАО нацпроекты\Презентация\Безымянный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96752"/>
            <a:ext cx="8862847" cy="52565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7504" y="6453336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Источник: АО «Корпорация «МСП»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51520" y="1124744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251520" y="332656"/>
            <a:ext cx="56881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ГАРАНТИЙНАЯ ПОДДЕРЖКА СУБЪЕКТОВ МАЛОГО И СРЕДНЕГО ПРЕДПРИНИМАТЕЛЬСТВА</a:t>
            </a:r>
            <a:endParaRPr lang="ru-RU" sz="1500" b="1" strike="sngStrike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1268760"/>
          <a:ext cx="8784976" cy="4944656"/>
        </p:xfrm>
        <a:graphic>
          <a:graphicData uri="http://schemas.openxmlformats.org/drawingml/2006/table">
            <a:tbl>
              <a:tblPr/>
              <a:tblGrid>
                <a:gridCol w="1080119"/>
                <a:gridCol w="899593"/>
                <a:gridCol w="791884"/>
                <a:gridCol w="828803"/>
                <a:gridCol w="1076673"/>
                <a:gridCol w="903244"/>
                <a:gridCol w="804258"/>
                <a:gridCol w="903244"/>
                <a:gridCol w="903244"/>
                <a:gridCol w="593914"/>
              </a:tblGrid>
              <a:tr h="10081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Субъект Российской Федерации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Объем выданных кредитов </a:t>
                      </a:r>
                      <a:r>
                        <a:rPr lang="ru-RU" sz="13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/>
                      </a:r>
                      <a:br>
                        <a:rPr lang="ru-RU" sz="13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</a:br>
                      <a:r>
                        <a:rPr lang="ru-RU" sz="13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с </a:t>
                      </a:r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гарантийной поддержкой</a:t>
                      </a:r>
                    </a:p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АО «Корпорация «МСП», млн.рублей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Объем гарантийной поддержки АО «Корпорация «МСП»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Количество выданных гарантий АО «Корпорация «МСП»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4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31.12.2018</a:t>
                      </a:r>
                    </a:p>
                  </a:txBody>
                  <a:tcPr marL="6865" marR="6865" marT="686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12.09.2019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Доля от УФО, %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31.12.2018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12.09.2019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Доля от УФО, %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31.12.2018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12.09.2019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Доля 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от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УФО, %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51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Свердловская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1 975,1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2 333,1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38,5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921,8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1 113,6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40,3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126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0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Челябинская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1 908,7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2 025,7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33,4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884,7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943,2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34,2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29,8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0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Тюменская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1 304,4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1 438,4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23,7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522,2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581,2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21,0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7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Курганская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105,5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122,6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47,9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56,5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10,7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13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ХМАО - Югра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115,5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115,5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1,9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54,8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54,8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67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ЯНАО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27,0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27,0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11,8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69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УФО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5 436,2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6 062,3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2 443,3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2 761,1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351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366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512" y="4509120"/>
            <a:ext cx="8784976" cy="7200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512" y="6381328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Источник: АО «Корпорация «МСП»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51520" y="1124744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179512" y="404664"/>
            <a:ext cx="56881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ФИНАНСОВАЯ ПОДДЕРЖКА СУБЪЕКТОВ МАЛОГО И СРЕДНЕГО ПРЕДПРИНИМАТЕЛЬСТВА АО « МСП БАНК»</a:t>
            </a:r>
            <a:endParaRPr lang="ru-RU" sz="1500" b="1" strike="sngStrike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8693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512" y="1268760"/>
          <a:ext cx="8784977" cy="4813170"/>
        </p:xfrm>
        <a:graphic>
          <a:graphicData uri="http://schemas.openxmlformats.org/drawingml/2006/table">
            <a:tbl>
              <a:tblPr/>
              <a:tblGrid>
                <a:gridCol w="1486211"/>
                <a:gridCol w="1237812"/>
                <a:gridCol w="1089608"/>
                <a:gridCol w="1140407"/>
                <a:gridCol w="1481469"/>
                <a:gridCol w="1242837"/>
                <a:gridCol w="1106633"/>
              </a:tblGrid>
              <a:tr h="57606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Субъект Российской Федерации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Кредитная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поддержка (прямое кредитование)</a:t>
                      </a:r>
                      <a:endParaRPr lang="ru-RU" sz="13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Количество кредитов,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bg1"/>
                          </a:solidFill>
                          <a:latin typeface="Arial"/>
                        </a:rPr>
                        <a:t> ед.</a:t>
                      </a:r>
                      <a:endParaRPr lang="ru-RU" sz="13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Объем поддержки, млн. рублей</a:t>
                      </a:r>
                      <a:endParaRPr lang="ru-RU" sz="13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01.01.2019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12.09.2019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Доля 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от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УФО, %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01.01.2019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12.09.2019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Доля 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от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УФО, %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07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Тюменская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207,72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5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Свердловская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51,9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970,58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1080,43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5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Челябинская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обл.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128,25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325,55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83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ХМАО - Югра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3300"/>
                          </a:solidFill>
                          <a:latin typeface="Arial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33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3300"/>
                          </a:solidFill>
                          <a:latin typeface="Arial"/>
                        </a:rPr>
                        <a:t>3,8</a:t>
                      </a:r>
                      <a:endParaRPr lang="ru-RU" sz="1800" b="1" i="0" u="none" strike="noStrike" dirty="0">
                        <a:solidFill>
                          <a:srgbClr val="FF33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37,00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FF3300"/>
                          </a:solidFill>
                          <a:latin typeface="Arial"/>
                        </a:rPr>
                        <a:t>2,2</a:t>
                      </a:r>
                      <a:endParaRPr lang="ru-RU" sz="1500" b="1" i="0" u="none" strike="noStrike" dirty="0">
                        <a:solidFill>
                          <a:srgbClr val="FF33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14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Курганская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обл.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13,5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4,11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5,31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0,3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15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ЯНАО 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60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УФО</a:t>
                      </a: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1 288,44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1 656,01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65" marR="6865" marT="68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512" y="4077072"/>
            <a:ext cx="8784976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6309320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Источник: АО «Корпорация «МСП»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4796</TotalTime>
  <Words>835</Words>
  <Application>Microsoft Office PowerPoint</Application>
  <PresentationFormat>Экран (4:3)</PresentationFormat>
  <Paragraphs>292</Paragraphs>
  <Slides>13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Worksheet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CherepanovVV</dc:creator>
  <cp:lastModifiedBy>sadykov</cp:lastModifiedBy>
  <cp:revision>368</cp:revision>
  <dcterms:created xsi:type="dcterms:W3CDTF">2019-08-02T04:05:08Z</dcterms:created>
  <dcterms:modified xsi:type="dcterms:W3CDTF">2019-09-25T12:51:06Z</dcterms:modified>
</cp:coreProperties>
</file>