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26" r:id="rId2"/>
    <p:sldId id="427" r:id="rId3"/>
    <p:sldId id="413" r:id="rId4"/>
    <p:sldId id="414" r:id="rId5"/>
    <p:sldId id="415" r:id="rId6"/>
    <p:sldId id="424" r:id="rId7"/>
    <p:sldId id="425" r:id="rId8"/>
    <p:sldId id="423" r:id="rId9"/>
  </p:sldIdLst>
  <p:sldSz cx="12190413" cy="6859588"/>
  <p:notesSz cx="9926638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58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17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75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833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3047924" algn="l" defTabSz="121917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3657509" algn="l" defTabSz="121917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4267093" algn="l" defTabSz="121917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4876678" algn="l" defTabSz="121917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028"/>
    <a:srgbClr val="10A6A4"/>
    <a:srgbClr val="041752"/>
    <a:srgbClr val="B70002"/>
    <a:srgbClr val="009A46"/>
    <a:srgbClr val="008E40"/>
    <a:srgbClr val="1E497C"/>
    <a:srgbClr val="A99E67"/>
    <a:srgbClr val="736B41"/>
    <a:srgbClr val="4540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71" autoAdjust="0"/>
    <p:restoredTop sz="80000" autoAdjust="0"/>
  </p:normalViewPr>
  <p:slideViewPr>
    <p:cSldViewPr snapToGrid="0">
      <p:cViewPr>
        <p:scale>
          <a:sx n="90" d="100"/>
          <a:sy n="90" d="100"/>
        </p:scale>
        <p:origin x="-1146" y="-168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832" y="474"/>
      </p:cViewPr>
      <p:guideLst>
        <p:guide orient="horz" pos="2141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88838152522236"/>
          <c:y val="0.2990988911478305"/>
          <c:w val="0.86861124254739841"/>
          <c:h val="0.446627695913788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9028"/>
            </a:solidFill>
            <a:ln w="12700"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10A6A4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41752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4</c:v>
                </c:pt>
                <c:pt idx="1">
                  <c:v>3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B70002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339712"/>
        <c:axId val="34776192"/>
      </c:barChart>
      <c:catAx>
        <c:axId val="843397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34776192"/>
        <c:crosses val="autoZero"/>
        <c:auto val="1"/>
        <c:lblAlgn val="ctr"/>
        <c:lblOffset val="100"/>
        <c:noMultiLvlLbl val="0"/>
      </c:catAx>
      <c:valAx>
        <c:axId val="34776192"/>
        <c:scaling>
          <c:orientation val="minMax"/>
          <c:max val="5"/>
          <c:min val="0"/>
        </c:scaling>
        <c:delete val="1"/>
        <c:axPos val="l"/>
        <c:majorGridlines/>
        <c:numFmt formatCode="General" sourceLinked="1"/>
        <c:majorTickMark val="none"/>
        <c:minorTickMark val="none"/>
        <c:tickLblPos val="none"/>
        <c:crossAx val="84339712"/>
        <c:crosses val="autoZero"/>
        <c:crossBetween val="between"/>
        <c:majorUnit val="1"/>
      </c:valAx>
    </c:plotArea>
    <c:legend>
      <c:legendPos val="b"/>
      <c:layout>
        <c:manualLayout>
          <c:xMode val="edge"/>
          <c:yMode val="edge"/>
          <c:x val="0.55190701738358705"/>
          <c:y val="7.0449980954621641E-2"/>
          <c:w val="0.44575018619770596"/>
          <c:h val="0.11259747259326379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88838152522235"/>
          <c:y val="0.29909889114783061"/>
          <c:w val="0.86861124254739863"/>
          <c:h val="0.446627695913788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9028"/>
            </a:solidFill>
            <a:ln w="12700"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2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10A6A4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41752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4</c:v>
                </c:pt>
                <c:pt idx="1">
                  <c:v>3</c:v>
                </c:pt>
                <c:pt idx="2">
                  <c:v>5</c:v>
                </c:pt>
                <c:pt idx="3">
                  <c:v>2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B70002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3</c:v>
                </c:pt>
                <c:pt idx="1">
                  <c:v>5</c:v>
                </c:pt>
                <c:pt idx="2">
                  <c:v>5</c:v>
                </c:pt>
                <c:pt idx="3">
                  <c:v>3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038720"/>
        <c:axId val="34778496"/>
      </c:barChart>
      <c:catAx>
        <c:axId val="350387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34778496"/>
        <c:crosses val="autoZero"/>
        <c:auto val="1"/>
        <c:lblAlgn val="ctr"/>
        <c:lblOffset val="100"/>
        <c:noMultiLvlLbl val="0"/>
      </c:catAx>
      <c:valAx>
        <c:axId val="34778496"/>
        <c:scaling>
          <c:orientation val="minMax"/>
          <c:max val="5"/>
          <c:min val="0"/>
        </c:scaling>
        <c:delete val="1"/>
        <c:axPos val="l"/>
        <c:majorGridlines/>
        <c:numFmt formatCode="General" sourceLinked="1"/>
        <c:majorTickMark val="none"/>
        <c:minorTickMark val="none"/>
        <c:tickLblPos val="none"/>
        <c:crossAx val="35038720"/>
        <c:crosses val="autoZero"/>
        <c:crossBetween val="between"/>
        <c:majorUnit val="1"/>
      </c:valAx>
    </c:plotArea>
    <c:legend>
      <c:legendPos val="b"/>
      <c:layout>
        <c:manualLayout>
          <c:xMode val="edge"/>
          <c:yMode val="edge"/>
          <c:x val="0.55302273555103043"/>
          <c:y val="0.10107861704667645"/>
          <c:w val="0.4457501861977059"/>
          <c:h val="0.11259747259326378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88838152522235"/>
          <c:y val="0.29909889114783061"/>
          <c:w val="0.86861124254739863"/>
          <c:h val="0.446627695913788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9028"/>
            </a:solidFill>
            <a:ln w="12700"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10A6A4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41752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4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B70002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5</c:v>
                </c:pt>
                <c:pt idx="1">
                  <c:v>3</c:v>
                </c:pt>
                <c:pt idx="2">
                  <c:v>5</c:v>
                </c:pt>
                <c:pt idx="3">
                  <c:v>3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754880"/>
        <c:axId val="34780800"/>
      </c:barChart>
      <c:catAx>
        <c:axId val="377548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34780800"/>
        <c:crosses val="autoZero"/>
        <c:auto val="1"/>
        <c:lblAlgn val="ctr"/>
        <c:lblOffset val="100"/>
        <c:noMultiLvlLbl val="0"/>
      </c:catAx>
      <c:valAx>
        <c:axId val="34780800"/>
        <c:scaling>
          <c:orientation val="minMax"/>
          <c:max val="5"/>
          <c:min val="0"/>
        </c:scaling>
        <c:delete val="1"/>
        <c:axPos val="l"/>
        <c:majorGridlines/>
        <c:numFmt formatCode="General" sourceLinked="1"/>
        <c:majorTickMark val="none"/>
        <c:minorTickMark val="none"/>
        <c:tickLblPos val="none"/>
        <c:crossAx val="37754880"/>
        <c:crosses val="autoZero"/>
        <c:crossBetween val="between"/>
        <c:majorUnit val="1"/>
      </c:valAx>
    </c:plotArea>
    <c:legend>
      <c:legendPos val="b"/>
      <c:layout>
        <c:manualLayout>
          <c:xMode val="edge"/>
          <c:yMode val="edge"/>
          <c:x val="0.55190701738358727"/>
          <c:y val="7.0449980954621655E-2"/>
          <c:w val="0.4457501861977059"/>
          <c:h val="0.11259747259326378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88838152522235"/>
          <c:y val="0.29909889114783073"/>
          <c:w val="0.86861124254739874"/>
          <c:h val="0.446627695913788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9028"/>
            </a:solidFill>
            <a:ln w="12700"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10A6A4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41752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B70002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444224"/>
        <c:axId val="90704128"/>
      </c:barChart>
      <c:catAx>
        <c:axId val="914442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90704128"/>
        <c:crosses val="autoZero"/>
        <c:auto val="1"/>
        <c:lblAlgn val="ctr"/>
        <c:lblOffset val="100"/>
        <c:noMultiLvlLbl val="0"/>
      </c:catAx>
      <c:valAx>
        <c:axId val="90704128"/>
        <c:scaling>
          <c:orientation val="minMax"/>
          <c:max val="5"/>
          <c:min val="0"/>
        </c:scaling>
        <c:delete val="1"/>
        <c:axPos val="l"/>
        <c:majorGridlines/>
        <c:numFmt formatCode="General" sourceLinked="1"/>
        <c:majorTickMark val="none"/>
        <c:minorTickMark val="none"/>
        <c:tickLblPos val="none"/>
        <c:crossAx val="91444224"/>
        <c:crosses val="autoZero"/>
        <c:crossBetween val="between"/>
        <c:majorUnit val="1"/>
      </c:valAx>
    </c:plotArea>
    <c:legend>
      <c:legendPos val="b"/>
      <c:layout>
        <c:manualLayout>
          <c:xMode val="edge"/>
          <c:yMode val="edge"/>
          <c:x val="0.54149471553992323"/>
          <c:y val="0.17548673692703717"/>
          <c:w val="0.4457501861977059"/>
          <c:h val="0.11259747259326378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88838152522235"/>
          <c:y val="0.299098891147831"/>
          <c:w val="0.86861124254739897"/>
          <c:h val="0.446627695913788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9028"/>
            </a:solidFill>
            <a:ln w="12700"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10A6A4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41752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B70002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4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646976"/>
        <c:axId val="90706432"/>
      </c:barChart>
      <c:catAx>
        <c:axId val="916469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90706432"/>
        <c:crosses val="autoZero"/>
        <c:auto val="1"/>
        <c:lblAlgn val="ctr"/>
        <c:lblOffset val="100"/>
        <c:noMultiLvlLbl val="0"/>
      </c:catAx>
      <c:valAx>
        <c:axId val="90706432"/>
        <c:scaling>
          <c:orientation val="minMax"/>
          <c:max val="5"/>
          <c:min val="0"/>
        </c:scaling>
        <c:delete val="1"/>
        <c:axPos val="l"/>
        <c:majorGridlines/>
        <c:numFmt formatCode="General" sourceLinked="1"/>
        <c:majorTickMark val="none"/>
        <c:minorTickMark val="none"/>
        <c:tickLblPos val="none"/>
        <c:crossAx val="91646976"/>
        <c:crosses val="autoZero"/>
        <c:crossBetween val="between"/>
        <c:majorUnit val="1"/>
      </c:valAx>
    </c:plotArea>
    <c:legend>
      <c:legendPos val="b"/>
      <c:layout>
        <c:manualLayout>
          <c:xMode val="edge"/>
          <c:yMode val="edge"/>
          <c:x val="0.54149471553992323"/>
          <c:y val="0.17548673692703726"/>
          <c:w val="0.4457501861977059"/>
          <c:h val="0.11259747259326378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69023358591"/>
          <c:y val="0.23784148425864071"/>
          <c:w val="0.86861124254739974"/>
          <c:h val="0.446627695913788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9028"/>
            </a:solidFill>
            <a:ln w="12700"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3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10A6A4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41752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B70002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Лист1!$A$2:$A$7</c:f>
              <c:strCache>
                <c:ptCount val="6"/>
                <c:pt idx="0">
                  <c:v>Курганская обл </c:v>
                </c:pt>
                <c:pt idx="1">
                  <c:v>Свердловская обл </c:v>
                </c:pt>
                <c:pt idx="2">
                  <c:v>Тюменская обл </c:v>
                </c:pt>
                <c:pt idx="3">
                  <c:v>Челябинская обл </c:v>
                </c:pt>
                <c:pt idx="4">
                  <c:v>ХМАО-Югра </c:v>
                </c:pt>
                <c:pt idx="5">
                  <c:v>ЯНАО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954048"/>
        <c:axId val="90701824"/>
      </c:barChart>
      <c:catAx>
        <c:axId val="859540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90701824"/>
        <c:crosses val="autoZero"/>
        <c:auto val="1"/>
        <c:lblAlgn val="ctr"/>
        <c:lblOffset val="100"/>
        <c:noMultiLvlLbl val="0"/>
      </c:catAx>
      <c:valAx>
        <c:axId val="90701824"/>
        <c:scaling>
          <c:orientation val="minMax"/>
          <c:max val="5"/>
          <c:min val="0"/>
        </c:scaling>
        <c:delete val="1"/>
        <c:axPos val="l"/>
        <c:majorGridlines/>
        <c:numFmt formatCode="General" sourceLinked="1"/>
        <c:majorTickMark val="none"/>
        <c:minorTickMark val="none"/>
        <c:tickLblPos val="none"/>
        <c:crossAx val="85954048"/>
        <c:crosses val="autoZero"/>
        <c:crossBetween val="between"/>
        <c:majorUnit val="1"/>
      </c:valAx>
    </c:plotArea>
    <c:legend>
      <c:legendPos val="b"/>
      <c:layout>
        <c:manualLayout>
          <c:xMode val="edge"/>
          <c:yMode val="edge"/>
          <c:x val="0.54149471553992323"/>
          <c:y val="0.17548673692703737"/>
          <c:w val="0.4457501861977059"/>
          <c:h val="0.11259747259326378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2B2C7-2CCC-4F2D-A688-3803C82636DE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66E46-9F70-4401-804F-689AF69A0B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706C81B-4715-4FFB-B4DA-E47F24635F3D}" type="datetimeFigureOut">
              <a:rPr lang="ru-RU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2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620091-2851-4A72-B5E5-D483F1899A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367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62A236-65C5-43B3-BA41-4FEE2CED000B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620091-2851-4A72-B5E5-D483F1899AC5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620091-2851-4A72-B5E5-D483F1899AC5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620091-2851-4A72-B5E5-D483F1899AC5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620091-2851-4A72-B5E5-D483F1899AC5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FontTx/>
              <a:buNone/>
            </a:pPr>
            <a:endParaRPr lang="ru-RU" dirty="0" smtClean="0"/>
          </a:p>
          <a:p>
            <a:pPr marL="0" indent="0">
              <a:buFontTx/>
              <a:buNone/>
            </a:pPr>
            <a:endParaRPr lang="ru-RU" dirty="0" smtClean="0"/>
          </a:p>
          <a:p>
            <a:pPr marL="0" indent="0">
              <a:buFontTx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620091-2851-4A72-B5E5-D483F1899AC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285750" indent="-285750"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620091-2851-4A72-B5E5-D483F1899AC5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620091-2851-4A72-B5E5-D483F1899AC5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30919"/>
            <a:ext cx="10361851" cy="147036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4D3EB-454F-49A4-A13D-94EA9C3B7180}" type="datetime1">
              <a:rPr lang="ru-RU" smtClean="0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758E5-4AF8-4B2F-B89D-9A2082DEC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C2E6B-03B9-4480-8500-AC77E7BF9785}" type="datetime1">
              <a:rPr lang="ru-RU" smtClean="0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19C8A-68F7-4ABA-A98A-DE92772750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74702"/>
            <a:ext cx="2742843" cy="58528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74702"/>
            <a:ext cx="8025355" cy="58528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ADDF1-9FD8-4751-9834-5AD3E669D0D9}" type="datetime1">
              <a:rPr lang="ru-RU" smtClean="0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B82EA-2410-40C0-9085-D24DCADFB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4123A-F556-4F6D-A358-661FDA453F89}" type="datetime1">
              <a:rPr lang="ru-RU" smtClean="0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0FC5F-A99D-4004-A8B4-138A7B848C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7922"/>
            <a:ext cx="10361851" cy="136239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7386"/>
            <a:ext cx="10361851" cy="150053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E4811-6E88-4C84-A9DB-42B863CEB646}" type="datetime1">
              <a:rPr lang="ru-RU" smtClean="0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A9FD8-D74D-4967-92B0-A72DB1854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1" y="1600572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3" y="1600572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CCE65-73A2-4E01-863E-0C6C616C7FBC}" type="datetime1">
              <a:rPr lang="ru-RU" smtClean="0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00AF2-0873-4A4E-BCA3-D140296F48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2" y="1535469"/>
            <a:ext cx="5388332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2" y="2175378"/>
            <a:ext cx="5388332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14E5F-C6EB-449B-9A7E-7605E5B870EF}" type="datetime1">
              <a:rPr lang="ru-RU" smtClean="0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B76-5D8C-424C-A178-AD1552DCA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E3A30-7248-4EFA-93E6-B093D06EEE05}" type="datetime1">
              <a:rPr lang="ru-RU" smtClean="0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72CC9-082C-40C4-92A4-8D1914B21D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C842-5B6B-42A4-92D3-4FCB28C2D32A}" type="datetime1">
              <a:rPr lang="ru-RU" smtClean="0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D010E-D773-4824-994E-4F0CD062F5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3" y="273112"/>
            <a:ext cx="4010562" cy="116232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3" y="273114"/>
            <a:ext cx="6814779" cy="58544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3" y="1435434"/>
            <a:ext cx="4010562" cy="4692149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CBAA5-E095-4C3A-A7FF-8FDF56089CFE}" type="datetime1">
              <a:rPr lang="ru-RU" smtClean="0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DF721-AA4F-473A-A90F-41A4C1149D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916"/>
            <a:ext cx="7314248" cy="4115753"/>
          </a:xfrm>
        </p:spPr>
        <p:txBody>
          <a:bodyPr rtlCol="0">
            <a:normAutofit/>
          </a:bodyPr>
          <a:lstStyle>
            <a:lvl1pPr marL="0" indent="0">
              <a:buNone/>
              <a:defRPr sz="430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9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70C79-D4DE-4280-AA99-2C990A8F2C23}" type="datetime1">
              <a:rPr lang="ru-RU" smtClean="0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5405F-1561-4EDA-A5B8-97EC3343F2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609521" y="275230"/>
            <a:ext cx="10971372" cy="1143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17" tIns="60958" rIns="121917" bIns="609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609521" y="1600571"/>
            <a:ext cx="10971372" cy="4526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17" tIns="60958" rIns="121917" bIns="609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357823"/>
            <a:ext cx="2844430" cy="366267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24E6C6-D9B1-44D2-9C26-C6B0376BEFA0}" type="datetime1">
              <a:rPr lang="ru-RU" smtClean="0"/>
              <a:pPr>
                <a:defRPr/>
              </a:pPr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7823"/>
            <a:ext cx="3860297" cy="366267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3"/>
            <a:ext cx="2844430" cy="366267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3A4D06-AA9B-491D-B2D3-D43D55A85A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J:\vovka\Untitled-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7603" y="499649"/>
            <a:ext cx="6120603" cy="6218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16">
            <a:extLst/>
          </p:cNvPr>
          <p:cNvSpPr txBox="1">
            <a:spLocks noChangeArrowheads="1"/>
          </p:cNvSpPr>
          <p:nvPr/>
        </p:nvSpPr>
        <p:spPr bwMode="auto">
          <a:xfrm>
            <a:off x="1143518" y="4349885"/>
            <a:ext cx="9802457" cy="160080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21917" tIns="60958" rIns="121917" bIns="60958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Об итогах Национального рейтинга 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состояния инвестиционного 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климата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3079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7620" y="333505"/>
            <a:ext cx="761901" cy="86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445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45983" y="6493321"/>
            <a:ext cx="2844430" cy="366267"/>
          </a:xfrm>
        </p:spPr>
        <p:txBody>
          <a:bodyPr/>
          <a:lstStyle/>
          <a:p>
            <a:pPr>
              <a:defRPr/>
            </a:pPr>
            <a:fld id="{FDA0FC5F-A99D-4004-A8B4-138A7B848C14}" type="slidenum">
              <a:rPr lang="ru-RU" sz="1900" b="1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ru-RU" sz="1900" b="1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29" y="34103"/>
            <a:ext cx="12187285" cy="779881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2100" dirty="0">
                <a:solidFill>
                  <a:srgbClr val="376092"/>
                </a:solidFill>
                <a:latin typeface="Arial Black" pitchFamily="34" charset="0"/>
              </a:rPr>
              <a:t>ПЕРЕЧЕНЬ ПОРУЧЕНИЙ ПО ИТОГАМ ПЕТЕРБУРГСКОГО МЕЖДУНАРОДНОГО ЭКОНОМИЧЕСКОГО ФОРУМА от 26 июня 2021 г. № Пр-1096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20337" y="1390083"/>
            <a:ext cx="7780351" cy="2565399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just"/>
            <a:r>
              <a:rPr lang="ru-RU" sz="1700" b="1" i="1" dirty="0">
                <a:latin typeface="+mn-lt"/>
              </a:rPr>
              <a:t>Полномочным представителям Президента Российской Федерации в федеральных округах </a:t>
            </a:r>
            <a:r>
              <a:rPr lang="ru-RU" sz="1700" b="1" i="1" dirty="0">
                <a:latin typeface="+mn-lt"/>
              </a:rPr>
              <a:t>усилить координацию деятельности федеральных </a:t>
            </a:r>
            <a:r>
              <a:rPr lang="ru-RU" sz="1700" b="1" i="1" dirty="0">
                <a:latin typeface="+mn-lt"/>
              </a:rPr>
              <a:t>органов исполнительной власти и органов государственной власти субъектов </a:t>
            </a:r>
            <a:r>
              <a:rPr lang="ru-RU" sz="1700" b="1" i="1" dirty="0">
                <a:latin typeface="+mn-lt"/>
              </a:rPr>
              <a:t>Российской Федерации, направленной на улучшение </a:t>
            </a:r>
            <a:r>
              <a:rPr lang="ru-RU" sz="1900" b="1" i="1" dirty="0">
                <a:latin typeface="+mn-lt"/>
              </a:rPr>
              <a:t>делового климата</a:t>
            </a:r>
            <a:r>
              <a:rPr lang="ru-RU" sz="1700" b="1" i="1" dirty="0">
                <a:latin typeface="+mn-lt"/>
              </a:rPr>
              <a:t> и</a:t>
            </a:r>
            <a:r>
              <a:rPr lang="ru-RU" sz="1700" b="1" i="1" dirty="0">
                <a:latin typeface="+mn-lt"/>
              </a:rPr>
              <a:t> достижение в субъектах Российской Федерации </a:t>
            </a:r>
            <a:r>
              <a:rPr lang="ru-RU" sz="1900" b="1" i="1" dirty="0">
                <a:latin typeface="+mn-lt"/>
              </a:rPr>
              <a:t>целевых показателей роста объёма инвестиций в основной капитал</a:t>
            </a:r>
            <a:r>
              <a:rPr lang="ru-RU" sz="1700" b="1" i="1" dirty="0">
                <a:latin typeface="+mn-lt"/>
              </a:rPr>
              <a:t>, в том числе деятельности по развитию межрегиональной кооперации.</a:t>
            </a:r>
          </a:p>
          <a:p>
            <a:pPr algn="just"/>
            <a:endParaRPr lang="ru-RU" sz="1700" b="1" i="1" dirty="0">
              <a:latin typeface="+mn-lt"/>
            </a:endParaRPr>
          </a:p>
          <a:p>
            <a:pPr algn="just"/>
            <a:r>
              <a:rPr lang="ru-RU" sz="1700" b="1" i="1" dirty="0">
                <a:latin typeface="+mn-lt"/>
              </a:rPr>
              <a:t>доклад – до 1 октября 2021 г., далее – один раз в год.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61" y="848086"/>
            <a:ext cx="3345306" cy="479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023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10760" y="6440156"/>
            <a:ext cx="558394" cy="366267"/>
          </a:xfrm>
        </p:spPr>
        <p:txBody>
          <a:bodyPr/>
          <a:lstStyle/>
          <a:p>
            <a:pPr>
              <a:defRPr/>
            </a:pPr>
            <a:fld id="{FDA0FC5F-A99D-4004-A8B4-138A7B848C14}" type="slidenum">
              <a:rPr lang="ru-RU" sz="1900" b="1" smtClean="0">
                <a:solidFill>
                  <a:schemeClr val="bg1">
                    <a:lumMod val="65000"/>
                  </a:schemeClr>
                </a:solidFill>
              </a:rPr>
              <a:pPr>
                <a:defRPr/>
              </a:pPr>
              <a:t>3</a:t>
            </a:fld>
            <a:endParaRPr lang="ru-RU" sz="1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037493581"/>
              </p:ext>
            </p:extLst>
          </p:nvPr>
        </p:nvGraphicFramePr>
        <p:xfrm>
          <a:off x="807975" y="879142"/>
          <a:ext cx="11382438" cy="2902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Стрелка вниз 17"/>
          <p:cNvSpPr/>
          <p:nvPr/>
        </p:nvSpPr>
        <p:spPr>
          <a:xfrm rot="10800000">
            <a:off x="1877419" y="1641085"/>
            <a:ext cx="234431" cy="1407095"/>
          </a:xfrm>
          <a:prstGeom prst="downArrow">
            <a:avLst/>
          </a:prstGeom>
          <a:gradFill>
            <a:gsLst>
              <a:gs pos="15000">
                <a:srgbClr val="C00000"/>
              </a:gs>
              <a:gs pos="24000">
                <a:srgbClr val="FF0000"/>
              </a:gs>
              <a:gs pos="55000">
                <a:srgbClr val="FFFF00"/>
              </a:gs>
              <a:gs pos="83000">
                <a:srgbClr val="92D050">
                  <a:alpha val="76000"/>
                </a:srgbClr>
              </a:gs>
              <a:gs pos="100000">
                <a:srgbClr val="00B050"/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592065" y="2735610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E</a:t>
            </a:r>
            <a:endParaRPr lang="ru-RU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603803" y="2457205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D</a:t>
            </a:r>
            <a:endParaRPr lang="ru-RU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595971" y="2165865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C</a:t>
            </a:r>
            <a:endParaRPr lang="ru-RU" sz="1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603803" y="1909899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B</a:t>
            </a:r>
            <a:endParaRPr lang="ru-RU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600206" y="1651719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A</a:t>
            </a:r>
            <a:endParaRPr lang="ru-RU" sz="1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224784" y="1761737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171823" y="177144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514392" y="1760410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4522" y="95697"/>
            <a:ext cx="12187285" cy="984881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2800" dirty="0" smtClean="0">
                <a:solidFill>
                  <a:srgbClr val="041752"/>
                </a:solidFill>
                <a:latin typeface="Arial Black" pitchFamily="34" charset="0"/>
              </a:rPr>
              <a:t>Среднее время регистрации прав собственности </a:t>
            </a:r>
            <a:br>
              <a:rPr lang="ru-RU" sz="2800" dirty="0" smtClean="0">
                <a:solidFill>
                  <a:srgbClr val="041752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041752"/>
                </a:solidFill>
                <a:latin typeface="Arial Black" pitchFamily="34" charset="0"/>
              </a:rPr>
              <a:t>нежилого помещения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826348" y="1756998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19964" y="2270219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969682" y="202385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76096" y="2288263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873174" y="2019418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922105" y="2268967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215236" y="1750908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150842" y="2277760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860030" y="1973308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444112" y="2288598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335661" y="2282469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С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31808" y="2008783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21017" y="2014605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270578" y="2288178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19198" y="175301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72976" y="1765170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572210" y="1750640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876667" y="1761631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932124" y="2007750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574611" y="2528023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D</a:t>
            </a:r>
            <a:endParaRPr lang="ru-RU" sz="2100" b="1" dirty="0">
              <a:solidFill>
                <a:schemeClr val="bg1"/>
              </a:solidFill>
            </a:endParaRPr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124473"/>
              </p:ext>
            </p:extLst>
          </p:nvPr>
        </p:nvGraphicFramePr>
        <p:xfrm>
          <a:off x="327542" y="3616253"/>
          <a:ext cx="11535253" cy="5284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5318"/>
                <a:gridCol w="1070468"/>
                <a:gridCol w="1815643"/>
                <a:gridCol w="1628158"/>
                <a:gridCol w="1697232"/>
                <a:gridCol w="1618290"/>
                <a:gridCol w="1480144"/>
              </a:tblGrid>
              <a:tr h="52844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sz="1600" b="1" dirty="0" smtClean="0"/>
                        <a:t>Значение</a:t>
                      </a:r>
                      <a:r>
                        <a:rPr lang="ru-RU" sz="1600" b="1" baseline="0" dirty="0" smtClean="0"/>
                        <a:t> показателя, дни</a:t>
                      </a:r>
                      <a:endParaRPr lang="ru-RU" sz="160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04" marR="121904" marT="60974" marB="609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/>
                        <a:t>8,9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/>
                        <a:t>8,6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/>
                        <a:t>7,87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/>
                        <a:t>6,25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/>
                        <a:t>5,63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/>
                        <a:t>11,25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</a:tr>
            </a:tbl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281906" y="5759384"/>
            <a:ext cx="11717079" cy="73866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2000" b="1" dirty="0" smtClean="0">
                <a:latin typeface="+mn-lt"/>
              </a:rPr>
              <a:t>Респонденты:</a:t>
            </a:r>
            <a:r>
              <a:rPr lang="ru-RU" sz="2000" dirty="0" smtClean="0">
                <a:latin typeface="+mn-lt"/>
              </a:rPr>
              <a:t> специальная выборка – ЮЛ и ИП, осуществлявшие </a:t>
            </a:r>
            <a:r>
              <a:rPr lang="ru-RU" sz="2000" dirty="0" err="1" smtClean="0">
                <a:latin typeface="+mn-lt"/>
              </a:rPr>
              <a:t>гос</a:t>
            </a:r>
            <a:r>
              <a:rPr lang="ru-RU" sz="2000" dirty="0" smtClean="0">
                <a:latin typeface="+mn-lt"/>
              </a:rPr>
              <a:t>. регистрацию нежилого помещения в течение последних 12 месяцев (список респондентов в АСИ предоставляют региональные ОГВ)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627047" y="2018945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61781" y="4171281"/>
            <a:ext cx="115189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+mn-lt"/>
              </a:rPr>
              <a:t>Респонденты отвечали на вопрос: </a:t>
            </a:r>
            <a:endParaRPr lang="en-US" sz="2000" dirty="0" smtClean="0">
              <a:latin typeface="+mn-lt"/>
            </a:endParaRPr>
          </a:p>
          <a:p>
            <a:r>
              <a:rPr lang="ru-RU" sz="2000" b="1" dirty="0" smtClean="0">
                <a:latin typeface="+mn-lt"/>
              </a:rPr>
              <a:t>«</a:t>
            </a:r>
            <a:r>
              <a:rPr lang="ru-RU" sz="2000" b="1" dirty="0" smtClean="0">
                <a:latin typeface="+mn-lt"/>
              </a:rPr>
              <a:t>Сколько примерно РАБОЧИХ дней заняла процедура по регистрации прав собственность на недвижимость </a:t>
            </a:r>
            <a:r>
              <a:rPr lang="ru-RU" sz="2000" b="1" dirty="0" smtClean="0">
                <a:latin typeface="+mn-lt"/>
              </a:rPr>
              <a:t>(</a:t>
            </a:r>
            <a:r>
              <a:rPr lang="ru-RU" sz="2000" b="1" dirty="0" smtClean="0">
                <a:latin typeface="+mn-lt"/>
              </a:rPr>
              <a:t>от подачи заявления до получения подтверждения внесения соответствующих изменений в ЕГРН?)»</a:t>
            </a:r>
            <a:r>
              <a:rPr lang="ru-RU" sz="2000" dirty="0" smtClean="0">
                <a:latin typeface="+mn-lt"/>
              </a:rPr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615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238612" y="6216875"/>
            <a:ext cx="675353" cy="366267"/>
          </a:xfrm>
        </p:spPr>
        <p:txBody>
          <a:bodyPr/>
          <a:lstStyle/>
          <a:p>
            <a:pPr>
              <a:defRPr/>
            </a:pPr>
            <a:fld id="{FDA0FC5F-A99D-4004-A8B4-138A7B848C14}" type="slidenum">
              <a:rPr lang="ru-RU" sz="1900" b="1" smtClean="0">
                <a:solidFill>
                  <a:schemeClr val="bg1">
                    <a:lumMod val="65000"/>
                  </a:schemeClr>
                </a:solidFill>
              </a:rPr>
              <a:pPr>
                <a:defRPr/>
              </a:pPr>
              <a:t>4</a:t>
            </a:fld>
            <a:endParaRPr lang="ru-RU" sz="1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037493581"/>
              </p:ext>
            </p:extLst>
          </p:nvPr>
        </p:nvGraphicFramePr>
        <p:xfrm>
          <a:off x="807975" y="1283179"/>
          <a:ext cx="11382438" cy="2902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Стрелка вниз 17"/>
          <p:cNvSpPr/>
          <p:nvPr/>
        </p:nvSpPr>
        <p:spPr>
          <a:xfrm rot="10800000">
            <a:off x="1856154" y="2034490"/>
            <a:ext cx="234431" cy="1407095"/>
          </a:xfrm>
          <a:prstGeom prst="downArrow">
            <a:avLst/>
          </a:prstGeom>
          <a:gradFill>
            <a:gsLst>
              <a:gs pos="15000">
                <a:srgbClr val="C00000"/>
              </a:gs>
              <a:gs pos="24000">
                <a:srgbClr val="FF0000"/>
              </a:gs>
              <a:gs pos="55000">
                <a:srgbClr val="FFFF00"/>
              </a:gs>
              <a:gs pos="83000">
                <a:srgbClr val="92D050">
                  <a:alpha val="76000"/>
                </a:srgbClr>
              </a:gs>
              <a:gs pos="100000">
                <a:srgbClr val="00B050"/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592065" y="3160913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E</a:t>
            </a:r>
            <a:endParaRPr lang="ru-RU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603803" y="2882508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D</a:t>
            </a:r>
            <a:endParaRPr lang="ru-RU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595971" y="2591168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C</a:t>
            </a:r>
            <a:endParaRPr lang="ru-RU" sz="1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603803" y="2313936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B</a:t>
            </a:r>
            <a:endParaRPr lang="ru-RU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600206" y="2066389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A</a:t>
            </a:r>
            <a:endParaRPr lang="ru-RU" sz="1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224784" y="216577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171823" y="2683598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514392" y="2164447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788" y="74431"/>
            <a:ext cx="11974625" cy="141576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2800" dirty="0" smtClean="0">
                <a:solidFill>
                  <a:srgbClr val="041752"/>
                </a:solidFill>
                <a:latin typeface="Arial Black" pitchFamily="34" charset="0"/>
              </a:rPr>
              <a:t>Среднее количество процедур, необходимых для регистрации права собственности на нежилое помещение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826348" y="2161035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19964" y="2410035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969682" y="2427891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76096" y="2692300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873174" y="2169397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922105" y="2408783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215236" y="2154945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150842" y="2956651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D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860030" y="2946436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D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454270" y="2957327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D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325503" y="242228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31808" y="2412820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21017" y="2682863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270578" y="2692215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19198" y="2157051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62817" y="293138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D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582369" y="2683119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876667" y="2938006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D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921965" y="2167891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564453" y="2169883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124473"/>
              </p:ext>
            </p:extLst>
          </p:nvPr>
        </p:nvGraphicFramePr>
        <p:xfrm>
          <a:off x="432487" y="3976710"/>
          <a:ext cx="11405938" cy="52844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200372"/>
                <a:gridCol w="1058467"/>
                <a:gridCol w="1795289"/>
                <a:gridCol w="1609906"/>
                <a:gridCol w="1678205"/>
                <a:gridCol w="1600148"/>
                <a:gridCol w="1463551"/>
              </a:tblGrid>
              <a:tr h="52844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sz="1600" b="1" dirty="0" smtClean="0">
                          <a:latin typeface="+mn-lt"/>
                          <a:cs typeface="Arial" pitchFamily="34" charset="0"/>
                        </a:rPr>
                        <a:t>Значение</a:t>
                      </a:r>
                      <a:r>
                        <a:rPr lang="ru-RU" sz="1600" b="1" baseline="0" dirty="0" smtClean="0">
                          <a:latin typeface="+mn-lt"/>
                          <a:cs typeface="Arial" pitchFamily="34" charset="0"/>
                        </a:rPr>
                        <a:t> показателя, шт.</a:t>
                      </a:r>
                      <a:endParaRPr lang="ru-RU" sz="160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04" marR="121904" marT="60974" marB="609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3,02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1,75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2,17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,39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2,13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3,83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2627047" y="2920937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D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0131" y="5424614"/>
            <a:ext cx="1131878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Респонденты:</a:t>
            </a:r>
            <a:r>
              <a:rPr lang="ru-RU" sz="2000" dirty="0"/>
              <a:t> специальная выборка – ЮЛ и ИП, осуществлявшие гос. регистрацию нежилого помещения в течение последних 12 месяцев (список респондентов в АСИ предоставляют региональные ОГВ)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5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802138" y="6333826"/>
            <a:ext cx="377641" cy="366267"/>
          </a:xfrm>
        </p:spPr>
        <p:txBody>
          <a:bodyPr/>
          <a:lstStyle/>
          <a:p>
            <a:pPr>
              <a:defRPr/>
            </a:pPr>
            <a:fld id="{FDA0FC5F-A99D-4004-A8B4-138A7B848C14}" type="slidenum">
              <a:rPr lang="ru-RU" sz="1900" b="1" smtClean="0">
                <a:solidFill>
                  <a:schemeClr val="bg1">
                    <a:lumMod val="65000"/>
                  </a:schemeClr>
                </a:solidFill>
              </a:rPr>
              <a:pPr>
                <a:defRPr/>
              </a:pPr>
              <a:t>5</a:t>
            </a:fld>
            <a:endParaRPr lang="ru-RU" sz="1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114349330"/>
              </p:ext>
            </p:extLst>
          </p:nvPr>
        </p:nvGraphicFramePr>
        <p:xfrm>
          <a:off x="807975" y="828512"/>
          <a:ext cx="11382438" cy="2584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Стрелка вниз 17"/>
          <p:cNvSpPr/>
          <p:nvPr/>
        </p:nvSpPr>
        <p:spPr>
          <a:xfrm rot="10800000">
            <a:off x="1877419" y="1577294"/>
            <a:ext cx="234431" cy="1407095"/>
          </a:xfrm>
          <a:prstGeom prst="downArrow">
            <a:avLst/>
          </a:prstGeom>
          <a:gradFill>
            <a:gsLst>
              <a:gs pos="15000">
                <a:srgbClr val="C00000"/>
              </a:gs>
              <a:gs pos="24000">
                <a:srgbClr val="FF0000"/>
              </a:gs>
              <a:gs pos="55000">
                <a:srgbClr val="FFFF00"/>
              </a:gs>
              <a:gs pos="83000">
                <a:srgbClr val="92D050">
                  <a:alpha val="76000"/>
                </a:srgbClr>
              </a:gs>
              <a:gs pos="100000">
                <a:srgbClr val="00B050"/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592065" y="2695630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E</a:t>
            </a:r>
            <a:endParaRPr lang="ru-RU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603803" y="2427858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D</a:t>
            </a:r>
            <a:endParaRPr lang="ru-RU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595971" y="2125885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C</a:t>
            </a:r>
            <a:endParaRPr lang="ru-RU" sz="1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603803" y="1869919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B</a:t>
            </a:r>
            <a:endParaRPr lang="ru-RU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600206" y="1611739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A</a:t>
            </a:r>
            <a:endParaRPr lang="ru-RU" sz="1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224784" y="1700945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171823" y="219844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524551" y="1709781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788" y="74414"/>
            <a:ext cx="12187285" cy="141576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2800" dirty="0" smtClean="0">
                <a:solidFill>
                  <a:srgbClr val="041752"/>
                </a:solidFill>
                <a:latin typeface="Arial Black" pitchFamily="34" charset="0"/>
              </a:rPr>
              <a:t>Удовлетворенность деятельностью государственной регистрации прав на недвижимое имущество и сделок </a:t>
            </a:r>
            <a:br>
              <a:rPr lang="ru-RU" sz="2800" dirty="0" smtClean="0">
                <a:solidFill>
                  <a:srgbClr val="041752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041752"/>
                </a:solidFill>
                <a:latin typeface="Arial Black" pitchFamily="34" charset="0"/>
              </a:rPr>
              <a:t>с ним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826348" y="1706368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19964" y="1975693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979841" y="2237445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65938" y="2237633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873174" y="2233010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911946" y="1964278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205078" y="1944175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171159" y="1962908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870189" y="1983652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464429" y="1953422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315344" y="1683072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31808" y="1968315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21017" y="169975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280736" y="1973327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19198" y="1722709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72976" y="231059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D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582369" y="197439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886825" y="1965060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921965" y="171322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574611" y="2172522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624780"/>
              </p:ext>
            </p:extLst>
          </p:nvPr>
        </p:nvGraphicFramePr>
        <p:xfrm>
          <a:off x="134157" y="3220884"/>
          <a:ext cx="12056256" cy="30572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61408"/>
                <a:gridCol w="910566"/>
                <a:gridCol w="1970319"/>
                <a:gridCol w="1701696"/>
                <a:gridCol w="1773889"/>
                <a:gridCol w="1691382"/>
                <a:gridCol w="1546996"/>
              </a:tblGrid>
              <a:tr h="298712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ru-RU" sz="1300" b="1" dirty="0" smtClean="0"/>
                        <a:t>Скорость регистрации</a:t>
                      </a:r>
                      <a:endParaRPr lang="ru-RU" sz="130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04" marR="121904" marT="60974" marB="609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4,81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4,80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4,91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4,44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5,00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4,43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</a:tr>
              <a:tr h="50452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300" b="1" kern="1200" dirty="0" smtClean="0"/>
                        <a:t>Количество мест, осуществляющих прием документов (в т.ч. МФЦ)</a:t>
                      </a:r>
                      <a:endParaRPr lang="ru-RU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4,67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3,60</a:t>
                      </a:r>
                      <a:endParaRPr lang="ru-RU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4,91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4,44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4,38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4,30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</a:tr>
              <a:tr h="77221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300" b="1" kern="1200" dirty="0" smtClean="0"/>
                        <a:t>Необходимость предоставления не предусмотренных законодательством документов</a:t>
                      </a:r>
                      <a:endParaRPr lang="ru-RU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4,76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3,80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5,00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4,56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5,00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4,83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</a:tr>
              <a:tr h="63836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300" b="1" kern="1200" dirty="0" smtClean="0"/>
                        <a:t>Профессионализм сотрудников, работающих в местах приема документов (в т.ч. в МФЦ)</a:t>
                      </a:r>
                      <a:endParaRPr lang="ru-RU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4,67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4,40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4,65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4,22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4,50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4,35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</a:tr>
              <a:tr h="37067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300" b="1" kern="1200" dirty="0" smtClean="0"/>
                        <a:t>Возможность получения лицензии через Интернет</a:t>
                      </a:r>
                      <a:endParaRPr lang="ru-RU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4,96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5,00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4,90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4,14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err="1" smtClean="0"/>
                        <a:t>н</a:t>
                      </a:r>
                      <a:r>
                        <a:rPr lang="ru-RU" sz="1800" b="1" kern="1200" dirty="0" smtClean="0"/>
                        <a:t>/</a:t>
                      </a:r>
                      <a:r>
                        <a:rPr lang="ru-RU" sz="1800" b="1" kern="1200" dirty="0" err="1" smtClean="0"/>
                        <a:t>д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kern="1200" dirty="0" smtClean="0"/>
                        <a:t>5,00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</a:tr>
            </a:tbl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2616889" y="2232536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С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5788" y="6305594"/>
            <a:ext cx="11974625" cy="55399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lvl="0"/>
            <a:r>
              <a:rPr lang="ru-RU" sz="1400" b="1" dirty="0">
                <a:solidFill>
                  <a:prstClr val="black"/>
                </a:solidFill>
                <a:latin typeface="Calibri"/>
              </a:rPr>
              <a:t>Респонденты: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 специальная выборка – ЮЛ и ИП, осуществлявшие гос. регистрацию нежилого помещения в течение последних 12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месяцев</a:t>
            </a:r>
            <a:br>
              <a:rPr lang="ru-RU" sz="1400" dirty="0" smtClean="0">
                <a:solidFill>
                  <a:prstClr val="black"/>
                </a:solidFill>
                <a:latin typeface="Calibri"/>
              </a:rPr>
            </a:b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(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список респондентов в АСИ предоставляют региональные ОГВ)</a:t>
            </a:r>
          </a:p>
        </p:txBody>
      </p:sp>
    </p:spTree>
    <p:extLst>
      <p:ext uri="{BB962C8B-B14F-4D97-AF65-F5344CB8AC3E}">
        <p14:creationId xmlns:p14="http://schemas.microsoft.com/office/powerpoint/2010/main" val="26615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57582" y="6238129"/>
            <a:ext cx="452069" cy="366267"/>
          </a:xfrm>
        </p:spPr>
        <p:txBody>
          <a:bodyPr/>
          <a:lstStyle/>
          <a:p>
            <a:pPr>
              <a:defRPr/>
            </a:pPr>
            <a:fld id="{FDA0FC5F-A99D-4004-A8B4-138A7B848C14}" type="slidenum">
              <a:rPr lang="ru-RU" sz="1900" b="1" smtClean="0">
                <a:solidFill>
                  <a:schemeClr val="bg1">
                    <a:lumMod val="65000"/>
                  </a:schemeClr>
                </a:solidFill>
              </a:rPr>
              <a:pPr>
                <a:defRPr/>
              </a:pPr>
              <a:t>6</a:t>
            </a:fld>
            <a:endParaRPr lang="ru-RU" sz="1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037493581"/>
              </p:ext>
            </p:extLst>
          </p:nvPr>
        </p:nvGraphicFramePr>
        <p:xfrm>
          <a:off x="635379" y="143895"/>
          <a:ext cx="11701091" cy="2902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Стрелка вниз 17"/>
          <p:cNvSpPr/>
          <p:nvPr/>
        </p:nvSpPr>
        <p:spPr>
          <a:xfrm rot="10800000">
            <a:off x="1630078" y="977395"/>
            <a:ext cx="234431" cy="1407095"/>
          </a:xfrm>
          <a:prstGeom prst="downArrow">
            <a:avLst/>
          </a:prstGeom>
          <a:gradFill>
            <a:gsLst>
              <a:gs pos="15000">
                <a:srgbClr val="C00000"/>
              </a:gs>
              <a:gs pos="24000">
                <a:srgbClr val="FF0000"/>
              </a:gs>
              <a:gs pos="55000">
                <a:srgbClr val="FFFF00"/>
              </a:gs>
              <a:gs pos="83000">
                <a:srgbClr val="92D050">
                  <a:alpha val="76000"/>
                </a:srgbClr>
              </a:gs>
              <a:gs pos="100000">
                <a:srgbClr val="00B050"/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350326" y="2044978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E</a:t>
            </a:r>
            <a:endParaRPr lang="ru-RU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347198" y="1751052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D</a:t>
            </a:r>
            <a:endParaRPr lang="ru-RU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347198" y="1469631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C</a:t>
            </a:r>
            <a:endParaRPr lang="ru-RU" sz="1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347198" y="1225735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B</a:t>
            </a:r>
            <a:endParaRPr lang="ru-RU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347198" y="934937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A</a:t>
            </a:r>
            <a:endParaRPr lang="ru-RU" sz="1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196012" y="1556859"/>
            <a:ext cx="229351" cy="450206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77396" y="1007363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905399" y="992900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А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422" y="119166"/>
            <a:ext cx="12187285" cy="86177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2400" dirty="0" smtClean="0">
                <a:solidFill>
                  <a:srgbClr val="041752"/>
                </a:solidFill>
                <a:latin typeface="Arial Black" pitchFamily="34" charset="0"/>
              </a:rPr>
              <a:t>Среднее время прохождения процедуры постановки земельного участка на кадастровый учет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576985" y="1000050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806546" y="1290061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В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879005" y="1785237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D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965614" y="1300145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0683949" y="1787648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/>
              <a:t>*</a:t>
            </a:r>
            <a:endParaRPr lang="ru-RU" sz="21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198625" y="991058"/>
            <a:ext cx="224217" cy="41549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900" b="1" dirty="0" smtClean="0">
                <a:solidFill>
                  <a:schemeClr val="bg1"/>
                </a:solidFill>
              </a:rPr>
              <a:t>А</a:t>
            </a:r>
            <a:endParaRPr lang="ru-RU" sz="1900" b="1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196815" y="1752166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D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99872" y="99754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267679" y="997958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194764" y="1008212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266995" y="1815302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/>
              <a:t>*</a:t>
            </a:r>
            <a:endParaRPr lang="ru-RU" sz="21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1618359" y="1731701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/>
              <a:t>*</a:t>
            </a:r>
            <a:endParaRPr lang="ru-RU" sz="21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2518963" y="97200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А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770801" y="1542318"/>
            <a:ext cx="302201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С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075559" y="1529621"/>
            <a:ext cx="302201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С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85368" y="1721731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D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94888" y="1582040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599644" y="155663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500773" y="1264762"/>
            <a:ext cx="229351" cy="450206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1253295" y="1275618"/>
            <a:ext cx="302201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graphicFrame>
        <p:nvGraphicFramePr>
          <p:cNvPr id="36" name="Таблица 35"/>
          <p:cNvGraphicFramePr>
            <a:graphicFrameLocks noGrp="1"/>
          </p:cNvGraphicFramePr>
          <p:nvPr/>
        </p:nvGraphicFramePr>
        <p:xfrm>
          <a:off x="178397" y="2722784"/>
          <a:ext cx="11830897" cy="15849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7658"/>
                <a:gridCol w="1442598"/>
                <a:gridCol w="1862178"/>
                <a:gridCol w="1669887"/>
                <a:gridCol w="1740729"/>
                <a:gridCol w="1540961"/>
                <a:gridCol w="1636886"/>
              </a:tblGrid>
              <a:tr h="655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dirty="0" smtClean="0"/>
                        <a:t>Среднее время прохождения процедуры постановки на кадастровый учет, дни</a:t>
                      </a:r>
                      <a:endParaRPr lang="ru-RU" sz="160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04" marR="121904" marT="60974" marB="609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30,89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26,54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28,20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18,88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19,80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04" marR="121904" marT="60974" marB="60974" anchor="ctr"/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170183" y="5413810"/>
            <a:ext cx="11417643" cy="73866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2000" b="1" dirty="0" smtClean="0">
                <a:latin typeface="+mn-lt"/>
              </a:rPr>
              <a:t>Респонденты:</a:t>
            </a:r>
            <a:r>
              <a:rPr lang="ru-RU" sz="2000" dirty="0">
                <a:latin typeface="+mn-lt"/>
              </a:rPr>
              <a:t> специальная выборка – ЮЛ и ИП, воспользовавшиеся услугой за последние 12 </a:t>
            </a:r>
            <a:r>
              <a:rPr lang="ru-RU" sz="2000" dirty="0" smtClean="0">
                <a:latin typeface="+mn-lt"/>
              </a:rPr>
              <a:t>месяцев  (</a:t>
            </a:r>
            <a:r>
              <a:rPr lang="ru-RU" sz="2000" dirty="0">
                <a:latin typeface="+mn-lt"/>
              </a:rPr>
              <a:t>список респондентов в АСИ предоставляют региональные ОГВ</a:t>
            </a:r>
            <a:r>
              <a:rPr lang="ru-RU" sz="2000" dirty="0" smtClean="0">
                <a:latin typeface="+mn-lt"/>
              </a:rPr>
              <a:t>)  </a:t>
            </a:r>
            <a:endParaRPr lang="ru-RU" sz="2000" dirty="0" smtClean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4633" y="6303174"/>
            <a:ext cx="11097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* оценка не проводилась в связи с недостаточным количеством качественных ответов респондентов</a:t>
            </a:r>
            <a:endParaRPr lang="ru-RU" sz="1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197706" y="4366248"/>
            <a:ext cx="11800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+mn-lt"/>
              </a:rPr>
              <a:t>Респонденты отвечали на вопрос: </a:t>
            </a:r>
            <a:r>
              <a:rPr lang="ru-RU" sz="2000" dirty="0" smtClean="0">
                <a:latin typeface="+mn-lt"/>
              </a:rPr>
              <a:t>«Сколько примерно времени заняла постановка земельного участка на кадастровый учет – от начала процедуры межевания участка до получения подтверждения внесения </a:t>
            </a:r>
            <a:r>
              <a:rPr lang="en-US" sz="2000" dirty="0" smtClean="0">
                <a:latin typeface="+mn-lt"/>
              </a:rPr>
              <a:t/>
            </a:r>
            <a:br>
              <a:rPr lang="en-US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соответствующих изменений в ЕГРН?»</a:t>
            </a:r>
            <a:endParaRPr lang="ru-RU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15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419358" y="6238129"/>
            <a:ext cx="547762" cy="366267"/>
          </a:xfrm>
        </p:spPr>
        <p:txBody>
          <a:bodyPr/>
          <a:lstStyle/>
          <a:p>
            <a:pPr>
              <a:defRPr/>
            </a:pPr>
            <a:fld id="{FDA0FC5F-A99D-4004-A8B4-138A7B848C14}" type="slidenum">
              <a:rPr lang="ru-RU" sz="1900" b="1" smtClean="0">
                <a:solidFill>
                  <a:schemeClr val="bg1">
                    <a:lumMod val="65000"/>
                  </a:schemeClr>
                </a:solidFill>
              </a:rPr>
              <a:pPr>
                <a:defRPr/>
              </a:pPr>
              <a:t>7</a:t>
            </a:fld>
            <a:endParaRPr lang="ru-RU" sz="1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037493581"/>
              </p:ext>
            </p:extLst>
          </p:nvPr>
        </p:nvGraphicFramePr>
        <p:xfrm>
          <a:off x="635379" y="473506"/>
          <a:ext cx="11701091" cy="308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Стрелка вниз 17"/>
          <p:cNvSpPr/>
          <p:nvPr/>
        </p:nvSpPr>
        <p:spPr>
          <a:xfrm rot="10800000">
            <a:off x="1630078" y="1307005"/>
            <a:ext cx="234431" cy="1407095"/>
          </a:xfrm>
          <a:prstGeom prst="downArrow">
            <a:avLst/>
          </a:prstGeom>
          <a:gradFill>
            <a:gsLst>
              <a:gs pos="15000">
                <a:srgbClr val="C00000"/>
              </a:gs>
              <a:gs pos="24000">
                <a:srgbClr val="FF0000"/>
              </a:gs>
              <a:gs pos="55000">
                <a:srgbClr val="FFFF00"/>
              </a:gs>
              <a:gs pos="83000">
                <a:srgbClr val="92D050">
                  <a:alpha val="76000"/>
                </a:srgbClr>
              </a:gs>
              <a:gs pos="100000">
                <a:srgbClr val="00B050"/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350326" y="2374588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E</a:t>
            </a:r>
            <a:endParaRPr lang="ru-RU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347198" y="2080662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D</a:t>
            </a:r>
            <a:endParaRPr lang="ru-RU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347198" y="1799241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C</a:t>
            </a:r>
            <a:endParaRPr lang="ru-RU" sz="1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347198" y="1555345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B</a:t>
            </a:r>
            <a:endParaRPr lang="ru-RU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347198" y="1264547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A</a:t>
            </a:r>
            <a:endParaRPr lang="ru-RU" sz="1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183312" y="2419869"/>
            <a:ext cx="229351" cy="450206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E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259939" y="1400479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3257" y="97900"/>
            <a:ext cx="12187285" cy="984881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2800" dirty="0" smtClean="0">
                <a:solidFill>
                  <a:srgbClr val="041752"/>
                </a:solidFill>
                <a:latin typeface="Arial Black" pitchFamily="34" charset="0"/>
              </a:rPr>
              <a:t>Среднее количество процедур, необходимых для постановки земельного участка на кадастровый учет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529408" y="1964669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С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25767" y="1624235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181319" y="1941727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С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678680" y="2251817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/>
              <a:t>*</a:t>
            </a:r>
            <a:endParaRPr lang="ru-RU" sz="21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2840756" y="1994255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942191" y="1683933"/>
            <a:ext cx="302201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90128" y="1695741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В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24622" y="186703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526173" y="1721372"/>
            <a:ext cx="229351" cy="450206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1547521" y="1935756"/>
            <a:ext cx="302201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00369" y="195444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С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64304" y="1964672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С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69066" y="2218678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D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582886" y="1649641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87645" y="195444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179709" y="1649641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266276" y="1654482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583735" y="137508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A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894442" y="1710669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B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0970740" y="2264517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/>
              <a:t>*</a:t>
            </a:r>
            <a:endParaRPr lang="ru-RU" sz="21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11300896" y="190891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15596" y="192904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С</a:t>
            </a:r>
            <a:endParaRPr lang="ru-RU" sz="2100" b="1" dirty="0">
              <a:solidFill>
                <a:schemeClr val="bg1"/>
              </a:solidFill>
            </a:endParaRPr>
          </a:p>
        </p:txBody>
      </p:sp>
      <p:graphicFrame>
        <p:nvGraphicFramePr>
          <p:cNvPr id="43" name="Таблица 42"/>
          <p:cNvGraphicFramePr>
            <a:graphicFrameLocks noGrp="1"/>
          </p:cNvGraphicFramePr>
          <p:nvPr/>
        </p:nvGraphicFramePr>
        <p:xfrm>
          <a:off x="257974" y="3298887"/>
          <a:ext cx="11628154" cy="134114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904453"/>
                <a:gridCol w="1417877"/>
                <a:gridCol w="1830266"/>
                <a:gridCol w="1641270"/>
                <a:gridCol w="1710900"/>
                <a:gridCol w="1514553"/>
                <a:gridCol w="1608835"/>
              </a:tblGrid>
              <a:tr h="73168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sz="1600" b="1" dirty="0" smtClean="0">
                          <a:latin typeface="+mn-lt"/>
                          <a:cs typeface="Arial" pitchFamily="34" charset="0"/>
                        </a:rPr>
                        <a:t>Среднее</a:t>
                      </a:r>
                      <a:r>
                        <a:rPr lang="ru-RU" sz="1600" b="1" baseline="0" dirty="0" smtClean="0">
                          <a:latin typeface="+mn-lt"/>
                          <a:cs typeface="Arial" pitchFamily="34" charset="0"/>
                        </a:rPr>
                        <a:t> количество процедур, необходимых для постановки на кадастровый учет</a:t>
                      </a:r>
                      <a:endParaRPr lang="ru-RU" sz="160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04" marR="121904" marT="60974" marB="60974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2,95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4" marR="121904" marT="60974" marB="609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3,15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04" marR="121904" marT="60974" marB="609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2,60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4" marR="121904" marT="60974" marB="609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2,90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4" marR="121904" marT="60974" marB="609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2,72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4" marR="121904" marT="60974" marB="609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3,65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04" marR="121904" marT="60974" marB="609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52316" y="5191696"/>
            <a:ext cx="11999027" cy="1046436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lvl="0"/>
            <a:r>
              <a:rPr lang="ru-RU" sz="2000" b="1" dirty="0" smtClean="0">
                <a:latin typeface="+mn-lt"/>
              </a:rPr>
              <a:t>Респонденты:</a:t>
            </a:r>
            <a:r>
              <a:rPr lang="ru-RU" sz="2000" dirty="0" smtClean="0">
                <a:latin typeface="+mn-lt"/>
              </a:rPr>
              <a:t> специальная выборка – ЮЛ и ИП, воспользовавшиеся услугой за последние 12 месяцев </a:t>
            </a:r>
            <a:r>
              <a:rPr lang="ru-RU" sz="2000" dirty="0">
                <a:solidFill>
                  <a:prstClr val="black"/>
                </a:solidFill>
                <a:latin typeface="Calibri"/>
              </a:rPr>
              <a:t>(список респондентов в АСИ предоставляют региональные ОГВ)</a:t>
            </a:r>
          </a:p>
          <a:p>
            <a:r>
              <a:rPr lang="ru-RU" sz="2000" dirty="0" smtClean="0">
                <a:latin typeface="+mn-lt"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636000" y="6490256"/>
            <a:ext cx="298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оценка не проводилась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5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68221" y="6280661"/>
            <a:ext cx="558394" cy="366267"/>
          </a:xfrm>
        </p:spPr>
        <p:txBody>
          <a:bodyPr/>
          <a:lstStyle/>
          <a:p>
            <a:pPr>
              <a:defRPr/>
            </a:pPr>
            <a:fld id="{FDA0FC5F-A99D-4004-A8B4-138A7B848C14}" type="slidenum">
              <a:rPr lang="ru-RU" sz="1900" b="1" smtClean="0">
                <a:solidFill>
                  <a:schemeClr val="bg1">
                    <a:lumMod val="65000"/>
                  </a:schemeClr>
                </a:solidFill>
              </a:rPr>
              <a:pPr>
                <a:defRPr/>
              </a:pPr>
              <a:t>8</a:t>
            </a:fld>
            <a:endParaRPr lang="ru-RU" sz="1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748273872"/>
              </p:ext>
            </p:extLst>
          </p:nvPr>
        </p:nvGraphicFramePr>
        <p:xfrm>
          <a:off x="635379" y="143895"/>
          <a:ext cx="11701091" cy="3045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Стрелка вниз 17"/>
          <p:cNvSpPr/>
          <p:nvPr/>
        </p:nvSpPr>
        <p:spPr>
          <a:xfrm rot="10800000">
            <a:off x="1630078" y="977395"/>
            <a:ext cx="234431" cy="1407095"/>
          </a:xfrm>
          <a:prstGeom prst="downArrow">
            <a:avLst/>
          </a:prstGeom>
          <a:gradFill>
            <a:gsLst>
              <a:gs pos="15000">
                <a:srgbClr val="C00000"/>
              </a:gs>
              <a:gs pos="24000">
                <a:srgbClr val="FF0000"/>
              </a:gs>
              <a:gs pos="55000">
                <a:srgbClr val="FFFF00"/>
              </a:gs>
              <a:gs pos="83000">
                <a:srgbClr val="92D050">
                  <a:alpha val="76000"/>
                </a:srgbClr>
              </a:gs>
              <a:gs pos="100000">
                <a:srgbClr val="00B050"/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350326" y="2044978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E</a:t>
            </a:r>
            <a:endParaRPr lang="ru-RU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347198" y="1751052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D</a:t>
            </a:r>
            <a:endParaRPr lang="ru-RU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347198" y="1469631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C</a:t>
            </a:r>
            <a:endParaRPr lang="ru-RU" sz="1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347198" y="1225735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B</a:t>
            </a:r>
            <a:endParaRPr lang="ru-RU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347198" y="934937"/>
            <a:ext cx="243808" cy="369418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1600" b="1" dirty="0" smtClean="0"/>
              <a:t>A</a:t>
            </a:r>
            <a:endParaRPr lang="ru-RU" sz="1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170597" y="1761244"/>
            <a:ext cx="219301" cy="446112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D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8321" y="55369"/>
            <a:ext cx="12187285" cy="86177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2400" dirty="0" smtClean="0">
                <a:solidFill>
                  <a:srgbClr val="041752"/>
                </a:solidFill>
                <a:latin typeface="Arial Black" pitchFamily="34" charset="0"/>
              </a:rPr>
              <a:t>Удовлетворенность качеством процедурой постановки земельного участка на кадастровый учет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782515" y="1472255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С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044268" y="1218112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В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454409" y="1741801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D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98084" y="977528"/>
            <a:ext cx="302201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А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50960" y="1196063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В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55115" y="1458188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С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1515523" y="1908250"/>
            <a:ext cx="302201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E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53603" y="1220651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В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49173" y="1757482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D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542169" y="1493652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83213" y="1470069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135363" y="1466437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824696" y="950523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А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10125" y="1530489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С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448317" y="1484581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524076" y="1452636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С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31445" y="1473291"/>
            <a:ext cx="302201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С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548969" y="948714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А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244208" y="1251700"/>
            <a:ext cx="243808" cy="446272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</a:rPr>
              <a:t>В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948519" y="1714340"/>
            <a:ext cx="243808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D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221649" y="1467377"/>
            <a:ext cx="302201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</a:rPr>
              <a:t>C</a:t>
            </a:r>
            <a:endParaRPr lang="ru-RU" sz="2100" b="1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961238" y="1745512"/>
            <a:ext cx="302201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/>
              <a:t>*</a:t>
            </a:r>
            <a:endParaRPr lang="ru-RU" sz="21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10654659" y="1738255"/>
            <a:ext cx="302201" cy="45151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sz="2100" b="1" dirty="0" smtClean="0"/>
              <a:t>*</a:t>
            </a:r>
            <a:endParaRPr lang="ru-RU" sz="2100" b="1" dirty="0"/>
          </a:p>
        </p:txBody>
      </p:sp>
      <p:graphicFrame>
        <p:nvGraphicFramePr>
          <p:cNvPr id="41" name="Таблица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558460"/>
              </p:ext>
            </p:extLst>
          </p:nvPr>
        </p:nvGraphicFramePr>
        <p:xfrm>
          <a:off x="192819" y="2721934"/>
          <a:ext cx="11641580" cy="35880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1550"/>
                <a:gridCol w="1004615"/>
                <a:gridCol w="1832379"/>
                <a:gridCol w="1643166"/>
                <a:gridCol w="1712876"/>
                <a:gridCol w="1633207"/>
                <a:gridCol w="1493787"/>
              </a:tblGrid>
              <a:tr h="600778"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</a:pPr>
                      <a:r>
                        <a:rPr lang="ru-RU" sz="1050" b="1" dirty="0" smtClean="0">
                          <a:latin typeface="+mn-lt"/>
                          <a:cs typeface="Arial" pitchFamily="34" charset="0"/>
                        </a:rPr>
                        <a:t>Удовлетворенность</a:t>
                      </a:r>
                      <a:r>
                        <a:rPr lang="ru-RU" sz="1050" b="1" baseline="0" dirty="0" smtClean="0">
                          <a:latin typeface="+mn-lt"/>
                          <a:cs typeface="Arial" pitchFamily="34" charset="0"/>
                        </a:rPr>
                        <a:t> процедурой постановки на кадастровый учет, общая оценка</a:t>
                      </a:r>
                      <a:endParaRPr lang="ru-RU" sz="105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4,59</a:t>
                      </a: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4,37</a:t>
                      </a: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3,97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4,39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4,68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</a:tr>
              <a:tr h="363386"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</a:pPr>
                      <a:r>
                        <a:rPr lang="ru-RU" sz="1050" b="1" dirty="0" smtClean="0">
                          <a:latin typeface="+mn-lt"/>
                          <a:cs typeface="Arial" pitchFamily="34" charset="0"/>
                        </a:rPr>
                        <a:t>Скорость постановки</a:t>
                      </a:r>
                      <a:endParaRPr lang="ru-RU" sz="105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4,50</a:t>
                      </a: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4,31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3,80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4,28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4,64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3,00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</a:tr>
              <a:tr h="378035"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</a:pPr>
                      <a:r>
                        <a:rPr lang="ru-RU" sz="1050" b="1" dirty="0" smtClean="0">
                          <a:latin typeface="+mn-lt"/>
                          <a:cs typeface="Arial" pitchFamily="34" charset="0"/>
                        </a:rPr>
                        <a:t>Количество мест, осуществляющих прием документов</a:t>
                      </a:r>
                      <a:endParaRPr lang="ru-RU" sz="105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4,75</a:t>
                      </a: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3,92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4,60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4,45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4,73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3,80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</a:tr>
              <a:tr h="461214"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</a:pPr>
                      <a:r>
                        <a:rPr lang="ru-RU" sz="1050" b="1" dirty="0" smtClean="0">
                          <a:latin typeface="+mn-lt"/>
                          <a:cs typeface="Arial" pitchFamily="34" charset="0"/>
                        </a:rPr>
                        <a:t>Необходимость предоставления не предусмотренных</a:t>
                      </a:r>
                      <a:r>
                        <a:rPr lang="ru-RU" sz="1050" b="1" baseline="0" dirty="0" smtClean="0">
                          <a:latin typeface="+mn-lt"/>
                          <a:cs typeface="Arial" pitchFamily="34" charset="0"/>
                        </a:rPr>
                        <a:t> законом документов</a:t>
                      </a:r>
                      <a:endParaRPr lang="ru-RU" sz="105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4,46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4,53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4,55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4,00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</a:tr>
              <a:tr h="378035"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</a:pPr>
                      <a:r>
                        <a:rPr lang="ru-RU" sz="1050" b="1" dirty="0" smtClean="0">
                          <a:latin typeface="+mn-lt"/>
                          <a:cs typeface="Arial" pitchFamily="34" charset="0"/>
                        </a:rPr>
                        <a:t>Профессионализм</a:t>
                      </a:r>
                      <a:r>
                        <a:rPr lang="ru-RU" sz="1050" b="1" baseline="0" dirty="0" smtClean="0">
                          <a:latin typeface="+mn-lt"/>
                          <a:cs typeface="Arial" pitchFamily="34" charset="0"/>
                        </a:rPr>
                        <a:t> сотрудников</a:t>
                      </a:r>
                      <a:endParaRPr lang="ru-RU" sz="105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4,50</a:t>
                      </a: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4,31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4,40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4,73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2,80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</a:tr>
              <a:tr h="378035"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</a:pPr>
                      <a:r>
                        <a:rPr lang="ru-RU" sz="1050" b="1" dirty="0" smtClean="0">
                          <a:latin typeface="+mn-lt"/>
                          <a:cs typeface="Arial" pitchFamily="34" charset="0"/>
                        </a:rPr>
                        <a:t>Возможность прохождения процедуры через Интернет</a:t>
                      </a:r>
                      <a:endParaRPr lang="ru-RU" sz="105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4,50</a:t>
                      </a: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4,69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4,50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5,00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</a:tr>
              <a:tr h="378035"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</a:pPr>
                      <a:r>
                        <a:rPr lang="ru-RU" sz="1050" b="1" dirty="0" smtClean="0">
                          <a:latin typeface="+mn-lt"/>
                          <a:cs typeface="Arial" pitchFamily="34" charset="0"/>
                        </a:rPr>
                        <a:t>Скорость  подготовки документов кадастровым инженером</a:t>
                      </a:r>
                      <a:endParaRPr lang="ru-RU" sz="105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4,25</a:t>
                      </a: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4,54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4,45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3,00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</a:tr>
              <a:tr h="461214"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</a:pPr>
                      <a:r>
                        <a:rPr lang="ru-RU" sz="1050" b="1" dirty="0" smtClean="0">
                          <a:latin typeface="+mn-lt"/>
                          <a:cs typeface="Arial" pitchFamily="34" charset="0"/>
                        </a:rPr>
                        <a:t>Скорость согласования документов органами местного самоуправления</a:t>
                      </a:r>
                      <a:endParaRPr lang="ru-RU" sz="105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4,07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4,37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4,54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3,94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04" marR="121904" marT="60974" marB="60974" anchor="ctr"/>
                </a:tc>
              </a:tr>
            </a:tbl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151190" y="6290203"/>
            <a:ext cx="8890534" cy="769437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lvl="0"/>
            <a:r>
              <a:rPr lang="ru-RU" sz="1400" b="1" dirty="0" smtClean="0">
                <a:latin typeface="+mn-lt"/>
              </a:rPr>
              <a:t>Респонденты:</a:t>
            </a:r>
            <a:r>
              <a:rPr lang="ru-RU" sz="1400" dirty="0" smtClean="0">
                <a:latin typeface="+mn-lt"/>
              </a:rPr>
              <a:t> специальная выборка – ЮЛ и ИП, воспользовавшиеся услугой за последние 12 месяцев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(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список респондентов в АСИ предоставляют региональные ОГВ)</a:t>
            </a:r>
          </a:p>
          <a:p>
            <a:r>
              <a:rPr lang="ru-RU" sz="1400" dirty="0" smtClean="0">
                <a:latin typeface="+mn-lt"/>
              </a:rPr>
              <a:t>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056130" y="6490256"/>
            <a:ext cx="298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оценка не проводилась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5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solidFill>
            <a:schemeClr val="tx1"/>
          </a:solidFill>
          <a:prstDash val="sysDash"/>
          <a:headEnd type="stealth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12345</TotalTime>
  <Words>718</Words>
  <Application>Microsoft Office PowerPoint</Application>
  <PresentationFormat>Произвольный</PresentationFormat>
  <Paragraphs>334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MyCompany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CherepanovVV</dc:creator>
  <cp:lastModifiedBy>Черепанов Владимир Владимирович</cp:lastModifiedBy>
  <cp:revision>1308</cp:revision>
  <cp:lastPrinted>2021-09-28T05:12:25Z</cp:lastPrinted>
  <dcterms:created xsi:type="dcterms:W3CDTF">2020-11-26T11:22:50Z</dcterms:created>
  <dcterms:modified xsi:type="dcterms:W3CDTF">2021-10-04T04:12:30Z</dcterms:modified>
</cp:coreProperties>
</file>