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9" r:id="rId5"/>
    <p:sldId id="259" r:id="rId6"/>
    <p:sldId id="260" r:id="rId7"/>
    <p:sldId id="261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A2307-06CB-417F-BE92-B3AFFE798217}" type="datetimeFigureOut">
              <a:rPr lang="ru-RU"/>
              <a:pPr>
                <a:defRPr/>
              </a:pPr>
              <a:t>24.10.2019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2D6E-DEFD-4A01-96A1-2EAAD26DAD0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F31DC-134F-4516-8019-43295044DC0E}" type="datetimeFigureOut">
              <a:rPr lang="ru-RU"/>
              <a:pPr>
                <a:defRPr/>
              </a:pPr>
              <a:t>24.10.2019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0B54B-995F-4CBF-B91D-A0336C28592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91810-1B83-4427-BD11-CE185F7B2FEF}" type="datetimeFigureOut">
              <a:rPr lang="ru-RU"/>
              <a:pPr>
                <a:defRPr/>
              </a:pPr>
              <a:t>24.10.2019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BE093-4A30-4C96-AD90-F5E17FCBFB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6F2E5-1FA3-4BBB-89C5-914C0DB5DEC8}" type="datetimeFigureOut">
              <a:rPr lang="ru-RU"/>
              <a:pPr>
                <a:defRPr/>
              </a:pPr>
              <a:t>24.10.2019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4F67C-8889-4BFC-909E-37BC2878C8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1E743-C1A4-4DF5-8008-5417A42C433F}" type="datetimeFigureOut">
              <a:rPr lang="ru-RU"/>
              <a:pPr>
                <a:defRPr/>
              </a:pPr>
              <a:t>24.10.2019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A6DF8-4FDF-48CD-8C68-FDD492403E2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FB0B1-DFCF-4034-917B-3499213FCA59}" type="datetimeFigureOut">
              <a:rPr lang="ru-RU"/>
              <a:pPr>
                <a:defRPr/>
              </a:pPr>
              <a:t>24.10.2019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2105D-9625-4E76-848A-956119987D0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D201F-223D-4C0D-8D45-D7A787C32430}" type="datetimeFigureOut">
              <a:rPr lang="ru-RU"/>
              <a:pPr>
                <a:defRPr/>
              </a:pPr>
              <a:t>24.10.2019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70307-26CF-4AC3-9AF9-DA21E54C094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BF4F0-468A-4A90-8BD8-D04A658A6A74}" type="datetimeFigureOut">
              <a:rPr lang="ru-RU"/>
              <a:pPr>
                <a:defRPr/>
              </a:pPr>
              <a:t>24.10.2019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382E4-68A6-44E6-A149-32DBCFB0B05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C404F-D00F-439B-B4DF-2F3C57D06DB1}" type="datetimeFigureOut">
              <a:rPr lang="ru-RU"/>
              <a:pPr>
                <a:defRPr/>
              </a:pPr>
              <a:t>24.10.2019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25BDB-E4AC-4373-82FA-AAA9207DA1A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045B1-A0A4-42E8-AB37-1BF66999B5A1}" type="datetimeFigureOut">
              <a:rPr lang="ru-RU"/>
              <a:pPr>
                <a:defRPr/>
              </a:pPr>
              <a:t>24.10.2019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89FB0C-9FE1-47C3-BD45-E9911736ED0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B09B9-3122-425B-AC5C-36136869B45A}" type="datetimeFigureOut">
              <a:rPr lang="ru-RU"/>
              <a:pPr>
                <a:defRPr/>
              </a:pPr>
              <a:t>24.10.2019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4EC19-4599-4B86-B165-861C3E98CB0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9042B7-963E-4A2C-8E0E-A876CD1216C2}" type="datetimeFigureOut">
              <a:rPr lang="ru-RU"/>
              <a:pPr>
                <a:defRPr/>
              </a:pPr>
              <a:t>24.10.2019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FF332BF2-01A3-4352-9E63-40023EF48E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Прямоугольник 3"/>
          <p:cNvSpPr>
            <a:spLocks noChangeArrowheads="1"/>
          </p:cNvSpPr>
          <p:nvPr/>
        </p:nvSpPr>
        <p:spPr bwMode="auto">
          <a:xfrm>
            <a:off x="357188" y="2686050"/>
            <a:ext cx="4487862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4400" b="1">
                <a:solidFill>
                  <a:srgbClr val="0067AC"/>
                </a:solidFill>
              </a:rPr>
              <a:t>ЦИФРОВАЯ</a:t>
            </a:r>
          </a:p>
          <a:p>
            <a:r>
              <a:rPr lang="ru-RU" altLang="ru-RU" sz="4400" b="1">
                <a:solidFill>
                  <a:srgbClr val="0067AC"/>
                </a:solidFill>
              </a:rPr>
              <a:t>ЭКОНОМИКА</a:t>
            </a:r>
            <a:endParaRPr lang="ru-RU" altLang="ru-RU" sz="6000">
              <a:solidFill>
                <a:srgbClr val="0067AC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3528" y="2352678"/>
            <a:ext cx="42148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0" lvl="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>
                <a:solidFill>
                  <a:srgbClr val="43556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НАЦИОНАЛЬНАЯ ПРОГРАММА</a:t>
            </a:r>
          </a:p>
        </p:txBody>
      </p:sp>
      <p:pic>
        <p:nvPicPr>
          <p:cNvPr id="4100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4663" y="476250"/>
            <a:ext cx="4267200" cy="591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54150" y="306388"/>
            <a:ext cx="974725" cy="98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3" descr="C:\Users\CherepanovVV\AppData\Local\Microsoft\Windows\Temporary Internet Files\Content.Outlook\A7D90JFP\1200px-Coat_of_Arms_of_the_Russian_Federation svg_-750x889 (2)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8" y="285750"/>
            <a:ext cx="928687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14283" y="181669"/>
            <a:ext cx="6877998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1920" tIns="60960" rIns="121920" bIns="60960" anchor="ctr">
            <a:spAutoFit/>
          </a:bodyPr>
          <a:lstStyle/>
          <a:p>
            <a:pPr marL="0" lvl="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dirty="0">
                <a:solidFill>
                  <a:srgbClr val="0067A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Федеральный проект «Адресная поддержка повышения производительности труда</a:t>
            </a:r>
            <a:br>
              <a:rPr lang="ru-RU" sz="2400" dirty="0">
                <a:solidFill>
                  <a:srgbClr val="0067A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ru-RU" sz="2400" dirty="0">
                <a:solidFill>
                  <a:srgbClr val="0067A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на предприятиях»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14313" y="1412875"/>
            <a:ext cx="6572250" cy="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268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29563" y="260350"/>
            <a:ext cx="1071562" cy="985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241300"/>
            <a:ext cx="928688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313" y="1785938"/>
          <a:ext cx="8786811" cy="4765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3175"/>
                <a:gridCol w="3357586"/>
                <a:gridCol w="2786050"/>
              </a:tblGrid>
              <a:tr h="57918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Риски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Причина</a:t>
                      </a:r>
                    </a:p>
                  </a:txBody>
                  <a:tcPr marT="45727" marB="4572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Комментарии</a:t>
                      </a:r>
                      <a:r>
                        <a:rPr lang="ru-RU" sz="160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и предложения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anchor="ctr"/>
                </a:tc>
              </a:tr>
              <a:tr h="228625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Недостижение целевых показателей проекта:</a:t>
                      </a:r>
                    </a:p>
                    <a:p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1) Количество средних и</a:t>
                      </a:r>
                    </a:p>
                    <a:p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крупных предприятий</a:t>
                      </a:r>
                    </a:p>
                    <a:p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базовых </a:t>
                      </a:r>
                      <a:r>
                        <a:rPr lang="ru-RU" sz="1600" dirty="0" err="1">
                          <a:latin typeface="Arial" pitchFamily="34" charset="0"/>
                          <a:cs typeface="Arial" pitchFamily="34" charset="0"/>
                        </a:rPr>
                        <a:t>несырьевых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отраслей экономики,</a:t>
                      </a:r>
                    </a:p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вовлеченных</a:t>
                      </a:r>
                      <a:b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в реализацию</a:t>
                      </a:r>
                      <a:r>
                        <a:rPr lang="ru-RU" sz="16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aseline="0" dirty="0">
                          <a:latin typeface="Arial" pitchFamily="34" charset="0"/>
                          <a:cs typeface="Arial" pitchFamily="34" charset="0"/>
                        </a:rPr>
                        <a:t>проекта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Отсутствие на 25.10.2019 заключенных дополнительных соглашений между:</a:t>
                      </a:r>
                    </a:p>
                    <a:p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1) Федеральным центром компетенций и Тюменской областью о реализации проекта;</a:t>
                      </a:r>
                    </a:p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2)  Минэкономразвития </a:t>
                      </a:r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РФ и Тюменской 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областью</a:t>
                      </a:r>
                    </a:p>
                    <a:p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о </a:t>
                      </a:r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предоставлении иного межбюджетного</a:t>
                      </a:r>
                      <a:r>
                        <a:rPr lang="ru-RU" sz="1600" baseline="0" dirty="0">
                          <a:latin typeface="Arial" pitchFamily="34" charset="0"/>
                          <a:cs typeface="Arial" pitchFamily="34" charset="0"/>
                        </a:rPr>
                        <a:t> трансферта</a:t>
                      </a:r>
                    </a:p>
                    <a:p>
                      <a:r>
                        <a:rPr lang="ru-RU" sz="1500" i="1" dirty="0">
                          <a:latin typeface="Arial" pitchFamily="34" charset="0"/>
                          <a:cs typeface="Arial" pitchFamily="34" charset="0"/>
                        </a:rPr>
                        <a:t>(для</a:t>
                      </a:r>
                      <a:r>
                        <a:rPr lang="ru-RU" sz="1500" i="1" baseline="0" dirty="0">
                          <a:latin typeface="Arial" pitchFamily="34" charset="0"/>
                          <a:cs typeface="Arial" pitchFamily="34" charset="0"/>
                        </a:rPr>
                        <a:t> обеспечения заключения данных соглашений МЭР РФ подготовлены изменения в </a:t>
                      </a:r>
                      <a:r>
                        <a:rPr lang="ru-RU" sz="1500" i="1" baseline="0" dirty="0" smtClean="0">
                          <a:latin typeface="Arial" pitchFamily="34" charset="0"/>
                          <a:cs typeface="Arial" pitchFamily="34" charset="0"/>
                        </a:rPr>
                        <a:t>нацпроект </a:t>
                      </a:r>
                      <a:r>
                        <a:rPr lang="ru-RU" sz="1500" i="1" baseline="0" dirty="0">
                          <a:latin typeface="Arial" pitchFamily="34" charset="0"/>
                          <a:cs typeface="Arial" pitchFamily="34" charset="0"/>
                        </a:rPr>
                        <a:t>и </a:t>
                      </a:r>
                      <a:r>
                        <a:rPr lang="ru-RU" sz="1500" i="1" baseline="0" dirty="0" smtClean="0">
                          <a:latin typeface="Arial" pitchFamily="34" charset="0"/>
                          <a:cs typeface="Arial" pitchFamily="34" charset="0"/>
                        </a:rPr>
                        <a:t>федеральный проект, </a:t>
                      </a:r>
                      <a:r>
                        <a:rPr lang="ru-RU" sz="1500" i="1" baseline="0" dirty="0">
                          <a:latin typeface="Arial" pitchFamily="34" charset="0"/>
                          <a:cs typeface="Arial" pitchFamily="34" charset="0"/>
                        </a:rPr>
                        <a:t>утверждение которых планируется в ближайшее время)</a:t>
                      </a:r>
                      <a:endParaRPr lang="ru-RU" sz="150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Всего предприятий –участников проекта (план/факт) – 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48/38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1600" i="1" u="none" dirty="0">
                          <a:latin typeface="Arial" pitchFamily="34" charset="0"/>
                          <a:cs typeface="Arial" pitchFamily="34" charset="0"/>
                        </a:rPr>
                        <a:t>Обеспечить дальнейшее вовлечение предприятий региона в реализацию </a:t>
                      </a:r>
                      <a:r>
                        <a:rPr lang="ru-RU" sz="1600" i="1" u="none" dirty="0" smtClean="0">
                          <a:latin typeface="Arial" pitchFamily="34" charset="0"/>
                          <a:cs typeface="Arial" pitchFamily="34" charset="0"/>
                        </a:rPr>
                        <a:t>нацпроекта</a:t>
                      </a:r>
                      <a:endParaRPr lang="ru-RU" sz="1600" i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00231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2)</a:t>
                      </a:r>
                      <a:r>
                        <a:rPr lang="ru-RU" sz="1600" baseline="0" dirty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Количество предприятий -</a:t>
                      </a:r>
                    </a:p>
                    <a:p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участников, внедряющих</a:t>
                      </a:r>
                    </a:p>
                    <a:p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мероприятия национального</a:t>
                      </a:r>
                    </a:p>
                    <a:p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проекта самостоятельно</a:t>
                      </a:r>
                    </a:p>
                  </a:txBody>
                  <a:tcPr marT="45727" marB="45727"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14283" y="181669"/>
            <a:ext cx="6877998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1920" tIns="60960" rIns="121920" bIns="60960" anchor="ctr">
            <a:spAutoFit/>
          </a:bodyPr>
          <a:lstStyle/>
          <a:p>
            <a:pPr marL="0" lvl="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dirty="0">
                <a:solidFill>
                  <a:srgbClr val="0067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</a:t>
            </a:r>
            <a:r>
              <a:rPr lang="ru-RU" sz="2400" dirty="0">
                <a:solidFill>
                  <a:srgbClr val="0067A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проект «Адресная поддержка повышения производительности труда</a:t>
            </a:r>
            <a:br>
              <a:rPr lang="ru-RU" sz="2400" dirty="0">
                <a:solidFill>
                  <a:srgbClr val="0067A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ru-RU" sz="2400" dirty="0">
                <a:solidFill>
                  <a:srgbClr val="0067A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на предприятиях»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214313" y="1357313"/>
            <a:ext cx="6643687" cy="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313" y="2474913"/>
          <a:ext cx="8786811" cy="1889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671"/>
                <a:gridCol w="4000528"/>
                <a:gridCol w="2714612"/>
              </a:tblGrid>
              <a:tr h="57909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Риски</a:t>
                      </a:r>
                    </a:p>
                  </a:txBody>
                  <a:tcPr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Причина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Комментарии</a:t>
                      </a:r>
                      <a:r>
                        <a:rPr lang="ru-RU" sz="160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и предложения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07" marB="45707" anchor="ctr"/>
                </a:tc>
              </a:tr>
              <a:tr h="1310612"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Низкое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освоение средств федерального бюджета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07" marB="4570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 реализацию проекта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из федерального бюджета предоставлено 95 млн.руб.,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освоено на 01.10.2019 –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6,4 млн.руб. (6,7%)</a:t>
                      </a:r>
                    </a:p>
                  </a:txBody>
                  <a:tcPr marT="45707" marB="45707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i="1" u="none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45707" marB="45707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2306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26400" y="163513"/>
            <a:ext cx="974725" cy="98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307" name="Picture 3" descr="C:\Users\CherepanovVV\AppData\Local\Microsoft\Windows\Temporary Internet Files\Content.Outlook\A7D90JFP\1200px-Coat_of_Arms_of_the_Russian_Federation svg_-750x889 (2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75" y="142875"/>
            <a:ext cx="928688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14283" y="52319"/>
            <a:ext cx="6877998" cy="15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1920" tIns="60960" rIns="121920" bIns="60960" anchor="ctr">
            <a:spAutoFit/>
          </a:bodyPr>
          <a:lstStyle/>
          <a:p>
            <a:pPr marL="0" lvl="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300" dirty="0">
                <a:solidFill>
                  <a:srgbClr val="0067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</a:t>
            </a:r>
            <a:r>
              <a:rPr lang="ru-RU" sz="2300" dirty="0">
                <a:solidFill>
                  <a:srgbClr val="0067A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проект «Поддержка занятости</a:t>
            </a:r>
            <a:br>
              <a:rPr lang="ru-RU" sz="2300" dirty="0">
                <a:solidFill>
                  <a:srgbClr val="0067A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ru-RU" sz="2300" dirty="0">
                <a:solidFill>
                  <a:srgbClr val="0067A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 повышения эффективности рынка труда</a:t>
            </a:r>
            <a:br>
              <a:rPr lang="ru-RU" sz="2300" dirty="0">
                <a:solidFill>
                  <a:srgbClr val="0067A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ru-RU" sz="2300" dirty="0">
                <a:solidFill>
                  <a:srgbClr val="0067A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для обеспечения роста производительности труда»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214313" y="1571625"/>
            <a:ext cx="6572250" cy="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313" y="2454275"/>
          <a:ext cx="8605837" cy="2414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357"/>
                <a:gridCol w="4156297"/>
                <a:gridCol w="2592183"/>
              </a:tblGrid>
              <a:tr h="61661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Риски</a:t>
                      </a:r>
                    </a:p>
                  </a:txBody>
                  <a:tcPr marL="91436" marR="91436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Причина</a:t>
                      </a:r>
                    </a:p>
                  </a:txBody>
                  <a:tcPr marL="91436" marR="91436" marT="45700" marB="457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Комментарии</a:t>
                      </a:r>
                      <a:r>
                        <a:rPr lang="ru-RU" sz="160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и предложения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00" marB="45700" anchor="ctr"/>
                </a:tc>
              </a:tr>
              <a:tr h="179828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Невыполнение мероприятий проекта</a:t>
                      </a:r>
                    </a:p>
                  </a:txBody>
                  <a:tcPr marL="91436" marR="91436" marT="45700" marB="457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Недостаточное</a:t>
                      </a:r>
                      <a:r>
                        <a:rPr lang="ru-RU" sz="1600" baseline="0" dirty="0">
                          <a:latin typeface="Arial" pitchFamily="34" charset="0"/>
                          <a:cs typeface="Arial" pitchFamily="34" charset="0"/>
                        </a:rPr>
                        <a:t> исполнение</a:t>
                      </a:r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 госконтрактов на выполнение мероприятий проекта: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план – 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85 закупок </a:t>
                      </a:r>
                      <a:r>
                        <a:rPr lang="ru-RU" sz="1600" dirty="0">
                          <a:latin typeface="Arial" pitchFamily="34" charset="0"/>
                          <a:cs typeface="Arial" pitchFamily="34" charset="0"/>
                        </a:rPr>
                        <a:t>на </a:t>
                      </a:r>
                      <a:r>
                        <a:rPr lang="ru-RU" sz="1600" dirty="0" smtClean="0">
                          <a:latin typeface="Arial" pitchFamily="34" charset="0"/>
                          <a:cs typeface="Arial" pitchFamily="34" charset="0"/>
                        </a:rPr>
                        <a:t>54,7</a:t>
                      </a:r>
                      <a:r>
                        <a:rPr lang="ru-RU" sz="16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aseline="0" dirty="0">
                          <a:latin typeface="Arial" pitchFamily="34" charset="0"/>
                          <a:cs typeface="Arial" pitchFamily="34" charset="0"/>
                        </a:rPr>
                        <a:t>млн.руб.; </a:t>
                      </a:r>
                      <a:r>
                        <a:rPr lang="ru-RU" sz="160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фактически –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75 договоров </a:t>
                      </a:r>
                      <a:endParaRPr lang="ru-RU" sz="16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 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45,6 </a:t>
                      </a:r>
                      <a:r>
                        <a:rPr lang="ru-RU" sz="160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млн.руб.;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aseline="0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исполнение – 2,1 млн.руб. </a:t>
                      </a:r>
                      <a:r>
                        <a:rPr lang="ru-RU" sz="16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(4,6%)</a:t>
                      </a:r>
                      <a:endParaRPr lang="ru-RU" sz="16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00" marB="4570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i="1" u="none" dirty="0">
                          <a:latin typeface="Arial" pitchFamily="34" charset="0"/>
                          <a:cs typeface="Arial" pitchFamily="34" charset="0"/>
                        </a:rPr>
                        <a:t>Обеспечить </a:t>
                      </a:r>
                      <a:r>
                        <a:rPr lang="ru-RU" sz="1600" i="1" u="none" dirty="0" smtClean="0">
                          <a:latin typeface="Arial" pitchFamily="34" charset="0"/>
                          <a:cs typeface="Arial" pitchFamily="34" charset="0"/>
                        </a:rPr>
                        <a:t>полное </a:t>
                      </a:r>
                      <a:r>
                        <a:rPr lang="ru-RU" sz="1600" i="1" u="none" baseline="0" dirty="0" smtClean="0">
                          <a:latin typeface="Arial" pitchFamily="34" charset="0"/>
                          <a:cs typeface="Arial" pitchFamily="34" charset="0"/>
                        </a:rPr>
                        <a:t>выполнение </a:t>
                      </a:r>
                      <a:r>
                        <a:rPr lang="ru-RU" sz="1600" i="1" u="none" baseline="0" dirty="0">
                          <a:latin typeface="Arial" pitchFamily="34" charset="0"/>
                          <a:cs typeface="Arial" pitchFamily="34" charset="0"/>
                        </a:rPr>
                        <a:t>контрактов</a:t>
                      </a:r>
                      <a:endParaRPr lang="ru-RU" sz="1600" i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00" marB="4570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3330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26400" y="163513"/>
            <a:ext cx="974725" cy="98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31" name="Picture 3" descr="C:\Users\CherepanovVV\AppData\Local\Microsoft\Windows\Temporary Internet Files\Content.Outlook\A7D90JFP\1200px-Coat_of_Arms_of_the_Russian_Federation svg_-750x889 (2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75" y="142875"/>
            <a:ext cx="928688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14283" y="332270"/>
            <a:ext cx="687799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1920" tIns="60960" rIns="121920" bIns="60960" anchor="ctr">
            <a:spAutoFit/>
          </a:bodyPr>
          <a:lstStyle/>
          <a:p>
            <a:pPr marL="0" lvl="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dirty="0">
                <a:solidFill>
                  <a:srgbClr val="0067A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Получение гражданами услуг в электронном виде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214313" y="1214438"/>
            <a:ext cx="6643687" cy="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26" name="Объект 2"/>
          <p:cNvGraphicFramePr>
            <a:graphicFrameLocks noGrp="1"/>
          </p:cNvGraphicFramePr>
          <p:nvPr>
            <p:ph sz="half" idx="4294967295"/>
          </p:nvPr>
        </p:nvGraphicFramePr>
        <p:xfrm>
          <a:off x="571500" y="1230313"/>
          <a:ext cx="7858125" cy="5627687"/>
        </p:xfrm>
        <a:graphic>
          <a:graphicData uri="http://schemas.openxmlformats.org/presentationml/2006/ole">
            <p:oleObj spid="_x0000_s1026" name="Диаграмма" r:id="rId3" imgW="9058265" imgH="5648274" progId="Excel.Sheet.8">
              <p:embed/>
            </p:oleObj>
          </a:graphicData>
        </a:graphic>
      </p:graphicFrame>
      <p:cxnSp>
        <p:nvCxnSpPr>
          <p:cNvPr id="9" name="Прямая соединительная линия 8"/>
          <p:cNvCxnSpPr/>
          <p:nvPr/>
        </p:nvCxnSpPr>
        <p:spPr>
          <a:xfrm>
            <a:off x="642938" y="2747963"/>
            <a:ext cx="8286750" cy="0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3643313" y="1809750"/>
            <a:ext cx="1008062" cy="3960813"/>
          </a:xfrm>
          <a:prstGeom prst="rect">
            <a:avLst/>
          </a:prstGeom>
          <a:noFill/>
          <a:ln w="508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26400" y="163513"/>
            <a:ext cx="974725" cy="98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3" descr="C:\Users\CherepanovVV\AppData\Local\Microsoft\Windows\Temporary Internet Files\Content.Outlook\A7D90JFP\1200px-Coat_of_Arms_of_the_Russian_Federation svg_-750x889 (2)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00875" y="142875"/>
            <a:ext cx="928688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14283" y="332272"/>
            <a:ext cx="687799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1920" tIns="60960" rIns="121920" bIns="60960" anchor="ctr">
            <a:spAutoFit/>
          </a:bodyPr>
          <a:lstStyle/>
          <a:p>
            <a:pPr marL="0" lvl="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dirty="0">
                <a:solidFill>
                  <a:srgbClr val="0067A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Рейтинг качества предоставления электронных услуг </a:t>
            </a:r>
            <a:r>
              <a:rPr lang="ru-RU" sz="2400" i="1" dirty="0">
                <a:solidFill>
                  <a:srgbClr val="0067A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(Минэкономразвития РФ)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214313" y="1285875"/>
            <a:ext cx="6643687" cy="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-10000" contrast="20000"/>
          </a:blip>
          <a:srcRect/>
          <a:stretch>
            <a:fillRect/>
          </a:stretch>
        </p:blipFill>
        <p:spPr>
          <a:xfrm>
            <a:off x="2051720" y="1281405"/>
            <a:ext cx="5163468" cy="5590563"/>
          </a:xfrm>
          <a:effectLst>
            <a:softEdge rad="112500"/>
          </a:effectLst>
        </p:spPr>
      </p:pic>
      <p:pic>
        <p:nvPicPr>
          <p:cNvPr id="512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26400" y="163513"/>
            <a:ext cx="974725" cy="98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3" descr="C:\Users\CherepanovVV\AppData\Local\Microsoft\Windows\Temporary Internet Files\Content.Outlook\A7D90JFP\1200px-Coat_of_Arms_of_the_Russian_Federation svg_-750x889 (2)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00875" y="142875"/>
            <a:ext cx="928688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14283" y="332270"/>
            <a:ext cx="687799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1920" tIns="60960" rIns="121920" bIns="60960" anchor="ctr">
            <a:spAutoFit/>
          </a:bodyPr>
          <a:lstStyle/>
          <a:p>
            <a:pPr marL="0" lvl="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dirty="0">
                <a:solidFill>
                  <a:srgbClr val="0067A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Доступ </a:t>
            </a:r>
            <a:r>
              <a:rPr lang="ru-RU" sz="2400" dirty="0">
                <a:solidFill>
                  <a:srgbClr val="0067A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 и организаций</a:t>
            </a:r>
            <a:br>
              <a:rPr lang="ru-RU" sz="2400" dirty="0">
                <a:solidFill>
                  <a:srgbClr val="0067A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>
                <a:solidFill>
                  <a:srgbClr val="0067A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к широкополосному Интернету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214313" y="1285875"/>
            <a:ext cx="6643687" cy="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0" name="Объект 2"/>
          <p:cNvGraphicFramePr>
            <a:graphicFrameLocks noGrp="1"/>
          </p:cNvGraphicFramePr>
          <p:nvPr>
            <p:ph sz="half" idx="4294967295"/>
          </p:nvPr>
        </p:nvGraphicFramePr>
        <p:xfrm>
          <a:off x="736600" y="1074738"/>
          <a:ext cx="7693025" cy="5645150"/>
        </p:xfrm>
        <a:graphic>
          <a:graphicData uri="http://schemas.openxmlformats.org/presentationml/2006/ole">
            <p:oleObj spid="_x0000_s2050" name="Диаграмма" r:id="rId3" imgW="9065538" imgH="5645385" progId="Excel.Sheet.8">
              <p:embed/>
            </p:oleObj>
          </a:graphicData>
        </a:graphic>
      </p:graphicFrame>
      <p:cxnSp>
        <p:nvCxnSpPr>
          <p:cNvPr id="9" name="Прямая соединительная линия 8"/>
          <p:cNvCxnSpPr/>
          <p:nvPr/>
        </p:nvCxnSpPr>
        <p:spPr>
          <a:xfrm>
            <a:off x="1143000" y="2806700"/>
            <a:ext cx="7286625" cy="1588"/>
          </a:xfrm>
          <a:prstGeom prst="line">
            <a:avLst/>
          </a:prstGeom>
          <a:ln w="285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3714750" y="2095500"/>
            <a:ext cx="1071563" cy="3524250"/>
          </a:xfrm>
          <a:prstGeom prst="rect">
            <a:avLst/>
          </a:prstGeom>
          <a:noFill/>
          <a:ln w="508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26400" y="163513"/>
            <a:ext cx="974725" cy="98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3" descr="C:\Users\CherepanovVV\AppData\Local\Microsoft\Windows\Temporary Internet Files\Content.Outlook\A7D90JFP\1200px-Coat_of_Arms_of_the_Russian_Federation svg_-750x889 (2)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00875" y="142875"/>
            <a:ext cx="928688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95388"/>
            <a:ext cx="2486025" cy="360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14283" y="455387"/>
            <a:ext cx="687799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1920" tIns="60960" rIns="121920" bIns="60960" anchor="ctr">
            <a:spAutoFit/>
          </a:bodyPr>
          <a:lstStyle/>
          <a:p>
            <a:pPr marL="0" lvl="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dirty="0">
                <a:solidFill>
                  <a:srgbClr val="0067A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Инфраструктура цифровой экономики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214313" y="1143000"/>
            <a:ext cx="6643687" cy="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0" y="5084763"/>
            <a:ext cx="9144000" cy="177323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grpSp>
        <p:nvGrpSpPr>
          <p:cNvPr id="2" name="Группа 12"/>
          <p:cNvGrpSpPr/>
          <p:nvPr/>
        </p:nvGrpSpPr>
        <p:grpSpPr>
          <a:xfrm>
            <a:off x="557346" y="5393072"/>
            <a:ext cx="161518" cy="163053"/>
            <a:chOff x="7351184" y="2757472"/>
            <a:chExt cx="304800" cy="292100"/>
          </a:xfrm>
          <a:solidFill>
            <a:schemeClr val="accent3"/>
          </a:solidFill>
        </p:grpSpPr>
        <p:sp>
          <p:nvSpPr>
            <p:cNvPr id="31" name="Овал 30"/>
            <p:cNvSpPr/>
            <p:nvPr/>
          </p:nvSpPr>
          <p:spPr>
            <a:xfrm>
              <a:off x="7351184" y="2757472"/>
              <a:ext cx="304800" cy="292100"/>
            </a:xfrm>
            <a:prstGeom prst="ellipse">
              <a:avLst/>
            </a:prstGeom>
            <a:noFill/>
            <a:ln>
              <a:solidFill>
                <a:srgbClr val="0D957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97198" eaLnBrk="1" hangingPunct="1">
                <a:defRPr/>
              </a:pPr>
              <a:endParaRPr lang="ru-RU" sz="12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Овал 31"/>
            <p:cNvSpPr/>
            <p:nvPr/>
          </p:nvSpPr>
          <p:spPr>
            <a:xfrm>
              <a:off x="7444320" y="2844255"/>
              <a:ext cx="120649" cy="129116"/>
            </a:xfrm>
            <a:prstGeom prst="ellipse">
              <a:avLst/>
            </a:prstGeom>
            <a:noFill/>
            <a:ln>
              <a:solidFill>
                <a:srgbClr val="0D957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97198" eaLnBrk="1" hangingPunct="1">
                <a:defRPr/>
              </a:pPr>
              <a:endParaRPr lang="ru-RU" sz="12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" name="Группа 12"/>
          <p:cNvGrpSpPr/>
          <p:nvPr/>
        </p:nvGrpSpPr>
        <p:grpSpPr>
          <a:xfrm>
            <a:off x="557346" y="6131420"/>
            <a:ext cx="161518" cy="163053"/>
            <a:chOff x="7351184" y="2757472"/>
            <a:chExt cx="304800" cy="292100"/>
          </a:xfrm>
          <a:solidFill>
            <a:schemeClr val="accent3"/>
          </a:solidFill>
        </p:grpSpPr>
        <p:sp>
          <p:nvSpPr>
            <p:cNvPr id="37" name="Овал 36"/>
            <p:cNvSpPr/>
            <p:nvPr/>
          </p:nvSpPr>
          <p:spPr>
            <a:xfrm>
              <a:off x="7351184" y="2757472"/>
              <a:ext cx="304800" cy="292100"/>
            </a:xfrm>
            <a:prstGeom prst="ellipse">
              <a:avLst/>
            </a:prstGeom>
            <a:noFill/>
            <a:ln>
              <a:solidFill>
                <a:srgbClr val="0D957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97198" eaLnBrk="1" hangingPunct="1">
                <a:defRPr/>
              </a:pPr>
              <a:endParaRPr lang="ru-RU" sz="12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Овал 37"/>
            <p:cNvSpPr/>
            <p:nvPr/>
          </p:nvSpPr>
          <p:spPr>
            <a:xfrm>
              <a:off x="7444320" y="2844255"/>
              <a:ext cx="120649" cy="129116"/>
            </a:xfrm>
            <a:prstGeom prst="ellipse">
              <a:avLst/>
            </a:prstGeom>
            <a:noFill/>
            <a:ln>
              <a:solidFill>
                <a:srgbClr val="0D957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97198" eaLnBrk="1" hangingPunct="1">
                <a:defRPr/>
              </a:pPr>
              <a:endParaRPr lang="ru-RU" sz="12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6152" name="Рисунок 50"/>
          <p:cNvPicPr>
            <a:picLocks noChangeAspect="1"/>
          </p:cNvPicPr>
          <p:nvPr/>
        </p:nvPicPr>
        <p:blipFill>
          <a:blip r:embed="rId3"/>
          <a:srcRect r="-131" b="20071"/>
          <a:stretch>
            <a:fillRect/>
          </a:stretch>
        </p:blipFill>
        <p:spPr bwMode="auto">
          <a:xfrm>
            <a:off x="1116013" y="2781300"/>
            <a:ext cx="1171575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Прямоугольник: скругленные углы 42"/>
          <p:cNvSpPr/>
          <p:nvPr/>
        </p:nvSpPr>
        <p:spPr>
          <a:xfrm>
            <a:off x="2195513" y="1412875"/>
            <a:ext cx="6519862" cy="2592388"/>
          </a:xfrm>
          <a:prstGeom prst="roundRect">
            <a:avLst/>
          </a:prstGeom>
          <a:noFill/>
          <a:ln w="28575">
            <a:solidFill>
              <a:schemeClr val="accent1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eaLnBrk="1" hangingPunct="1">
              <a:defRPr/>
            </a:pPr>
            <a:endParaRPr lang="ru-RU" sz="1200" b="1" dirty="0">
              <a:ln>
                <a:solidFill>
                  <a:schemeClr val="tx1"/>
                </a:solidFill>
              </a:ln>
              <a:solidFill>
                <a:schemeClr val="accent5">
                  <a:lumMod val="50000"/>
                </a:schemeClr>
              </a:solidFill>
              <a:latin typeface="Segoe UI Light" panose="020B0502040204020203" pitchFamily="34" charset="0"/>
              <a:cs typeface="Arial" panose="020B0604020202020204" pitchFamily="34" charset="0"/>
            </a:endParaRPr>
          </a:p>
        </p:txBody>
      </p:sp>
      <p:sp>
        <p:nvSpPr>
          <p:cNvPr id="6154" name="TextBox 52"/>
          <p:cNvSpPr txBox="1">
            <a:spLocks noChangeArrowheads="1"/>
          </p:cNvSpPr>
          <p:nvPr/>
        </p:nvSpPr>
        <p:spPr bwMode="auto">
          <a:xfrm>
            <a:off x="0" y="4652963"/>
            <a:ext cx="9144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b="1"/>
              <a:t>ПРЕДЛОЖЕНИЯ:</a:t>
            </a:r>
          </a:p>
        </p:txBody>
      </p:sp>
      <p:sp>
        <p:nvSpPr>
          <p:cNvPr id="6155" name="Прямоугольник 51"/>
          <p:cNvSpPr>
            <a:spLocks noChangeArrowheads="1"/>
          </p:cNvSpPr>
          <p:nvPr/>
        </p:nvSpPr>
        <p:spPr bwMode="auto">
          <a:xfrm>
            <a:off x="2195513" y="1341438"/>
            <a:ext cx="6534150" cy="258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ru-RU" altLang="ru-RU"/>
          </a:p>
          <a:p>
            <a:pPr algn="ctr" eaLnBrk="1" hangingPunct="1">
              <a:buFont typeface="Arial" charset="0"/>
              <a:buChar char="•"/>
            </a:pPr>
            <a:r>
              <a:rPr lang="ru-RU" altLang="ru-RU"/>
              <a:t> Федеральные трассы покрыты </a:t>
            </a:r>
          </a:p>
          <a:p>
            <a:pPr algn="ctr" eaLnBrk="1" hangingPunct="1"/>
            <a:r>
              <a:rPr lang="ru-RU" altLang="ru-RU"/>
              <a:t>сотовой связью (как минимум, одним оператором) практически на 100%</a:t>
            </a:r>
          </a:p>
          <a:p>
            <a:pPr algn="ctr" eaLnBrk="1" hangingPunct="1"/>
            <a:endParaRPr lang="ru-RU" altLang="ru-RU"/>
          </a:p>
          <a:p>
            <a:pPr algn="ctr" eaLnBrk="1" hangingPunct="1">
              <a:buFont typeface="Arial" charset="0"/>
              <a:buChar char="•"/>
            </a:pPr>
            <a:r>
              <a:rPr lang="ru-RU" altLang="ru-RU"/>
              <a:t> 15% автодорог регионального и межмуниципального значения не имеют покрытия сотовой связью и возможности вызова экстренных оперативных служб по единому номеру «112»</a:t>
            </a:r>
          </a:p>
        </p:txBody>
      </p:sp>
      <p:sp>
        <p:nvSpPr>
          <p:cNvPr id="6156" name="TextBox 26"/>
          <p:cNvSpPr txBox="1">
            <a:spLocks noChangeArrowheads="1"/>
          </p:cNvSpPr>
          <p:nvPr/>
        </p:nvSpPr>
        <p:spPr bwMode="auto">
          <a:xfrm>
            <a:off x="773113" y="5157788"/>
            <a:ext cx="83708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/>
              <a:t>Выработать меры поддержки для инфраструктурных операторов, готовых строить опоры (в том числе, двойного назначения) за свой счет</a:t>
            </a:r>
          </a:p>
        </p:txBody>
      </p:sp>
      <p:sp>
        <p:nvSpPr>
          <p:cNvPr id="6157" name="TextBox 26"/>
          <p:cNvSpPr txBox="1">
            <a:spLocks noChangeArrowheads="1"/>
          </p:cNvSpPr>
          <p:nvPr/>
        </p:nvSpPr>
        <p:spPr bwMode="auto">
          <a:xfrm>
            <a:off x="755650" y="5949950"/>
            <a:ext cx="83708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/>
              <a:t>Организовать работу по повышению качества покрытия сотовой связи</a:t>
            </a:r>
            <a:br>
              <a:rPr lang="ru-RU" sz="1600"/>
            </a:br>
            <a:r>
              <a:rPr lang="ru-RU" sz="1600"/>
              <a:t>на автомобильных дорогах регионального и межмуниципального значения</a:t>
            </a:r>
          </a:p>
        </p:txBody>
      </p:sp>
      <p:pic>
        <p:nvPicPr>
          <p:cNvPr id="6158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26400" y="163513"/>
            <a:ext cx="974725" cy="98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9" name="Picture 3" descr="C:\Users\CherepanovVV\AppData\Local\Microsoft\Windows\Temporary Internet Files\Content.Outlook\A7D90JFP\1200px-Coat_of_Arms_of_the_Russian_Federation svg_-750x889 (2)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00875" y="142875"/>
            <a:ext cx="928688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14283" y="516939"/>
            <a:ext cx="687799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1920" tIns="60960" rIns="121920" bIns="60960" anchor="ctr">
            <a:spAutoFit/>
          </a:bodyPr>
          <a:lstStyle/>
          <a:p>
            <a:pPr marL="0" lvl="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dirty="0">
                <a:solidFill>
                  <a:srgbClr val="0067A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Информационная безопасность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285750" y="1214438"/>
            <a:ext cx="6572250" cy="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402138" y="5205413"/>
            <a:ext cx="3787775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endParaRPr lang="ru-RU" sz="16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071813" y="1524000"/>
            <a:ext cx="5715000" cy="304800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68216" indent="-268216" algn="ctr" defTabSz="804370" eaLnBrk="1" fontAlgn="auto" hangingPunct="1"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defRPr/>
            </a:pP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органах исполнительной власти Тюменской области </a:t>
            </a: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62% </a:t>
            </a: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специалистов,</a:t>
            </a:r>
            <a:b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отвечающих за вопросы защиты информации не проходили повышение квалификации.</a:t>
            </a:r>
          </a:p>
          <a:p>
            <a:pPr marL="268216" indent="-268216" algn="ctr" defTabSz="804370" eaLnBrk="1" fontAlgn="auto" hangingPunct="1"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defRPr/>
            </a:pPr>
            <a:r>
              <a:rPr lang="ru-RU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органах местного самоуправления – </a:t>
            </a:r>
            <a:r>
              <a:rPr lang="ru-RU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80%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0" y="5084763"/>
            <a:ext cx="9144000" cy="177323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7175" name="TextBox 52"/>
          <p:cNvSpPr txBox="1">
            <a:spLocks noChangeArrowheads="1"/>
          </p:cNvSpPr>
          <p:nvPr/>
        </p:nvSpPr>
        <p:spPr bwMode="auto">
          <a:xfrm>
            <a:off x="0" y="4652963"/>
            <a:ext cx="9144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b="1"/>
              <a:t>ПРЕДЛОЖЕНИЯ:</a:t>
            </a:r>
          </a:p>
        </p:txBody>
      </p:sp>
      <p:grpSp>
        <p:nvGrpSpPr>
          <p:cNvPr id="2" name="Группа 12"/>
          <p:cNvGrpSpPr/>
          <p:nvPr/>
        </p:nvGrpSpPr>
        <p:grpSpPr>
          <a:xfrm>
            <a:off x="395536" y="5805264"/>
            <a:ext cx="161518" cy="163053"/>
            <a:chOff x="7351184" y="2757472"/>
            <a:chExt cx="304800" cy="292100"/>
          </a:xfrm>
          <a:solidFill>
            <a:schemeClr val="accent3"/>
          </a:solidFill>
        </p:grpSpPr>
        <p:sp>
          <p:nvSpPr>
            <p:cNvPr id="22" name="Овал 21"/>
            <p:cNvSpPr/>
            <p:nvPr/>
          </p:nvSpPr>
          <p:spPr>
            <a:xfrm>
              <a:off x="7351184" y="2757472"/>
              <a:ext cx="304800" cy="292100"/>
            </a:xfrm>
            <a:prstGeom prst="ellipse">
              <a:avLst/>
            </a:prstGeom>
            <a:noFill/>
            <a:ln>
              <a:solidFill>
                <a:srgbClr val="0D957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97198" eaLnBrk="1" hangingPunct="1">
                <a:defRPr/>
              </a:pPr>
              <a:endParaRPr lang="ru-RU" sz="12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Овал 22"/>
            <p:cNvSpPr/>
            <p:nvPr/>
          </p:nvSpPr>
          <p:spPr>
            <a:xfrm>
              <a:off x="7444320" y="2844255"/>
              <a:ext cx="120649" cy="129116"/>
            </a:xfrm>
            <a:prstGeom prst="ellipse">
              <a:avLst/>
            </a:prstGeom>
            <a:noFill/>
            <a:ln>
              <a:solidFill>
                <a:srgbClr val="0D957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97198" eaLnBrk="1" hangingPunct="1">
                <a:defRPr/>
              </a:pPr>
              <a:endParaRPr lang="ru-RU" sz="12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177" name="TextBox 26"/>
          <p:cNvSpPr txBox="1">
            <a:spLocks noChangeArrowheads="1"/>
          </p:cNvSpPr>
          <p:nvPr/>
        </p:nvSpPr>
        <p:spPr bwMode="auto">
          <a:xfrm>
            <a:off x="755650" y="5516563"/>
            <a:ext cx="79422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ru-RU" altLang="ru-RU" sz="1600"/>
              <a:t>Разработать </a:t>
            </a:r>
            <a:r>
              <a:rPr lang="ru-RU" sz="1600"/>
              <a:t>график повышения квалификации специалистов, ответственных</a:t>
            </a:r>
            <a:br>
              <a:rPr lang="ru-RU" sz="1600"/>
            </a:br>
            <a:r>
              <a:rPr lang="ru-RU" sz="1600"/>
              <a:t>за выполнение работ по защите информации</a:t>
            </a:r>
            <a:endParaRPr lang="ru-RU" altLang="ru-RU" sz="1600"/>
          </a:p>
        </p:txBody>
      </p:sp>
      <p:pic>
        <p:nvPicPr>
          <p:cNvPr id="7178" name="Picture 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2190750"/>
            <a:ext cx="28575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9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26400" y="163513"/>
            <a:ext cx="974725" cy="98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0" name="Picture 3" descr="C:\Users\CherepanovVV\AppData\Local\Microsoft\Windows\Temporary Internet Files\Content.Outlook\A7D90JFP\1200px-Coat_of_Arms_of_the_Russian_Federation svg_-750x889 (2)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00875" y="142875"/>
            <a:ext cx="928688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14313" y="149186"/>
            <a:ext cx="687799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1920" tIns="60960" rIns="121920" bIns="60960" anchor="ctr">
            <a:spAutoFit/>
          </a:bodyPr>
          <a:lstStyle/>
          <a:p>
            <a:pPr marL="0" lvl="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dirty="0">
                <a:solidFill>
                  <a:srgbClr val="0067A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Развитие отрасли искусственного интеллекта и подготовка специалистов в этой сфере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214313" y="1071563"/>
            <a:ext cx="6643687" cy="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0" y="5084763"/>
            <a:ext cx="9144000" cy="177323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8197" name="TextBox 26"/>
          <p:cNvSpPr txBox="1">
            <a:spLocks noChangeArrowheads="1"/>
          </p:cNvSpPr>
          <p:nvPr/>
        </p:nvSpPr>
        <p:spPr bwMode="auto">
          <a:xfrm>
            <a:off x="746125" y="5399088"/>
            <a:ext cx="8370888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/>
            <a:r>
              <a:rPr lang="ru-RU" altLang="ru-RU" sz="1600"/>
              <a:t>В рамках утвержденной в октябре 2019 г. Президентом РФ национальной стратегии развития искусственного интеллекта до 2030 года </a:t>
            </a:r>
            <a:r>
              <a:rPr lang="ru-RU" sz="1600"/>
              <a:t>представить в аппарат полномочного представителя Президента Российской Федерации в Уральском федеральном округе предложения по работе окружного экспертного совета</a:t>
            </a:r>
            <a:br>
              <a:rPr lang="ru-RU" sz="1600"/>
            </a:br>
            <a:r>
              <a:rPr lang="ru-RU" sz="1600"/>
              <a:t>по развитию искусственного интеллекта</a:t>
            </a:r>
            <a:endParaRPr lang="ru-RU" altLang="ru-RU" sz="1600"/>
          </a:p>
        </p:txBody>
      </p:sp>
      <p:grpSp>
        <p:nvGrpSpPr>
          <p:cNvPr id="2" name="Группа 12"/>
          <p:cNvGrpSpPr/>
          <p:nvPr/>
        </p:nvGrpSpPr>
        <p:grpSpPr>
          <a:xfrm>
            <a:off x="379616" y="5889855"/>
            <a:ext cx="161518" cy="163053"/>
            <a:chOff x="7351184" y="2757472"/>
            <a:chExt cx="304800" cy="292100"/>
          </a:xfrm>
          <a:solidFill>
            <a:schemeClr val="accent3"/>
          </a:solidFill>
        </p:grpSpPr>
        <p:sp>
          <p:nvSpPr>
            <p:cNvPr id="31" name="Овал 30"/>
            <p:cNvSpPr/>
            <p:nvPr/>
          </p:nvSpPr>
          <p:spPr>
            <a:xfrm>
              <a:off x="7351184" y="2757472"/>
              <a:ext cx="304800" cy="292100"/>
            </a:xfrm>
            <a:prstGeom prst="ellipse">
              <a:avLst/>
            </a:prstGeom>
            <a:noFill/>
            <a:ln>
              <a:solidFill>
                <a:srgbClr val="0D957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97198" eaLnBrk="1" hangingPunct="1">
                <a:defRPr/>
              </a:pPr>
              <a:endParaRPr lang="ru-RU" sz="12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Овал 31"/>
            <p:cNvSpPr/>
            <p:nvPr/>
          </p:nvSpPr>
          <p:spPr>
            <a:xfrm>
              <a:off x="7444320" y="2844255"/>
              <a:ext cx="120649" cy="129116"/>
            </a:xfrm>
            <a:prstGeom prst="ellipse">
              <a:avLst/>
            </a:prstGeom>
            <a:noFill/>
            <a:ln>
              <a:solidFill>
                <a:srgbClr val="0D957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1097198" eaLnBrk="1" hangingPunct="1">
                <a:defRPr/>
              </a:pPr>
              <a:endParaRPr lang="ru-RU" sz="120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199" name="TextBox 52"/>
          <p:cNvSpPr txBox="1">
            <a:spLocks noChangeArrowheads="1"/>
          </p:cNvSpPr>
          <p:nvPr/>
        </p:nvSpPr>
        <p:spPr bwMode="auto">
          <a:xfrm>
            <a:off x="0" y="4773613"/>
            <a:ext cx="9144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b="1"/>
              <a:t>ПРЕДЛОЖЕНИЕ:</a:t>
            </a:r>
          </a:p>
        </p:txBody>
      </p:sp>
      <p:sp>
        <p:nvSpPr>
          <p:cNvPr id="8200" name="AutoShape 2"/>
          <p:cNvSpPr>
            <a:spLocks noChangeAspect="1" noChangeArrowheads="1"/>
          </p:cNvSpPr>
          <p:nvPr/>
        </p:nvSpPr>
        <p:spPr bwMode="auto">
          <a:xfrm>
            <a:off x="155575" y="-182563"/>
            <a:ext cx="298450" cy="39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8201" name="AutoShape 17"/>
          <p:cNvSpPr>
            <a:spLocks noChangeAspect="1" noChangeArrowheads="1"/>
          </p:cNvSpPr>
          <p:nvPr/>
        </p:nvSpPr>
        <p:spPr bwMode="auto">
          <a:xfrm>
            <a:off x="155575" y="-192088"/>
            <a:ext cx="304800" cy="406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sp>
        <p:nvSpPr>
          <p:cNvPr id="8202" name="AutoShape 20"/>
          <p:cNvSpPr>
            <a:spLocks noChangeAspect="1" noChangeArrowheads="1"/>
          </p:cNvSpPr>
          <p:nvPr/>
        </p:nvSpPr>
        <p:spPr bwMode="auto">
          <a:xfrm>
            <a:off x="155575" y="-192088"/>
            <a:ext cx="304800" cy="406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/>
          </a:p>
        </p:txBody>
      </p:sp>
      <p:pic>
        <p:nvPicPr>
          <p:cNvPr id="8203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26400" y="163513"/>
            <a:ext cx="974725" cy="98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4" name="Picture 3" descr="C:\Users\CherepanovVV\AppData\Local\Microsoft\Windows\Temporary Internet Files\Content.Outlook\A7D90JFP\1200px-Coat_of_Arms_of_the_Russian_Federation svg_-750x889 (2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75" y="142875"/>
            <a:ext cx="928688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5" name="Picture 13" descr="C:\Users\LocalAdmin\Desktop\Тюмень_25.10.19\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4688" y="1143000"/>
            <a:ext cx="2576512" cy="170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6" name="Picture 14" descr="C:\Users\LocalAdmin\Desktop\Тюмень_25.10.19\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625" y="2833688"/>
            <a:ext cx="271462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7" name="Picture 15" descr="C:\Users\LocalAdmin\Desktop\Тюмень_25.10.19\3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857875" y="2857500"/>
            <a:ext cx="2714625" cy="180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рямоугольник 3"/>
          <p:cNvSpPr>
            <a:spLocks noChangeArrowheads="1"/>
          </p:cNvSpPr>
          <p:nvPr/>
        </p:nvSpPr>
        <p:spPr bwMode="auto">
          <a:xfrm>
            <a:off x="250825" y="2781300"/>
            <a:ext cx="4826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2800" b="1">
                <a:solidFill>
                  <a:srgbClr val="0067AC"/>
                </a:solidFill>
              </a:rPr>
              <a:t>ПРОИЗВОДИТЕЛЬНОСТЬ ТРУДА И ПОДДЕРЖКА ЗАНЯТОСТИ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0361" y="2308810"/>
            <a:ext cx="40756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0" lvl="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dirty="0">
                <a:solidFill>
                  <a:srgbClr val="43556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НАЦИОНАЛЬНЫЙ ПРОЕКТ</a:t>
            </a:r>
          </a:p>
        </p:txBody>
      </p:sp>
      <p:pic>
        <p:nvPicPr>
          <p:cNvPr id="9220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9338" y="549275"/>
            <a:ext cx="402590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0" y="306388"/>
            <a:ext cx="1071563" cy="98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8" y="285750"/>
            <a:ext cx="928687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14283" y="181669"/>
            <a:ext cx="6877998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1920" tIns="60960" rIns="121920" bIns="60960" anchor="ctr">
            <a:spAutoFit/>
          </a:bodyPr>
          <a:lstStyle/>
          <a:p>
            <a:pPr marL="0" lvl="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dirty="0">
                <a:solidFill>
                  <a:srgbClr val="0067A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Указ Президента Российской Федерации</a:t>
            </a:r>
          </a:p>
          <a:p>
            <a:pPr marL="0" lvl="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400" dirty="0">
                <a:solidFill>
                  <a:srgbClr val="0067A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от 7 мая 2012 года № 596 «О долгосрочной государственной экономической политике»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0" y="1428750"/>
            <a:ext cx="6805613" cy="0"/>
          </a:xfrm>
          <a:prstGeom prst="line">
            <a:avLst/>
          </a:prstGeom>
          <a:ln w="38100">
            <a:solidFill>
              <a:srgbClr val="0067A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313" y="2341563"/>
          <a:ext cx="8786811" cy="13414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9059"/>
                <a:gridCol w="2286016"/>
                <a:gridCol w="2571736"/>
              </a:tblGrid>
              <a:tr h="670719">
                <a:tc>
                  <a:txBody>
                    <a:bodyPr/>
                    <a:lstStyle/>
                    <a:p>
                      <a:pPr algn="ctr"/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Наименование</a:t>
                      </a:r>
                      <a:r>
                        <a:rPr lang="ru-RU" sz="190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показателя</a:t>
                      </a:r>
                      <a:endParaRPr lang="ru-RU" sz="19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План к 2018 году</a:t>
                      </a:r>
                    </a:p>
                    <a:p>
                      <a:pPr algn="ctr"/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(в % к 2011 г.)</a:t>
                      </a:r>
                    </a:p>
                  </a:txBody>
                  <a:tcPr marT="45733" marB="4573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Факт на 01.01.2019*</a:t>
                      </a:r>
                    </a:p>
                    <a:p>
                      <a:pPr algn="ctr"/>
                      <a:r>
                        <a:rPr lang="ru-RU" sz="19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(в % к 2011 г.)</a:t>
                      </a:r>
                    </a:p>
                  </a:txBody>
                  <a:tcPr marT="45733" marB="45733" anchor="ctr"/>
                </a:tc>
              </a:tr>
              <a:tr h="670719">
                <a:tc>
                  <a:txBody>
                    <a:bodyPr/>
                    <a:lstStyle/>
                    <a:p>
                      <a:pPr algn="ctr"/>
                      <a:r>
                        <a:rPr lang="ru-RU" sz="1900" b="1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Темпы роста производительности труда, %</a:t>
                      </a:r>
                    </a:p>
                  </a:txBody>
                  <a:tcPr marT="45733" marB="45733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150</a:t>
                      </a:r>
                    </a:p>
                  </a:txBody>
                  <a:tcPr marT="45733" marB="45733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900" b="1" i="0" u="none" kern="1200" dirty="0">
                          <a:solidFill>
                            <a:srgbClr val="FF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109,1</a:t>
                      </a:r>
                    </a:p>
                  </a:txBody>
                  <a:tcPr marT="45733" marB="45733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258" name="Прямоугольник 51"/>
          <p:cNvSpPr>
            <a:spLocks noChangeArrowheads="1"/>
          </p:cNvSpPr>
          <p:nvPr/>
        </p:nvSpPr>
        <p:spPr bwMode="auto">
          <a:xfrm>
            <a:off x="357188" y="5845175"/>
            <a:ext cx="6389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1400"/>
              <a:t>* по оценке Правительства Тюменской области</a:t>
            </a:r>
          </a:p>
        </p:txBody>
      </p:sp>
      <p:pic>
        <p:nvPicPr>
          <p:cNvPr id="10259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26400" y="163513"/>
            <a:ext cx="974725" cy="98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0" name="Picture 3" descr="C:\Users\CherepanovVV\AppData\Local\Microsoft\Windows\Temporary Internet Files\Content.Outlook\A7D90JFP\1200px-Coat_of_Arms_of_the_Russian_Federation svg_-750x889 (2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75" y="142875"/>
            <a:ext cx="928688" cy="110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4459</TotalTime>
  <Words>434</Words>
  <Application>Microsoft Office PowerPoint</Application>
  <PresentationFormat>Экран (4:3)</PresentationFormat>
  <Paragraphs>79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Тема Office</vt:lpstr>
      <vt:lpstr>Диаграмма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MyCompany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CherepanovVV</dc:creator>
  <cp:lastModifiedBy>LocalAdmin</cp:lastModifiedBy>
  <cp:revision>229</cp:revision>
  <dcterms:created xsi:type="dcterms:W3CDTF">2019-08-02T04:05:08Z</dcterms:created>
  <dcterms:modified xsi:type="dcterms:W3CDTF">2019-10-24T13:43:29Z</dcterms:modified>
</cp:coreProperties>
</file>