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48" r:id="rId2"/>
  </p:sldMasterIdLst>
  <p:notesMasterIdLst>
    <p:notesMasterId r:id="rId8"/>
  </p:notesMasterIdLst>
  <p:handoutMasterIdLst>
    <p:handoutMasterId r:id="rId9"/>
  </p:handoutMasterIdLst>
  <p:sldIdLst>
    <p:sldId id="256" r:id="rId3"/>
    <p:sldId id="642" r:id="rId4"/>
    <p:sldId id="637" r:id="rId5"/>
    <p:sldId id="644" r:id="rId6"/>
    <p:sldId id="492" r:id="rId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8694"/>
    <a:srgbClr val="4D8796"/>
    <a:srgbClr val="000066"/>
    <a:srgbClr val="FF6600"/>
    <a:srgbClr val="7FB9F9"/>
    <a:srgbClr val="FF5050"/>
    <a:srgbClr val="FFD399"/>
    <a:srgbClr val="FFFFFF"/>
    <a:srgbClr val="7864F2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3560" autoAdjust="0"/>
  </p:normalViewPr>
  <p:slideViewPr>
    <p:cSldViewPr>
      <p:cViewPr varScale="1">
        <p:scale>
          <a:sx n="112" d="100"/>
          <a:sy n="112" d="100"/>
        </p:scale>
        <p:origin x="-78" y="-46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2CAEF-4E7D-48C5-979D-6A418E0DB1F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64FC5-5C32-47A9-B01A-406988459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44FACF-2C80-4009-88F3-FA8E1118A1A7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5E27E3-D53E-4EE7-97A3-B6C984BDF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414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403350" y="250033"/>
            <a:ext cx="6337300" cy="469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5266"/>
            <a:ext cx="2635250" cy="9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84214" y="2787254"/>
            <a:ext cx="7775575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A22D-909F-4CBE-B299-3180D67A7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16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0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91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10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44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DCB8-D3C7-48EE-A14E-EBC750E14B0D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5072-3461-4FD8-A991-DCA1E57B7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36D7-3661-4017-94C6-D2305D265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Аналитический центр ЗАО «РОСА»     www.rossalab.ru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74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8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19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5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42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04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205978"/>
            <a:ext cx="5699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7E5F19-7F14-4E85-BDB7-6F77BB5B6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6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8FB9-F6ED-4377-A5CF-8616CFFAF26E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2F86-7CE1-4DAE-BCCF-1C059377C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2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491633"/>
            <a:ext cx="8424936" cy="1102519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Об управлении качеством питьевой воды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Стандартизация в области качества воды, нормативные и методические документы, риски для водоснабжения.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363839"/>
            <a:ext cx="8280400" cy="432048"/>
          </a:xfrm>
          <a:solidFill>
            <a:schemeClr val="bg1">
              <a:alpha val="0"/>
            </a:schemeClr>
          </a:solidFill>
          <a:ln>
            <a:noFill/>
          </a:ln>
        </p:spPr>
        <p:txBody>
          <a:bodyPr/>
          <a:lstStyle/>
          <a:p>
            <a:pPr algn="r" defTabSz="912813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Довлатова Елена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5" y="987577"/>
          <a:ext cx="7416826" cy="3672405"/>
        </p:xfrm>
        <a:graphic>
          <a:graphicData uri="http://schemas.openxmlformats.org/drawingml/2006/table">
            <a:tbl>
              <a:tblPr/>
              <a:tblGrid>
                <a:gridCol w="1691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7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7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74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7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74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0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869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Субъект </a:t>
                      </a:r>
                      <a:r>
                        <a:rPr lang="ru-RU" sz="1100" dirty="0" smtClean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УФО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Все население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Население городских поселений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Население сельских поселений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6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Доля, % 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Ранг</a:t>
                      </a:r>
                      <a:r>
                        <a:rPr lang="en-US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из </a:t>
                      </a:r>
                      <a:r>
                        <a:rPr lang="ru-RU" sz="1100" dirty="0" smtClean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80 по РФ) 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Доля, % 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Ранг 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Доля, % 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Ранг 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Общий ранг</a:t>
                      </a:r>
                      <a:endParaRPr lang="ru-RU" sz="11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Свердловская область </a:t>
                      </a:r>
                      <a:endParaRPr lang="ru-RU" sz="12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98,07%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12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98,65%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17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94,96%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15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16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Челябинская область </a:t>
                      </a:r>
                      <a:endParaRPr lang="ru-RU" sz="12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94,07%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26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97,91%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23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76,59%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41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30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Тюменская область 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87,30%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52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97,29%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27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67,94%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56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45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Ханты-Мансийский автономный округ </a:t>
                      </a:r>
                      <a:endParaRPr lang="ru-RU" sz="12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87,17%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54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87,37%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60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84,86%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31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51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Ямало-Ненецкий автономный округ </a:t>
                      </a:r>
                      <a:endParaRPr lang="ru-RU" sz="12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88,35%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48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91,62%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54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71,53%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50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53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Курганская область </a:t>
                      </a:r>
                      <a:endParaRPr lang="ru-RU" sz="12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69,28%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77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77,63%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69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55,78%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71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73 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2195736" y="195486"/>
            <a:ext cx="5401096" cy="485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Обеспеченность питьевой </a:t>
            </a:r>
            <a:r>
              <a:rPr lang="ru-RU" altLang="ru-RU" sz="1600" b="1" dirty="0">
                <a:solidFill>
                  <a:srgbClr val="002060"/>
                </a:solidFill>
              </a:rPr>
              <a:t>(безопасной) водой субъектов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УФО по данным </a:t>
            </a:r>
            <a:r>
              <a:rPr lang="ru-RU" altLang="ru-RU" sz="1600" b="1" dirty="0" err="1" smtClean="0">
                <a:solidFill>
                  <a:srgbClr val="002060"/>
                </a:solidFill>
              </a:rPr>
              <a:t>Роспотребнадзора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  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im2-tub-ru.yandex.net/i?id=318421333-2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4620" cy="5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7474"/>
            <a:ext cx="5832648" cy="594066"/>
          </a:xfrm>
        </p:spPr>
        <p:txBody>
          <a:bodyPr/>
          <a:lstStyle/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Основания для мероприятий по повышению качества Риски для здоровья при временно допустимом ухудшении качества (С</a:t>
            </a:r>
            <a:r>
              <a:rPr lang="ru-RU" sz="1600" baseline="-25000" dirty="0" smtClean="0">
                <a:solidFill>
                  <a:srgbClr val="002060"/>
                </a:solidFill>
              </a:rPr>
              <a:t>ук</a:t>
            </a:r>
            <a:r>
              <a:rPr lang="ru-RU" sz="1600" dirty="0" smtClean="0">
                <a:solidFill>
                  <a:srgbClr val="002060"/>
                </a:solidFill>
              </a:rPr>
              <a:t>) питьевой воды,  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1449" y="789548"/>
          <a:ext cx="8389022" cy="4326576"/>
        </p:xfrm>
        <a:graphic>
          <a:graphicData uri="http://schemas.openxmlformats.org/drawingml/2006/table">
            <a:tbl>
              <a:tblPr/>
              <a:tblGrid>
                <a:gridCol w="1206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9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0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96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5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39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14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2014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5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Вещество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ПДК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Уровень, соответствующий критерию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1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ук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Неканцерогенный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риск 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HQ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дети до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 лет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Неканцерогенный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риск 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HQ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взрослые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Канцерогенный риск 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взрослые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Опасности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Максимальный срок до момента доведения показателя на уровень безвредности для здоровья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Алюминий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0.047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До 30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Барий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0.95-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0.13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Не более10лет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Бор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6 месяцев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ДДТ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0.1*10</a:t>
                      </a:r>
                      <a:r>
                        <a:rPr lang="ru-RU" sz="1100" baseline="3000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До 30 лет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Дихлорметан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0.4*10</a:t>
                      </a:r>
                      <a:r>
                        <a:rPr lang="ru-RU" sz="1100" b="1" baseline="30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4лет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Железо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0.14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Не более15лет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Кадмий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0,001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0.005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0.7*10</a:t>
                      </a:r>
                      <a:r>
                        <a:rPr lang="ru-RU" sz="1100" baseline="3000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Не более14лет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Кобальт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более3лет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Молибден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0.95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более1.5лет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Мышьяк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1.5*10</a:t>
                      </a:r>
                      <a:r>
                        <a:rPr lang="ru-RU" sz="1100" b="1" baseline="300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6 месяцев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Никель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0.47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3лет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Нитраты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1 года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Нитриты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1года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Свинец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0.4*10</a:t>
                      </a:r>
                      <a:r>
                        <a:rPr lang="ru-RU" sz="1100" baseline="3000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2.5лет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Тетрахлорэтилен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0.2*10</a:t>
                      </a:r>
                      <a:r>
                        <a:rPr lang="ru-RU" sz="1100" baseline="3000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5 лет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Фтор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4.5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0.71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2 лет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Хром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4.2*10</a:t>
                      </a:r>
                      <a:r>
                        <a:rPr lang="ru-RU" sz="1100" b="1" baseline="3000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2лет и 4 месяцев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5028"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Цианиды</a:t>
                      </a:r>
                      <a:endParaRPr lang="ru-RU" sz="11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0.35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0.16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более 8.6 лет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94" marR="4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10" name="Picture 2" descr="http://im2-tub-ru.yandex.net/i?id=318421333-2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99 ФОТО\2017\Водный Конгресс\Платный фотограф\Фото Всероссийский водный конгресс\27-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100" y="1395594"/>
            <a:ext cx="2743200" cy="1828800"/>
          </a:xfrm>
          <a:prstGeom prst="rect">
            <a:avLst/>
          </a:prstGeom>
          <a:noFill/>
        </p:spPr>
      </p:pic>
      <p:pic>
        <p:nvPicPr>
          <p:cNvPr id="2052" name="Picture 4" descr="P:\99 ФОТО\2017\Водный Конгресс\Платный фотограф\Фото Всероссийский водный конгресс\27-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0788" y="1395594"/>
            <a:ext cx="2743200" cy="1824228"/>
          </a:xfrm>
          <a:prstGeom prst="rect">
            <a:avLst/>
          </a:prstGeom>
          <a:noFill/>
        </p:spPr>
      </p:pic>
      <p:pic>
        <p:nvPicPr>
          <p:cNvPr id="2053" name="Picture 5" descr="P:\99 ФОТО\2017\Водный Конгресс\Платный фотограф\Фото Всероссийский водный конгресс\27-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0788" y="3285804"/>
            <a:ext cx="2743200" cy="1824228"/>
          </a:xfrm>
          <a:prstGeom prst="rect">
            <a:avLst/>
          </a:prstGeom>
          <a:noFill/>
        </p:spPr>
      </p:pic>
      <p:pic>
        <p:nvPicPr>
          <p:cNvPr id="2054" name="Picture 6" descr="P:\99 ФОТО\2017\Водный Конгресс\Платный фотограф\Фото Всероссийский водный конгресс\27-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9100" y="3285804"/>
            <a:ext cx="2743200" cy="182403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50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76256" y="537076"/>
            <a:ext cx="1152127" cy="165906"/>
          </a:xfrm>
          <a:prstGeom prst="rect">
            <a:avLst/>
          </a:prstGeom>
          <a:solidFill>
            <a:srgbClr val="4E8F9C"/>
          </a:solidFill>
          <a:ln>
            <a:solidFill>
              <a:srgbClr val="4E8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781755"/>
            <a:ext cx="1160989" cy="103833"/>
          </a:xfrm>
          <a:prstGeom prst="rect">
            <a:avLst/>
          </a:prstGeom>
          <a:solidFill>
            <a:srgbClr val="4D8796"/>
          </a:solidFill>
          <a:ln>
            <a:solidFill>
              <a:srgbClr val="4C8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520" y="-137593"/>
            <a:ext cx="1232600" cy="14852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2924" y="327973"/>
            <a:ext cx="946788" cy="137543"/>
          </a:xfrm>
          <a:prstGeom prst="rect">
            <a:avLst/>
          </a:prstGeom>
          <a:solidFill>
            <a:srgbClr val="4794A3"/>
          </a:solidFill>
          <a:ln>
            <a:solidFill>
              <a:srgbClr val="479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2466" y="507090"/>
            <a:ext cx="1019253" cy="195892"/>
          </a:xfrm>
          <a:prstGeom prst="rect">
            <a:avLst/>
          </a:prstGeom>
          <a:solidFill>
            <a:srgbClr val="4C919E"/>
          </a:solidFill>
          <a:ln>
            <a:solidFill>
              <a:srgbClr val="4B9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2716" y="734354"/>
            <a:ext cx="906996" cy="151234"/>
          </a:xfrm>
          <a:prstGeom prst="rect">
            <a:avLst/>
          </a:prstGeom>
          <a:solidFill>
            <a:srgbClr val="4D8B97"/>
          </a:solidFill>
          <a:ln>
            <a:solidFill>
              <a:srgbClr val="4D8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6524" y="965106"/>
            <a:ext cx="565155" cy="62511"/>
          </a:xfrm>
          <a:prstGeom prst="rect">
            <a:avLst/>
          </a:prstGeom>
          <a:solidFill>
            <a:srgbClr val="498390"/>
          </a:solidFill>
          <a:ln>
            <a:solidFill>
              <a:srgbClr val="4A8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68" y="362335"/>
            <a:ext cx="1512381" cy="6131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16056" y="658636"/>
            <a:ext cx="3312128" cy="68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250" dirty="0">
                <a:solidFill>
                  <a:srgbClr val="1F94AB"/>
                </a:solidFill>
                <a:latin typeface="Calibri"/>
              </a:rPr>
              <a:t>24 – 26 ИЮНЯ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049" y="60977"/>
            <a:ext cx="3573368" cy="7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6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D5CF50-9330-4906-AF72-9C323EAC5A34}" type="datetime1">
              <a:rPr lang="ru-RU"/>
              <a:pPr>
                <a:defRPr/>
              </a:pPr>
              <a:t>01.11.2018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EBC45-2C93-4853-B1FE-51949486CDD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1923678"/>
            <a:ext cx="9144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Благодарю за внимание</a:t>
            </a:r>
            <a:endParaRPr lang="ru-RU" sz="4400" dirty="0"/>
          </a:p>
          <a:p>
            <a:pPr eaLnBrk="0" hangingPunct="0"/>
            <a:endParaRPr lang="ru-RU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AWW">
  <a:themeElements>
    <a:clrScheme name="RAW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RAW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W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W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W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W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W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W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22507</TotalTime>
  <Words>346</Words>
  <Application>Microsoft Office PowerPoint</Application>
  <PresentationFormat>Экран (16:9)</PresentationFormat>
  <Paragraphs>201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2_RAWW</vt:lpstr>
      <vt:lpstr>Тема Office</vt:lpstr>
      <vt:lpstr>Об управлении качеством питьевой воды Стандартизация в области качества воды, нормативные и методические документы, риски для водоснабжения.</vt:lpstr>
      <vt:lpstr>Слайд 2</vt:lpstr>
      <vt:lpstr>Основания для мероприятий по повышению качества Риски для здоровья при временно допустимом ухудшении качества (Сук) питьевой воды,  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econom</cp:lastModifiedBy>
  <cp:revision>1367</cp:revision>
  <dcterms:created xsi:type="dcterms:W3CDTF">2011-07-07T05:24:54Z</dcterms:created>
  <dcterms:modified xsi:type="dcterms:W3CDTF">2018-11-01T08:55:32Z</dcterms:modified>
</cp:coreProperties>
</file>