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394" r:id="rId2"/>
    <p:sldId id="445" r:id="rId3"/>
    <p:sldId id="446" r:id="rId4"/>
    <p:sldId id="447" r:id="rId5"/>
    <p:sldId id="448" r:id="rId6"/>
    <p:sldId id="435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A1280B"/>
    <a:srgbClr val="D6513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54" autoAdjust="0"/>
    <p:restoredTop sz="94660"/>
  </p:normalViewPr>
  <p:slideViewPr>
    <p:cSldViewPr snapToGrid="0">
      <p:cViewPr>
        <p:scale>
          <a:sx n="90" d="100"/>
          <a:sy n="90" d="100"/>
        </p:scale>
        <p:origin x="-384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68F6A5-2C07-41E9-963A-BD20F28510DD}" type="datetimeFigureOut">
              <a:rPr lang="ru-RU" smtClean="0"/>
              <a:pPr/>
              <a:t>13.12.2019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71C971-E1A0-4882-8C0F-9AB3C1779C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909976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A2F5D0-4D2C-4965-BAEB-EB87053EB1D3}" type="datetimeFigureOut">
              <a:rPr lang="ru-RU" smtClean="0"/>
              <a:pPr/>
              <a:t>13.12.2019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062601-7483-4408-B8D1-986AA1B5631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5949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C127F8-7810-4B4F-B656-202EFC7F3EA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3830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C127F8-7810-4B4F-B656-202EFC7F3EA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3830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C127F8-7810-4B4F-B656-202EFC7F3EA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38309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C127F8-7810-4B4F-B656-202EFC7F3EA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3830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11C70-9E73-4EE8-AAE3-E7EB7971DD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5A418-2BB4-4C89-9173-84AC18CC6CA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382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11C70-9E73-4EE8-AAE3-E7EB7971DD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5A418-2BB4-4C89-9173-84AC18CC6CA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2393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11C70-9E73-4EE8-AAE3-E7EB7971DD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5A418-2BB4-4C89-9173-84AC18CC6CA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7873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11C70-9E73-4EE8-AAE3-E7EB7971DD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5A418-2BB4-4C89-9173-84AC18CC6CA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7170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11C70-9E73-4EE8-AAE3-E7EB7971DD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5A418-2BB4-4C89-9173-84AC18CC6CA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4362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11C70-9E73-4EE8-AAE3-E7EB7971DD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5A418-2BB4-4C89-9173-84AC18CC6CA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6443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11C70-9E73-4EE8-AAE3-E7EB7971DD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5A418-2BB4-4C89-9173-84AC18CC6CA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5181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11C70-9E73-4EE8-AAE3-E7EB7971DD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5A418-2BB4-4C89-9173-84AC18CC6CA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2731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11C70-9E73-4EE8-AAE3-E7EB7971DD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5A418-2BB4-4C89-9173-84AC18CC6CA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8062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11C70-9E73-4EE8-AAE3-E7EB7971DD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5A418-2BB4-4C89-9173-84AC18CC6CA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5117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11C70-9E73-4EE8-AAE3-E7EB7971DD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5A418-2BB4-4C89-9173-84AC18CC6CA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5181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11C70-9E73-4EE8-AAE3-E7EB7971DD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5A418-2BB4-4C89-9173-84AC18CC6CA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9176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1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2.png"/><Relationship Id="rId4" Type="http://schemas.microsoft.com/office/2007/relationships/hdphoto" Target="../media/hdphoto1.wdp"/><Relationship Id="rId9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Группа 56">
            <a:extLst>
              <a:ext uri="{FF2B5EF4-FFF2-40B4-BE49-F238E27FC236}">
                <a16:creationId xmlns="" xmlns:a16="http://schemas.microsoft.com/office/drawing/2014/main" id="{47C4D5F9-52F1-487C-95C4-AEB40152A7A7}"/>
              </a:ext>
            </a:extLst>
          </p:cNvPr>
          <p:cNvGrpSpPr/>
          <p:nvPr/>
        </p:nvGrpSpPr>
        <p:grpSpPr>
          <a:xfrm>
            <a:off x="5520906" y="4012"/>
            <a:ext cx="6339127" cy="6853988"/>
            <a:chOff x="11286056" y="0"/>
            <a:chExt cx="6113486" cy="6610021"/>
          </a:xfrm>
        </p:grpSpPr>
        <p:pic>
          <p:nvPicPr>
            <p:cNvPr id="58" name="область">
              <a:extLst>
                <a:ext uri="{FF2B5EF4-FFF2-40B4-BE49-F238E27FC236}">
                  <a16:creationId xmlns="" xmlns:a16="http://schemas.microsoft.com/office/drawing/2014/main" id="{ACE15EBA-9757-4538-88F1-5FDD6264332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 xmlns="">
                    <a14:imgLayer r:embed="rId4">
                      <a14:imgEffect>
                        <a14:saturation sat="400000"/>
                      </a14:imgEffect>
                      <a14:imgEffect>
                        <a14:brightnessContrast bright="-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b="-929"/>
            <a:stretch/>
          </p:blipFill>
          <p:spPr>
            <a:xfrm>
              <a:off x="12206416" y="271346"/>
              <a:ext cx="5193126" cy="6165559"/>
            </a:xfrm>
            <a:prstGeom prst="rect">
              <a:avLst/>
            </a:prstGeom>
            <a:ln>
              <a:noFill/>
            </a:ln>
            <a:effectLst/>
          </p:spPr>
        </p:pic>
        <p:sp>
          <p:nvSpPr>
            <p:cNvPr id="59" name="Прямоугольник 58">
              <a:extLst>
                <a:ext uri="{FF2B5EF4-FFF2-40B4-BE49-F238E27FC236}">
                  <a16:creationId xmlns="" xmlns:a16="http://schemas.microsoft.com/office/drawing/2014/main" id="{E51A57AD-EF5A-430A-ABC5-83470138E492}"/>
                </a:ext>
              </a:extLst>
            </p:cNvPr>
            <p:cNvSpPr/>
            <p:nvPr/>
          </p:nvSpPr>
          <p:spPr>
            <a:xfrm>
              <a:off x="11286056" y="0"/>
              <a:ext cx="6060036" cy="6610021"/>
            </a:xfrm>
            <a:prstGeom prst="rect">
              <a:avLst/>
            </a:pr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17584" y="171359"/>
            <a:ext cx="1018851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5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solidFill>
                  <a:srgbClr val="0067A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Нормативные правовые акты по реализации</a:t>
            </a:r>
          </a:p>
          <a:p>
            <a:pPr marL="0" marR="0" lvl="5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 smtClean="0">
                <a:solidFill>
                  <a:srgbClr val="0067A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молодежной политики</a:t>
            </a:r>
            <a:endParaRPr lang="ru-RU" sz="2400" b="1" dirty="0">
              <a:solidFill>
                <a:srgbClr val="0067AC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096000" y="2186537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5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000" dirty="0" smtClean="0">
              <a:solidFill>
                <a:srgbClr val="43556D"/>
              </a:solidFill>
              <a:latin typeface="Arial" pitchFamily="34" charset="0"/>
              <a:cs typeface="Arial" pitchFamily="34" charset="0"/>
            </a:endParaRPr>
          </a:p>
          <a:p>
            <a:pPr marL="0" lvl="5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000" dirty="0">
              <a:solidFill>
                <a:srgbClr val="43556D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485293" y="1257300"/>
            <a:ext cx="11238945" cy="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0" name="Рисунок 4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60619" y="355600"/>
            <a:ext cx="513718" cy="706102"/>
          </a:xfrm>
          <a:prstGeom prst="rect">
            <a:avLst/>
          </a:prstGeom>
          <a:effectLst/>
        </p:spPr>
      </p:pic>
      <p:sp>
        <p:nvSpPr>
          <p:cNvPr id="21" name="TextBox 20"/>
          <p:cNvSpPr txBox="1"/>
          <p:nvPr/>
        </p:nvSpPr>
        <p:spPr>
          <a:xfrm>
            <a:off x="739855" y="1466207"/>
            <a:ext cx="50174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Закон Челябинской области 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от 26.08.2006 г. № 45-ЗО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«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О молодежи»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0834" y="2624860"/>
            <a:ext cx="54916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Закон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Челябинской области от 11.06.1998 г. </a:t>
            </a:r>
            <a:endParaRPr lang="ru-RU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№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46-ЗО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«О государственной поддержке молодежных и детских общественных объединений в Челябинской области»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06720" y="4378260"/>
            <a:ext cx="54486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Государственная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программа Челябинской области от 18.12.2017 г. №666-П «Повышение эффективности реализации молодежной политики Челябинской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области»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650486" y="1413933"/>
            <a:ext cx="5124089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A1280B"/>
                </a:solidFill>
              </a:rPr>
              <a:t>региональный проект</a:t>
            </a:r>
          </a:p>
          <a:p>
            <a:pPr algn="ctr"/>
            <a:r>
              <a:rPr lang="ru-RU" sz="2400" b="1" dirty="0" smtClean="0">
                <a:solidFill>
                  <a:srgbClr val="A1280B"/>
                </a:solidFill>
              </a:rPr>
              <a:t> </a:t>
            </a:r>
            <a:r>
              <a:rPr lang="ru-RU" sz="2400" b="1" dirty="0" smtClean="0">
                <a:solidFill>
                  <a:srgbClr val="A1280B"/>
                </a:solidFill>
              </a:rPr>
              <a:t>«Социальная активность» национального проекта «Образование</a:t>
            </a:r>
            <a:r>
              <a:rPr lang="ru-RU" sz="2400" b="1" dirty="0" smtClean="0">
                <a:solidFill>
                  <a:srgbClr val="A1280B"/>
                </a:solidFill>
              </a:rPr>
              <a:t>»:</a:t>
            </a:r>
            <a:endParaRPr lang="ru-RU" sz="2400" b="1" dirty="0" smtClean="0">
              <a:solidFill>
                <a:srgbClr val="A1280B"/>
              </a:solidFill>
            </a:endParaRPr>
          </a:p>
          <a:p>
            <a:pPr algn="ctr"/>
            <a:endParaRPr lang="ru-RU" sz="22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поддержка общественных молодежных инициатив</a:t>
            </a:r>
            <a:br>
              <a:rPr lang="ru-RU" sz="2000" b="1" dirty="0" smtClean="0">
                <a:solidFill>
                  <a:srgbClr val="C00000"/>
                </a:solidFill>
              </a:rPr>
            </a:br>
            <a:endParaRPr lang="ru-R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гражданско-патриотическое воспитание детей и молодежи</a:t>
            </a:r>
          </a:p>
          <a:p>
            <a:pPr algn="ctr"/>
            <a:endParaRPr lang="ru-R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развитие добровольчества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 (</a:t>
            </a:r>
            <a:r>
              <a:rPr lang="ru-RU" sz="2000" b="1" dirty="0" err="1" smtClean="0">
                <a:solidFill>
                  <a:srgbClr val="C00000"/>
                </a:solidFill>
              </a:rPr>
              <a:t>волонтерства</a:t>
            </a:r>
            <a:r>
              <a:rPr lang="ru-RU" sz="2000" b="1" dirty="0" smtClean="0">
                <a:solidFill>
                  <a:srgbClr val="C00000"/>
                </a:solidFill>
              </a:rPr>
              <a:t>)</a:t>
            </a:r>
          </a:p>
          <a:p>
            <a:pPr algn="ctr"/>
            <a:endParaRPr lang="ru-R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развитие клубного студенческого движения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endParaRPr lang="ru-RU" sz="2000" b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C:\Users\Пользователь\Desktop\ИКОНКИ ДЛЯ ПРЗЕНТАЦИЙ\Иконки\PNG\PNG_icons_federal_projects\icon_p (32)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5630333"/>
            <a:ext cx="1338397" cy="122766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65791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9">
            <a:extLst>
              <a:ext uri="{FF2B5EF4-FFF2-40B4-BE49-F238E27FC236}">
                <a16:creationId xmlns="" xmlns:a16="http://schemas.microsoft.com/office/drawing/2014/main" id="{47C4D5F9-52F1-487C-95C4-AEB40152A7A7}"/>
              </a:ext>
            </a:extLst>
          </p:cNvPr>
          <p:cNvGrpSpPr/>
          <p:nvPr/>
        </p:nvGrpSpPr>
        <p:grpSpPr>
          <a:xfrm>
            <a:off x="5908296" y="0"/>
            <a:ext cx="6283704" cy="6853988"/>
            <a:chOff x="2107317" y="-103008"/>
            <a:chExt cx="6060036" cy="6610021"/>
          </a:xfrm>
        </p:grpSpPr>
        <p:pic>
          <p:nvPicPr>
            <p:cNvPr id="71" name="область">
              <a:extLst>
                <a:ext uri="{FF2B5EF4-FFF2-40B4-BE49-F238E27FC236}">
                  <a16:creationId xmlns="" xmlns:a16="http://schemas.microsoft.com/office/drawing/2014/main" id="{ACE15EBA-9757-4538-88F1-5FDD6264332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lum bright="10000"/>
              <a:extLst>
                <a:ext uri="{BEBA8EAE-BF5A-486C-A8C5-ECC9F3942E4B}">
                  <a14:imgProps xmlns:a14="http://schemas.microsoft.com/office/drawing/2010/main" xmlns="">
                    <a14:imgLayer r:embed="rId4">
                      <a14:imgEffect>
                        <a14:saturation sat="400000"/>
                      </a14:imgEffect>
                      <a14:imgEffect>
                        <a14:brightnessContrast bright="-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b="-929"/>
            <a:stretch/>
          </p:blipFill>
          <p:spPr>
            <a:xfrm>
              <a:off x="2550260" y="154199"/>
              <a:ext cx="5193125" cy="6165559"/>
            </a:xfrm>
            <a:prstGeom prst="rect">
              <a:avLst/>
            </a:prstGeom>
            <a:ln w="12700">
              <a:solidFill>
                <a:schemeClr val="bg1"/>
              </a:solidFill>
            </a:ln>
            <a:effectLst/>
          </p:spPr>
        </p:pic>
        <p:sp>
          <p:nvSpPr>
            <p:cNvPr id="72" name="Прямоугольник 71">
              <a:extLst>
                <a:ext uri="{FF2B5EF4-FFF2-40B4-BE49-F238E27FC236}">
                  <a16:creationId xmlns="" xmlns:a16="http://schemas.microsoft.com/office/drawing/2014/main" id="{E51A57AD-EF5A-430A-ABC5-83470138E492}"/>
                </a:ext>
              </a:extLst>
            </p:cNvPr>
            <p:cNvSpPr/>
            <p:nvPr/>
          </p:nvSpPr>
          <p:spPr>
            <a:xfrm>
              <a:off x="2107317" y="-103008"/>
              <a:ext cx="6060036" cy="6610021"/>
            </a:xfrm>
            <a:prstGeom prst="rect">
              <a:avLst/>
            </a:prstGeom>
            <a:solidFill>
              <a:srgbClr val="FFFFFF">
                <a:alpha val="60000"/>
              </a:srgb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3" name="Рисунок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60619" y="355600"/>
            <a:ext cx="513718" cy="706102"/>
          </a:xfrm>
          <a:prstGeom prst="rect">
            <a:avLst/>
          </a:prstGeom>
          <a:effectLst/>
        </p:spPr>
      </p:pic>
      <p:cxnSp>
        <p:nvCxnSpPr>
          <p:cNvPr id="15" name="Прямая соединительная линия 14"/>
          <p:cNvCxnSpPr/>
          <p:nvPr/>
        </p:nvCxnSpPr>
        <p:spPr>
          <a:xfrm>
            <a:off x="485293" y="1257300"/>
            <a:ext cx="11238945" cy="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507998" y="164165"/>
            <a:ext cx="1047326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dirty="0" smtClean="0">
                <a:solidFill>
                  <a:srgbClr val="0067A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Результаты работы за 2019 год</a:t>
            </a:r>
          </a:p>
          <a:p>
            <a:pPr marL="0" lvl="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dirty="0" smtClean="0">
                <a:solidFill>
                  <a:srgbClr val="0067A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 сфере </a:t>
            </a:r>
            <a:r>
              <a:rPr lang="ru-RU" sz="3200" b="1" dirty="0" smtClean="0">
                <a:solidFill>
                  <a:srgbClr val="0067A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молодежной политики</a:t>
            </a:r>
            <a:endParaRPr lang="ru-RU" sz="3200" b="1" dirty="0">
              <a:solidFill>
                <a:srgbClr val="0067AC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59667" y="1575524"/>
            <a:ext cx="6324600" cy="83099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7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место в РФ по количеству поддержанных проектов,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8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место в РФ по сумме полученных грантов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554793" y="4062285"/>
            <a:ext cx="56992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11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молодежных общественных организаций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653828" y="2698609"/>
            <a:ext cx="55663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5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вузов стали победителями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грантового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конкурса среди ВУЗов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9281863" y="1861554"/>
            <a:ext cx="188567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5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u="sng" dirty="0" smtClean="0">
                <a:solidFill>
                  <a:srgbClr val="A1280B"/>
                </a:solidFill>
              </a:rPr>
              <a:t>33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млн.руб.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9220200" y="2825309"/>
            <a:ext cx="1955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5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u="sng" dirty="0" smtClean="0">
                <a:solidFill>
                  <a:srgbClr val="A1280B"/>
                </a:solidFill>
              </a:rPr>
              <a:t>11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млн.руб.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9260990" y="4070291"/>
            <a:ext cx="20081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5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u="sng" dirty="0" smtClean="0">
                <a:solidFill>
                  <a:srgbClr val="A1280B"/>
                </a:solidFill>
              </a:rPr>
              <a:t>14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млн.руб.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066800" y="5719227"/>
            <a:ext cx="111252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Приняли участие в летней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</a:rPr>
              <a:t>форумной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 кампании </a:t>
            </a:r>
          </a:p>
          <a:p>
            <a:pPr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dirty="0">
                <a:solidFill>
                  <a:srgbClr val="C00000"/>
                </a:solidFill>
              </a:rPr>
              <a:t>450 </a:t>
            </a:r>
            <a:r>
              <a:rPr lang="ru-RU" sz="2400" b="1" dirty="0" smtClean="0">
                <a:solidFill>
                  <a:srgbClr val="C00000"/>
                </a:solidFill>
              </a:rPr>
              <a:t>представителей молодежи </a:t>
            </a:r>
          </a:p>
          <a:p>
            <a:pPr algn="ctr"/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</a:rPr>
              <a:t>«Территория смыслов», «Таврида»,«Утро», «Евразия»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/>
          <a:srcRect l="59305" t="64445" r="37014" b="29012"/>
          <a:stretch>
            <a:fillRect/>
          </a:stretch>
        </p:blipFill>
        <p:spPr bwMode="auto">
          <a:xfrm>
            <a:off x="0" y="5723470"/>
            <a:ext cx="1134533" cy="113453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/>
          <a:srcRect l="39583" t="34197" r="56667" b="59136"/>
          <a:stretch>
            <a:fillRect/>
          </a:stretch>
        </p:blipFill>
        <p:spPr bwMode="auto">
          <a:xfrm>
            <a:off x="11091335" y="4004735"/>
            <a:ext cx="711202" cy="711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/>
          <a:srcRect l="19931" t="33703" r="76388" b="58766"/>
          <a:stretch>
            <a:fillRect/>
          </a:stretch>
        </p:blipFill>
        <p:spPr bwMode="auto">
          <a:xfrm>
            <a:off x="11184466" y="2095741"/>
            <a:ext cx="643467" cy="740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1"/>
          <p:cNvSpPr txBox="1"/>
          <p:nvPr/>
        </p:nvSpPr>
        <p:spPr>
          <a:xfrm>
            <a:off x="0" y="2065865"/>
            <a:ext cx="30395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</a:rPr>
              <a:t>Итоги Всероссийского </a:t>
            </a:r>
            <a:r>
              <a:rPr lang="ru-RU" sz="2000" b="1" i="1" dirty="0" err="1" smtClean="0">
                <a:solidFill>
                  <a:schemeClr val="accent1">
                    <a:lumMod val="50000"/>
                  </a:schemeClr>
                </a:solidFill>
              </a:rPr>
              <a:t>грантового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</a:rPr>
              <a:t> конкурса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52400" y="3962401"/>
            <a:ext cx="30395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</a:rPr>
              <a:t>Победители конкурса грантов Президента РФ</a:t>
            </a:r>
          </a:p>
        </p:txBody>
      </p:sp>
    </p:spTree>
    <p:extLst>
      <p:ext uri="{BB962C8B-B14F-4D97-AF65-F5344CB8AC3E}">
        <p14:creationId xmlns:p14="http://schemas.microsoft.com/office/powerpoint/2010/main" xmlns="" val="268976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9">
            <a:extLst>
              <a:ext uri="{FF2B5EF4-FFF2-40B4-BE49-F238E27FC236}">
                <a16:creationId xmlns="" xmlns:a16="http://schemas.microsoft.com/office/drawing/2014/main" id="{47C4D5F9-52F1-487C-95C4-AEB40152A7A7}"/>
              </a:ext>
            </a:extLst>
          </p:cNvPr>
          <p:cNvGrpSpPr/>
          <p:nvPr/>
        </p:nvGrpSpPr>
        <p:grpSpPr>
          <a:xfrm>
            <a:off x="5908296" y="4012"/>
            <a:ext cx="6283704" cy="6853988"/>
            <a:chOff x="2107317" y="-103008"/>
            <a:chExt cx="6060036" cy="6610021"/>
          </a:xfrm>
        </p:grpSpPr>
        <p:pic>
          <p:nvPicPr>
            <p:cNvPr id="71" name="область">
              <a:extLst>
                <a:ext uri="{FF2B5EF4-FFF2-40B4-BE49-F238E27FC236}">
                  <a16:creationId xmlns="" xmlns:a16="http://schemas.microsoft.com/office/drawing/2014/main" id="{ACE15EBA-9757-4538-88F1-5FDD6264332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lum bright="10000"/>
              <a:extLst>
                <a:ext uri="{BEBA8EAE-BF5A-486C-A8C5-ECC9F3942E4B}">
                  <a14:imgProps xmlns:a14="http://schemas.microsoft.com/office/drawing/2010/main" xmlns="">
                    <a14:imgLayer r:embed="rId4">
                      <a14:imgEffect>
                        <a14:saturation sat="400000"/>
                      </a14:imgEffect>
                      <a14:imgEffect>
                        <a14:brightnessContrast bright="-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b="-929"/>
            <a:stretch/>
          </p:blipFill>
          <p:spPr>
            <a:xfrm>
              <a:off x="2550260" y="154199"/>
              <a:ext cx="5193125" cy="6165559"/>
            </a:xfrm>
            <a:prstGeom prst="rect">
              <a:avLst/>
            </a:prstGeom>
            <a:ln w="12700">
              <a:solidFill>
                <a:schemeClr val="bg1"/>
              </a:solidFill>
            </a:ln>
            <a:effectLst/>
          </p:spPr>
        </p:pic>
        <p:sp>
          <p:nvSpPr>
            <p:cNvPr id="72" name="Прямоугольник 71">
              <a:extLst>
                <a:ext uri="{FF2B5EF4-FFF2-40B4-BE49-F238E27FC236}">
                  <a16:creationId xmlns="" xmlns:a16="http://schemas.microsoft.com/office/drawing/2014/main" id="{E51A57AD-EF5A-430A-ABC5-83470138E492}"/>
                </a:ext>
              </a:extLst>
            </p:cNvPr>
            <p:cNvSpPr/>
            <p:nvPr/>
          </p:nvSpPr>
          <p:spPr>
            <a:xfrm>
              <a:off x="2107317" y="-103008"/>
              <a:ext cx="6060036" cy="6610021"/>
            </a:xfrm>
            <a:prstGeom prst="rect">
              <a:avLst/>
            </a:prstGeom>
            <a:solidFill>
              <a:srgbClr val="FFFFFF">
                <a:alpha val="60000"/>
              </a:srgb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3" name="Рисунок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60619" y="355600"/>
            <a:ext cx="513718" cy="706102"/>
          </a:xfrm>
          <a:prstGeom prst="rect">
            <a:avLst/>
          </a:prstGeom>
          <a:effectLst/>
        </p:spPr>
      </p:pic>
      <p:cxnSp>
        <p:nvCxnSpPr>
          <p:cNvPr id="15" name="Прямая соединительная линия 14"/>
          <p:cNvCxnSpPr/>
          <p:nvPr/>
        </p:nvCxnSpPr>
        <p:spPr>
          <a:xfrm>
            <a:off x="485293" y="1257300"/>
            <a:ext cx="11238945" cy="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507998" y="164165"/>
            <a:ext cx="1047326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dirty="0" smtClean="0">
                <a:solidFill>
                  <a:srgbClr val="0067A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Результаты </a:t>
            </a:r>
            <a:r>
              <a:rPr lang="ru-RU" sz="3200" dirty="0">
                <a:solidFill>
                  <a:srgbClr val="0067A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работы </a:t>
            </a:r>
            <a:r>
              <a:rPr lang="ru-RU" sz="3200" dirty="0" smtClean="0">
                <a:solidFill>
                  <a:srgbClr val="0067A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за 2019 год</a:t>
            </a:r>
          </a:p>
          <a:p>
            <a:pPr marL="0" lvl="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dirty="0" smtClean="0">
                <a:solidFill>
                  <a:srgbClr val="0067A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 сфере </a:t>
            </a:r>
            <a:r>
              <a:rPr lang="ru-RU" sz="3200" b="1" dirty="0">
                <a:solidFill>
                  <a:srgbClr val="0067A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молодежной </a:t>
            </a:r>
            <a:r>
              <a:rPr lang="ru-RU" sz="3200" b="1" dirty="0" smtClean="0">
                <a:solidFill>
                  <a:srgbClr val="0067A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политики</a:t>
            </a:r>
            <a:endParaRPr lang="ru-RU" sz="3200" b="1" dirty="0">
              <a:solidFill>
                <a:srgbClr val="0067AC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0" y="1948058"/>
            <a:ext cx="304165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Региональный ресурсный </a:t>
            </a:r>
          </a:p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центр поддержки добровольчества</a:t>
            </a:r>
          </a:p>
          <a:p>
            <a:pPr algn="ctr"/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rgbClr val="A1280B"/>
                </a:solidFill>
              </a:rPr>
              <a:t>2000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мероприятий</a:t>
            </a:r>
          </a:p>
          <a:p>
            <a:pPr algn="ctr"/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ЕИС «Добровольцы России»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более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rgbClr val="A1280B"/>
                </a:solidFill>
              </a:rPr>
              <a:t>13000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человек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0" y="6047027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>
                <a:solidFill>
                  <a:srgbClr val="C00000"/>
                </a:solidFill>
              </a:rPr>
              <a:t>373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областных мероприятия патриотической направленности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( </a:t>
            </a:r>
            <a:r>
              <a:rPr lang="ru-RU" sz="2400" b="1" u="sng" dirty="0" smtClean="0">
                <a:solidFill>
                  <a:srgbClr val="C00000"/>
                </a:solidFill>
              </a:rPr>
              <a:t>280 </a:t>
            </a:r>
            <a:r>
              <a:rPr lang="ru-RU" sz="2400" b="1" u="sng" dirty="0" smtClean="0">
                <a:solidFill>
                  <a:srgbClr val="C00000"/>
                </a:solidFill>
              </a:rPr>
              <a:t>000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участников)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205095" y="1928141"/>
            <a:ext cx="28062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Российское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движение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школьников</a:t>
            </a:r>
          </a:p>
          <a:p>
            <a:pPr algn="ctr"/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в </a:t>
            </a:r>
            <a:r>
              <a:rPr lang="ru-RU" b="1" dirty="0" smtClean="0">
                <a:solidFill>
                  <a:srgbClr val="A1280B"/>
                </a:solidFill>
              </a:rPr>
              <a:t>пятерке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лидеров </a:t>
            </a:r>
          </a:p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среди субъектов РФ</a:t>
            </a:r>
          </a:p>
          <a:p>
            <a:pPr algn="ctr"/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более </a:t>
            </a:r>
            <a:r>
              <a:rPr lang="ru-RU" b="1" dirty="0" smtClean="0">
                <a:solidFill>
                  <a:srgbClr val="A1280B"/>
                </a:solidFill>
              </a:rPr>
              <a:t>55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тыс.человек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789993" y="1835175"/>
            <a:ext cx="394667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 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Челябинское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региональное отделение Российских студенческих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отрядов</a:t>
            </a:r>
          </a:p>
          <a:p>
            <a:pPr algn="ctr"/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обладатель</a:t>
            </a:r>
            <a:r>
              <a:rPr lang="ru-RU" b="1" dirty="0" smtClean="0">
                <a:solidFill>
                  <a:srgbClr val="A1280B"/>
                </a:solidFill>
              </a:rPr>
              <a:t> знамени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лучшего регионального отделения РСО РФ 2019 года</a:t>
            </a:r>
          </a:p>
          <a:p>
            <a:pPr algn="ctr"/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rgbClr val="A1280B"/>
                </a:solidFill>
              </a:rPr>
              <a:t>3023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члена РО РСО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517687" y="1942585"/>
            <a:ext cx="25303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Центр мониторинга</a:t>
            </a:r>
          </a:p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социальных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сетей</a:t>
            </a:r>
          </a:p>
          <a:p>
            <a:pPr algn="ctr"/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rgbClr val="A1280B"/>
                </a:solidFill>
              </a:rPr>
              <a:t>более 50 </a:t>
            </a:r>
          </a:p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научно-практических</a:t>
            </a:r>
          </a:p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мероприятий </a:t>
            </a:r>
          </a:p>
          <a:p>
            <a:pPr algn="ctr"/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5602" name="Picture 2" descr="https://jrnlst.ru/sites/default/files/rdsh.jpg"/>
          <p:cNvPicPr>
            <a:picLocks noChangeAspect="1" noChangeArrowheads="1"/>
          </p:cNvPicPr>
          <p:nvPr/>
        </p:nvPicPr>
        <p:blipFill>
          <a:blip r:embed="rId6" cstate="print"/>
          <a:srcRect l="23033" t="3448" r="23026" b="4680"/>
          <a:stretch>
            <a:fillRect/>
          </a:stretch>
        </p:blipFill>
        <p:spPr bwMode="auto">
          <a:xfrm>
            <a:off x="3725811" y="4457448"/>
            <a:ext cx="1320324" cy="1266018"/>
          </a:xfrm>
          <a:prstGeom prst="rect">
            <a:avLst/>
          </a:prstGeom>
          <a:noFill/>
        </p:spPr>
      </p:pic>
      <p:pic>
        <p:nvPicPr>
          <p:cNvPr id="25604" name="Picture 4" descr="https://pbs.twimg.com/profile_images/465508815236902912/Gci5Kgmu_400x400.jpe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01933" y="4360333"/>
            <a:ext cx="1405467" cy="1405467"/>
          </a:xfrm>
          <a:prstGeom prst="rect">
            <a:avLst/>
          </a:prstGeom>
          <a:noFill/>
        </p:spPr>
      </p:pic>
      <p:sp>
        <p:nvSpPr>
          <p:cNvPr id="6146" name="AutoShape 2" descr="https://apf.mail.ru/cgi-bin/readmsg/Screenshot_20191210-110939.png?id=15759658091675106380%3B0%3B2%3B0%3B1&amp;x-email=ryabovaanytka%40mail.ru&amp;exif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48" name="AutoShape 4" descr="https://apf.mail.ru/cgi-bin/readmsg/Screenshot_20191210-110939.png?id=15759658091675106380%3B0%3B2%3B0%3B1&amp;x-email=ryabovaanytka%40mail.ru&amp;exif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50" name="AutoShape 6" descr="https://apf.mail.ru/cgi-bin/readmsg/K9RwLQ24j4U%20(1).jpg?id=15759658091675106380%3B0%3B1%3B0%3B3&amp;x-email=ryabovaanytka%40mail.ru&amp;exif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52" name="AutoShape 8" descr="https://apf.mail.ru/cgi-bin/readmsg/K9RwLQ24j4U%20(1).jpg?id=15759658091675106380%3B0%3B1%3B0%3B3&amp;x-email=ryabovaanytka%40mail.ru&amp;exif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9" name="Рисунок 18" descr="K9RwLQ24j4U (1).jpg"/>
          <p:cNvPicPr>
            <a:picLocks noChangeAspect="1"/>
          </p:cNvPicPr>
          <p:nvPr/>
        </p:nvPicPr>
        <p:blipFill>
          <a:blip r:embed="rId8" cstate="print"/>
          <a:srcRect l="7207" t="7658" r="8558" b="8258"/>
          <a:stretch>
            <a:fillRect/>
          </a:stretch>
        </p:blipFill>
        <p:spPr>
          <a:xfrm>
            <a:off x="643467" y="4436716"/>
            <a:ext cx="1718733" cy="1286751"/>
          </a:xfrm>
          <a:prstGeom prst="rect">
            <a:avLst/>
          </a:prstGeom>
        </p:spPr>
      </p:pic>
      <p:pic>
        <p:nvPicPr>
          <p:cNvPr id="20" name="Рисунок 19" descr="Screenshot_20191210-110939.png"/>
          <p:cNvPicPr>
            <a:picLocks noChangeAspect="1"/>
          </p:cNvPicPr>
          <p:nvPr/>
        </p:nvPicPr>
        <p:blipFill>
          <a:blip r:embed="rId9" cstate="print"/>
          <a:srcRect l="10288" t="3501" r="11523" b="27778"/>
          <a:stretch>
            <a:fillRect/>
          </a:stretch>
        </p:blipFill>
        <p:spPr>
          <a:xfrm>
            <a:off x="9804399" y="4529666"/>
            <a:ext cx="1888439" cy="914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0608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9">
            <a:extLst>
              <a:ext uri="{FF2B5EF4-FFF2-40B4-BE49-F238E27FC236}">
                <a16:creationId xmlns="" xmlns:a16="http://schemas.microsoft.com/office/drawing/2014/main" id="{47C4D5F9-52F1-487C-95C4-AEB40152A7A7}"/>
              </a:ext>
            </a:extLst>
          </p:cNvPr>
          <p:cNvGrpSpPr/>
          <p:nvPr/>
        </p:nvGrpSpPr>
        <p:grpSpPr>
          <a:xfrm>
            <a:off x="5908296" y="4012"/>
            <a:ext cx="6283704" cy="6853988"/>
            <a:chOff x="2107317" y="-103008"/>
            <a:chExt cx="6060036" cy="6610021"/>
          </a:xfrm>
        </p:grpSpPr>
        <p:pic>
          <p:nvPicPr>
            <p:cNvPr id="71" name="область">
              <a:extLst>
                <a:ext uri="{FF2B5EF4-FFF2-40B4-BE49-F238E27FC236}">
                  <a16:creationId xmlns="" xmlns:a16="http://schemas.microsoft.com/office/drawing/2014/main" id="{ACE15EBA-9757-4538-88F1-5FDD6264332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lum bright="10000"/>
              <a:extLst>
                <a:ext uri="{BEBA8EAE-BF5A-486C-A8C5-ECC9F3942E4B}">
                  <a14:imgProps xmlns:a14="http://schemas.microsoft.com/office/drawing/2010/main" xmlns="">
                    <a14:imgLayer r:embed="rId4">
                      <a14:imgEffect>
                        <a14:saturation sat="400000"/>
                      </a14:imgEffect>
                      <a14:imgEffect>
                        <a14:brightnessContrast bright="-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b="-929"/>
            <a:stretch/>
          </p:blipFill>
          <p:spPr>
            <a:xfrm>
              <a:off x="2550260" y="154199"/>
              <a:ext cx="5193125" cy="6165559"/>
            </a:xfrm>
            <a:prstGeom prst="rect">
              <a:avLst/>
            </a:prstGeom>
            <a:ln w="12700">
              <a:solidFill>
                <a:schemeClr val="bg1"/>
              </a:solidFill>
            </a:ln>
            <a:effectLst/>
          </p:spPr>
        </p:pic>
        <p:sp>
          <p:nvSpPr>
            <p:cNvPr id="72" name="Прямоугольник 71">
              <a:extLst>
                <a:ext uri="{FF2B5EF4-FFF2-40B4-BE49-F238E27FC236}">
                  <a16:creationId xmlns="" xmlns:a16="http://schemas.microsoft.com/office/drawing/2014/main" id="{E51A57AD-EF5A-430A-ABC5-83470138E492}"/>
                </a:ext>
              </a:extLst>
            </p:cNvPr>
            <p:cNvSpPr/>
            <p:nvPr/>
          </p:nvSpPr>
          <p:spPr>
            <a:xfrm>
              <a:off x="2107317" y="-103008"/>
              <a:ext cx="6060036" cy="6610021"/>
            </a:xfrm>
            <a:prstGeom prst="rect">
              <a:avLst/>
            </a:prstGeom>
            <a:solidFill>
              <a:srgbClr val="FFFFFF">
                <a:alpha val="60000"/>
              </a:srgb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3" name="Рисунок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60619" y="355600"/>
            <a:ext cx="513718" cy="706102"/>
          </a:xfrm>
          <a:prstGeom prst="rect">
            <a:avLst/>
          </a:prstGeom>
          <a:effectLst/>
        </p:spPr>
      </p:pic>
      <p:cxnSp>
        <p:nvCxnSpPr>
          <p:cNvPr id="15" name="Прямая соединительная линия 14"/>
          <p:cNvCxnSpPr/>
          <p:nvPr/>
        </p:nvCxnSpPr>
        <p:spPr>
          <a:xfrm>
            <a:off x="485293" y="1257300"/>
            <a:ext cx="11238945" cy="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507998" y="164165"/>
            <a:ext cx="1047326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5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3200" b="1" dirty="0" smtClean="0">
              <a:solidFill>
                <a:srgbClr val="0067AC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lvl="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 dirty="0" smtClean="0">
                <a:solidFill>
                  <a:srgbClr val="0067A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Государственная поддержка молодых людей </a:t>
            </a:r>
            <a:endParaRPr lang="ru-RU" sz="3200" b="1" dirty="0">
              <a:solidFill>
                <a:srgbClr val="0067AC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graphicFrame>
        <p:nvGraphicFramePr>
          <p:cNvPr id="26" name="Таблица 25"/>
          <p:cNvGraphicFramePr>
            <a:graphicFrameLocks noGrp="1"/>
          </p:cNvGraphicFramePr>
          <p:nvPr/>
        </p:nvGraphicFramePr>
        <p:xfrm>
          <a:off x="0" y="1303865"/>
          <a:ext cx="12130892" cy="536786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411134"/>
                <a:gridCol w="3733799"/>
                <a:gridCol w="3985959"/>
              </a:tblGrid>
              <a:tr h="1539439">
                <a:tc>
                  <a:txBody>
                    <a:bodyPr/>
                    <a:lstStyle/>
                    <a:p>
                      <a:pPr algn="ctr"/>
                      <a:r>
                        <a:rPr lang="" altLang="ru-RU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Р</a:t>
                      </a:r>
                      <a:r>
                        <a:rPr lang="ru-RU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еализаци</a:t>
                      </a:r>
                      <a:r>
                        <a:rPr lang="" altLang="ru-RU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я</a:t>
                      </a:r>
                      <a:r>
                        <a:rPr lang="ru-RU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 мероприятий поддержки молодежи</a:t>
                      </a:r>
                      <a:r>
                        <a:rPr lang="" altLang="ru-RU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 предоставление субсидий социально-ориентированным некоммерческим организациям в рамках поддержки социальных и общественных инициатив молодых граждан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/>
                      <a:r>
                        <a:rPr lang="ru-RU" sz="1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«Повышение эффективности</a:t>
                      </a:r>
                    </a:p>
                    <a:p>
                      <a:pPr algn="ctr"/>
                      <a:r>
                        <a:rPr lang="ru-RU" sz="1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реализации молодежной </a:t>
                      </a:r>
                      <a:endParaRPr lang="en-US" sz="1400" b="1" i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/>
                      <a:r>
                        <a:rPr lang="ru-RU" sz="1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политики в Челябинской </a:t>
                      </a:r>
                      <a:r>
                        <a:rPr lang="" altLang="ru-RU" sz="1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о</a:t>
                      </a:r>
                      <a:r>
                        <a:rPr lang="ru-RU" sz="1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бласти» </a:t>
                      </a:r>
                      <a:endParaRPr lang="ru-RU" sz="1400" b="1" i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более </a:t>
                      </a:r>
                      <a:r>
                        <a:rPr lang="ru-RU" sz="1600" b="1" i="1" u="sng" strike="noStrike" kern="1200" dirty="0" smtClean="0">
                          <a:solidFill>
                            <a:srgbClr val="A1280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</a:t>
                      </a:r>
                      <a:r>
                        <a:rPr lang="ru-RU" sz="16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млн.руб.,</a:t>
                      </a:r>
                    </a:p>
                    <a:p>
                      <a:pPr marL="0" marR="0" lvl="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т.ч. </a:t>
                      </a:r>
                      <a:r>
                        <a:rPr lang="ru-RU" sz="1600" b="1" i="1" u="sng" strike="noStrike" kern="1200" dirty="0" smtClean="0">
                          <a:solidFill>
                            <a:srgbClr val="A1280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45,6</a:t>
                      </a:r>
                      <a:r>
                        <a:rPr lang="ru-RU" sz="16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млн.рублей на субсидии социально-ориентированным некоммерческим организациям</a:t>
                      </a:r>
                      <a:endParaRPr lang="" altLang="ru-RU" sz="1600" b="0" i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altLang="ru-RU" sz="1600" b="1" i="1" u="none" strike="noStrike" kern="1200" dirty="0" smtClean="0">
                          <a:solidFill>
                            <a:srgbClr val="A1280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" altLang="ru-RU" sz="1600" b="1" i="1" u="none" strike="noStrike" kern="1200" dirty="0" smtClean="0">
                          <a:solidFill>
                            <a:srgbClr val="A1280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СОНКО</a:t>
                      </a:r>
                      <a:r>
                        <a:rPr lang="ru-RU" altLang="ru-RU" sz="1600" b="1" i="1" u="none" strike="noStrike" kern="1200" dirty="0" smtClean="0">
                          <a:solidFill>
                            <a:srgbClr val="A1280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600" b="1" i="1" u="none" strike="noStrike" kern="1200" dirty="0" smtClean="0">
                        <a:solidFill>
                          <a:srgbClr val="A1280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353254">
                <a:tc>
                  <a:txBody>
                    <a:bodyPr/>
                    <a:lstStyle/>
                    <a:p>
                      <a:pPr algn="ctr"/>
                      <a:endParaRPr lang="ru-RU" altLang="ru-RU" sz="1400" b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" altLang="ru-RU" sz="1400" b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" altLang="ru-RU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Ф</a:t>
                      </a:r>
                      <a:r>
                        <a:rPr lang="ru-RU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инансовая поддержка молодым семьям на приобретение (строительство) жилого помещения и </a:t>
                      </a:r>
                      <a:r>
                        <a:rPr lang="" altLang="ru-RU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молодым </a:t>
                      </a:r>
                      <a:r>
                        <a:rPr lang="ru-RU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семьям </a:t>
                      </a:r>
                      <a:r>
                        <a:rPr lang="" altLang="ru-RU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 участникам подпрограммы дополнительных социальных выплат при рождении (усыновлении) </a:t>
                      </a:r>
                      <a:endParaRPr lang="ru-RU" sz="1600" b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первого </a:t>
                      </a:r>
                      <a:r>
                        <a:rPr lang="ru-RU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ребенка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/>
                      <a:endParaRPr lang="ru-RU" sz="1400" b="1" i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/>
                      <a:endParaRPr lang="en-US" sz="1400" b="1" i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/>
                      <a:r>
                        <a:rPr lang="ru-RU" sz="1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«Обеспечение доступным и комфортным</a:t>
                      </a:r>
                      <a:endParaRPr lang="en-US" sz="1400" b="1" i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/>
                      <a:r>
                        <a:rPr lang="ru-RU" sz="1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жильем граждан Российской Федерации </a:t>
                      </a:r>
                      <a:endParaRPr lang="en-US" sz="1400" b="1" i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/>
                      <a:r>
                        <a:rPr lang="ru-RU" sz="1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в Челябинской области»</a:t>
                      </a:r>
                      <a:endParaRPr lang="ru-RU" sz="1400" b="1" i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b="1" i="1" u="sng" strike="noStrike" kern="1200" dirty="0" smtClean="0">
                          <a:solidFill>
                            <a:srgbClr val="A1280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287,76</a:t>
                      </a:r>
                      <a:r>
                        <a:rPr lang="ru-RU" sz="16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млн. рублей</a:t>
                      </a:r>
                    </a:p>
                    <a:p>
                      <a:pPr marL="0" marR="0" lvl="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600" b="0" i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" altLang="ru-RU" sz="1600" b="1" i="1" u="sng" strike="noStrike" kern="1200" dirty="0" smtClean="0">
                          <a:solidFill>
                            <a:srgbClr val="A1280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0,8</a:t>
                      </a:r>
                      <a:r>
                        <a:rPr lang="" altLang="ru-RU" sz="16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млн. </a:t>
                      </a:r>
                      <a:r>
                        <a:rPr lang="ru-RU" sz="16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руб. </a:t>
                      </a:r>
                      <a:r>
                        <a:rPr lang="" altLang="ru-RU" sz="16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выплаты </a:t>
                      </a:r>
                      <a:r>
                        <a:rPr lang="ru-RU" sz="16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+mn-ea"/>
                        </a:rPr>
                        <a:t>при рождении (усыновлении) 1 ребенка</a:t>
                      </a:r>
                    </a:p>
                    <a:p>
                      <a:pPr marL="0" marR="0" lvl="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600" b="0" i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  <a:sym typeface="+mn-ea"/>
                      </a:endParaRPr>
                    </a:p>
                    <a:p>
                      <a:pPr marL="0" marR="0" lvl="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altLang="ru-RU" sz="1600" b="1" i="1" u="sng" strike="noStrike" kern="1200" dirty="0" smtClean="0">
                          <a:solidFill>
                            <a:srgbClr val="A1280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472</a:t>
                      </a:r>
                      <a:r>
                        <a:rPr lang="ru-RU" sz="16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молодые семьи</a:t>
                      </a:r>
                      <a:r>
                        <a:rPr lang="" altLang="ru-RU" sz="16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приобрели жилье</a:t>
                      </a:r>
                      <a:endParaRPr lang="ru-RU" altLang="ru-RU" sz="1600" b="0" i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" altLang="ru-RU" sz="1600" b="0" i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" altLang="ru-RU" sz="1600" b="1" i="1" u="sng" strike="noStrike" kern="1200" dirty="0" smtClean="0">
                          <a:solidFill>
                            <a:srgbClr val="A1280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" altLang="ru-RU" sz="16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семей получили дополнительные </a:t>
                      </a:r>
                      <a:endParaRPr lang="ru-RU" altLang="ru-RU" sz="1600" b="0" i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" altLang="ru-RU" sz="16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социальные выплаты</a:t>
                      </a:r>
                      <a:r>
                        <a:rPr lang="ru-RU" sz="16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600" b="0" i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475174">
                <a:tc>
                  <a:txBody>
                    <a:bodyPr/>
                    <a:lstStyle/>
                    <a:p>
                      <a:pPr algn="ctr"/>
                      <a:endParaRPr lang="ru-RU" altLang="ru-RU" sz="1400" b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" altLang="ru-RU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С</a:t>
                      </a:r>
                      <a:r>
                        <a:rPr lang="ru-RU" altLang="ru-RU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оциальная выплата на улучшение жилищных условий граждан, проживающих в сельской местности, в том числе молодым семьям и молодым специалистам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/>
                      <a:endParaRPr lang="ru-RU" sz="1400" b="1" i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/>
                      <a:r>
                        <a:rPr lang="ru-RU" sz="1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«Развитие сельского </a:t>
                      </a:r>
                      <a:endParaRPr lang="en-US" sz="1400" b="1" i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/>
                      <a:r>
                        <a:rPr lang="ru-RU" sz="1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хозяйства в Челябинской Области»</a:t>
                      </a:r>
                      <a:endParaRPr lang="ru-RU" sz="1400" b="1" i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altLang="ru-RU" sz="1600" b="1" i="1" u="sng" strike="noStrike" kern="1200" dirty="0" smtClean="0">
                        <a:solidFill>
                          <a:srgbClr val="A1280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altLang="ru-RU" sz="1600" b="1" i="1" u="sng" strike="noStrike" kern="1200" dirty="0" smtClean="0">
                          <a:solidFill>
                            <a:srgbClr val="A1280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97, 4</a:t>
                      </a:r>
                      <a:r>
                        <a:rPr lang="ru-RU" altLang="ru-RU" sz="1600" b="1" i="1" u="sng" strike="noStrike" kern="1200" baseline="0" dirty="0" smtClean="0">
                          <a:solidFill>
                            <a:srgbClr val="A1280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млн. рублей</a:t>
                      </a:r>
                    </a:p>
                    <a:p>
                      <a:pPr algn="ctr"/>
                      <a:endParaRPr lang="en-US" sz="1600" b="0" i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altLang="ru-RU" sz="1600" b="1" i="1" u="sng" strike="noStrike" kern="1200" dirty="0" smtClean="0">
                          <a:solidFill>
                            <a:srgbClr val="A1280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</a:t>
                      </a:r>
                      <a:r>
                        <a:rPr lang="ru-RU" sz="16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семь</a:t>
                      </a:r>
                      <a:r>
                        <a:rPr lang="" altLang="ru-RU" sz="16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098" name="AutoShape 2" descr="https://apf.mail.ru/cgi-bin/readmsg/K9RwLQ24j4U%20(1).jpg?id=15759658091675106380%3B0%3B1%3B0%3B3&amp;x-email=ryabovaanytka%40mail.ru&amp;exif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976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9">
            <a:extLst>
              <a:ext uri="{FF2B5EF4-FFF2-40B4-BE49-F238E27FC236}">
                <a16:creationId xmlns="" xmlns:a16="http://schemas.microsoft.com/office/drawing/2014/main" id="{47C4D5F9-52F1-487C-95C4-AEB40152A7A7}"/>
              </a:ext>
            </a:extLst>
          </p:cNvPr>
          <p:cNvGrpSpPr/>
          <p:nvPr/>
        </p:nvGrpSpPr>
        <p:grpSpPr>
          <a:xfrm>
            <a:off x="5908296" y="4012"/>
            <a:ext cx="6283704" cy="6853988"/>
            <a:chOff x="2107317" y="-103008"/>
            <a:chExt cx="6060036" cy="6610021"/>
          </a:xfrm>
        </p:grpSpPr>
        <p:pic>
          <p:nvPicPr>
            <p:cNvPr id="71" name="область">
              <a:extLst>
                <a:ext uri="{FF2B5EF4-FFF2-40B4-BE49-F238E27FC236}">
                  <a16:creationId xmlns="" xmlns:a16="http://schemas.microsoft.com/office/drawing/2014/main" id="{ACE15EBA-9757-4538-88F1-5FDD6264332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lum bright="10000"/>
              <a:extLst>
                <a:ext uri="{BEBA8EAE-BF5A-486C-A8C5-ECC9F3942E4B}">
                  <a14:imgProps xmlns:a14="http://schemas.microsoft.com/office/drawing/2010/main" xmlns="">
                    <a14:imgLayer r:embed="rId4">
                      <a14:imgEffect>
                        <a14:saturation sat="400000"/>
                      </a14:imgEffect>
                      <a14:imgEffect>
                        <a14:brightnessContrast bright="-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b="-929"/>
            <a:stretch/>
          </p:blipFill>
          <p:spPr>
            <a:xfrm>
              <a:off x="2550260" y="154199"/>
              <a:ext cx="5193125" cy="6165559"/>
            </a:xfrm>
            <a:prstGeom prst="rect">
              <a:avLst/>
            </a:prstGeom>
            <a:ln w="12700">
              <a:solidFill>
                <a:schemeClr val="bg1"/>
              </a:solidFill>
            </a:ln>
            <a:effectLst/>
          </p:spPr>
        </p:pic>
        <p:sp>
          <p:nvSpPr>
            <p:cNvPr id="72" name="Прямоугольник 71">
              <a:extLst>
                <a:ext uri="{FF2B5EF4-FFF2-40B4-BE49-F238E27FC236}">
                  <a16:creationId xmlns="" xmlns:a16="http://schemas.microsoft.com/office/drawing/2014/main" id="{E51A57AD-EF5A-430A-ABC5-83470138E492}"/>
                </a:ext>
              </a:extLst>
            </p:cNvPr>
            <p:cNvSpPr/>
            <p:nvPr/>
          </p:nvSpPr>
          <p:spPr>
            <a:xfrm>
              <a:off x="2107317" y="-103008"/>
              <a:ext cx="6060036" cy="6610021"/>
            </a:xfrm>
            <a:prstGeom prst="rect">
              <a:avLst/>
            </a:prstGeom>
            <a:solidFill>
              <a:srgbClr val="FFFFFF">
                <a:alpha val="60000"/>
              </a:srgb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3" name="Рисунок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60619" y="355600"/>
            <a:ext cx="513718" cy="706102"/>
          </a:xfrm>
          <a:prstGeom prst="rect">
            <a:avLst/>
          </a:prstGeom>
          <a:effectLst/>
        </p:spPr>
      </p:pic>
      <p:cxnSp>
        <p:nvCxnSpPr>
          <p:cNvPr id="15" name="Прямая соединительная линия 14"/>
          <p:cNvCxnSpPr/>
          <p:nvPr/>
        </p:nvCxnSpPr>
        <p:spPr>
          <a:xfrm>
            <a:off x="485293" y="1257300"/>
            <a:ext cx="11238945" cy="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507998" y="164165"/>
            <a:ext cx="1047326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5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3200" b="1" dirty="0" smtClean="0">
              <a:solidFill>
                <a:srgbClr val="0067AC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lvl="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 dirty="0" smtClean="0">
                <a:solidFill>
                  <a:srgbClr val="0067A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Государственная поддержка молодых людей </a:t>
            </a:r>
            <a:endParaRPr lang="ru-RU" sz="3200" b="1" dirty="0">
              <a:solidFill>
                <a:srgbClr val="0067AC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graphicFrame>
        <p:nvGraphicFramePr>
          <p:cNvPr id="26" name="Таблица 25"/>
          <p:cNvGraphicFramePr>
            <a:graphicFrameLocks noGrp="1"/>
          </p:cNvGraphicFramePr>
          <p:nvPr/>
        </p:nvGraphicFramePr>
        <p:xfrm>
          <a:off x="0" y="1540932"/>
          <a:ext cx="12192000" cy="550615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080932"/>
                <a:gridCol w="4258734"/>
                <a:gridCol w="3852334"/>
              </a:tblGrid>
              <a:tr h="69426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" altLang="ru-RU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Р</a:t>
                      </a:r>
                      <a:r>
                        <a:rPr lang="ru-RU" altLang="ru-RU" sz="1600" b="1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еализация</a:t>
                      </a:r>
                      <a:r>
                        <a:rPr lang="ru-RU" altLang="ru-RU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 мероприятий поддержки молодежи в сфере культуры и искусства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«Развитие культуры и туризма</a:t>
                      </a:r>
                      <a:endParaRPr lang="en-US" sz="1400" b="1" i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/>
                      <a:r>
                        <a:rPr lang="ru-RU" sz="1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в Челябинской области на 2015-2020 годы»</a:t>
                      </a:r>
                      <a:endParaRPr lang="ru-RU" sz="1400" b="1" i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altLang="ru-RU" sz="1600" b="1" i="1" u="sng" strike="noStrike" kern="1200" dirty="0" smtClean="0">
                          <a:solidFill>
                            <a:srgbClr val="A1280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 </a:t>
                      </a:r>
                      <a:r>
                        <a:rPr lang="ru-RU" altLang="ru-RU" sz="1600" b="1" i="1" u="sng" strike="noStrike" kern="1200" baseline="0" dirty="0" smtClean="0">
                          <a:solidFill>
                            <a:srgbClr val="A1280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млн.руб.</a:t>
                      </a:r>
                    </a:p>
                  </a:txBody>
                  <a:tcPr/>
                </a:tc>
              </a:tr>
              <a:tr h="1422400">
                <a:tc>
                  <a:txBody>
                    <a:bodyPr/>
                    <a:lstStyle/>
                    <a:p>
                      <a:pPr algn="ctr"/>
                      <a:r>
                        <a:rPr lang="" altLang="ru-RU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С</a:t>
                      </a:r>
                      <a:r>
                        <a:rPr lang="ru-RU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типендии, иные выплаты социального характера</a:t>
                      </a:r>
                      <a:r>
                        <a:rPr lang="" altLang="ru-RU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 ежемесячные денежные выплаты обучающимся образовательных </a:t>
                      </a:r>
                      <a:r>
                        <a:rPr lang="ru-RU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организаций </a:t>
                      </a:r>
                      <a:r>
                        <a:rPr lang="ru-RU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высшего образования в рамках осуществления целевой подготовки</a:t>
                      </a:r>
                      <a:endParaRPr lang="" altLang="ru-RU" sz="1600" b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1400" b="1" i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«Развитие здравоохранения </a:t>
                      </a:r>
                    </a:p>
                    <a:p>
                      <a:pPr algn="ctr"/>
                      <a:r>
                        <a:rPr lang="ru-RU" sz="1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Челябинской области»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u="sng" strike="noStrike" kern="1200" dirty="0" smtClean="0">
                          <a:solidFill>
                            <a:srgbClr val="A1280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39,3</a:t>
                      </a:r>
                      <a:r>
                        <a:rPr lang="ru-RU" dirty="0" smtClean="0"/>
                        <a:t> </a:t>
                      </a:r>
                      <a:r>
                        <a:rPr lang="ru-RU" sz="16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млн.руб.</a:t>
                      </a:r>
                    </a:p>
                    <a:p>
                      <a:pPr algn="ctr"/>
                      <a:r>
                        <a:rPr lang="ru-RU" sz="16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/>
                      <a:r>
                        <a:rPr lang="ru-RU" sz="16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выплаты обучающимся </a:t>
                      </a:r>
                      <a:r>
                        <a:rPr lang="ru-RU" sz="2000" b="1" i="1" u="sng" strike="noStrike" kern="1200" dirty="0" smtClean="0">
                          <a:solidFill>
                            <a:srgbClr val="A1280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9,07 </a:t>
                      </a:r>
                      <a:r>
                        <a:rPr lang="ru-RU" sz="16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млн. руб.</a:t>
                      </a:r>
                    </a:p>
                    <a:p>
                      <a:pPr algn="ctr"/>
                      <a:r>
                        <a:rPr lang="ru-RU" sz="1800" b="1" i="1" u="sng" strike="noStrike" kern="1200" dirty="0" smtClean="0">
                          <a:solidFill>
                            <a:srgbClr val="A1280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2740 / 763 чел</a:t>
                      </a:r>
                      <a:r>
                        <a:rPr lang="ru-RU" sz="1600" b="0" i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на 01.12.2019 г.)</a:t>
                      </a:r>
                      <a:endParaRPr lang="ru-RU" sz="1600" b="0" i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617134">
                <a:tc>
                  <a:txBody>
                    <a:bodyPr/>
                    <a:lstStyle/>
                    <a:p>
                      <a:pPr algn="ctr"/>
                      <a:r>
                        <a:rPr lang="" altLang="ru-RU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О</a:t>
                      </a:r>
                      <a:r>
                        <a:rPr lang="ru-RU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казание социальной поддержки молодым людям в возрасте до 18 лет, а также их семьям, в том числе на предоставление путевок в санаторно-оздоровительные лагеря, оказание социальной поддержки родителям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1400" b="1" i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«Развитие социальной защиты</a:t>
                      </a:r>
                    </a:p>
                    <a:p>
                      <a:pPr algn="ctr"/>
                      <a:r>
                        <a:rPr lang="ru-RU" sz="1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населения в Челябинской области»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" altLang="ru-RU" sz="2000" b="1" i="1" u="sng" strike="noStrike" kern="1200" dirty="0">
                          <a:solidFill>
                            <a:srgbClr val="A1280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281</a:t>
                      </a:r>
                      <a:r>
                        <a:rPr lang="" altLang="ru-RU" sz="1600" b="0" i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млн. </a:t>
                      </a:r>
                      <a:r>
                        <a:rPr lang="ru-RU" altLang="ru-RU" sz="1600" b="0" i="1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</a:t>
                      </a:r>
                      <a:r>
                        <a:rPr lang="" altLang="ru-RU" sz="16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уб</a:t>
                      </a:r>
                      <a:r>
                        <a:rPr lang="ru-RU" altLang="ru-RU" sz="16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600" b="0" i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600" b="0" i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altLang="ru-RU" sz="2000" b="1" i="1" u="sng" strike="noStrike" kern="1200" dirty="0">
                          <a:solidFill>
                            <a:srgbClr val="A1280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42363 </a:t>
                      </a:r>
                      <a:r>
                        <a:rPr lang="ru-RU" sz="16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человека </a:t>
                      </a:r>
                      <a:endParaRPr lang="ru-RU" sz="1600" b="0" i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772356">
                <a:tc>
                  <a:txBody>
                    <a:bodyPr/>
                    <a:lstStyle/>
                    <a:p>
                      <a:pPr algn="ctr"/>
                      <a:r>
                        <a:rPr lang="" altLang="ru-RU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П</a:t>
                      </a:r>
                      <a:r>
                        <a:rPr lang="ru-RU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оддержка молодым предпринимателям, в том числе финансовая, образовательная, имущественная и консультационная</a:t>
                      </a:r>
                      <a:r>
                        <a:rPr lang="" altLang="ru-RU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. Микрозаймы до 5 млн. руб. сроком до трех лет по ставке не более 6,5 % (от 3,25 %)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altLang="ru-RU" sz="1400" b="1" i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" altLang="ru-RU" sz="1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«Экономическое развитие </a:t>
                      </a:r>
                      <a:endParaRPr lang="ru-RU" altLang="ru-RU" sz="1400" b="1" i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" altLang="ru-RU" sz="1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инновационная экономика</a:t>
                      </a:r>
                      <a:endParaRPr lang="ru-RU" altLang="ru-RU" sz="1400" b="1" i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" altLang="ru-RU" sz="1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Челябинской области»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ru-RU" sz="16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микрозайм</a:t>
                      </a:r>
                      <a:r>
                        <a:rPr lang="" altLang="en-US" sz="16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ы</a:t>
                      </a:r>
                      <a:r>
                        <a:rPr lang="en-US" altLang="ru-RU" sz="16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</a:t>
                      </a:r>
                      <a:r>
                        <a:rPr lang="en-US" altLang="ru-RU" sz="2000" b="1" i="1" u="sng" strike="noStrike" kern="1200" dirty="0" smtClean="0">
                          <a:solidFill>
                            <a:srgbClr val="A1280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520</a:t>
                      </a:r>
                      <a:r>
                        <a:rPr lang="en-US" altLang="ru-RU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ru-RU" sz="16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млн. </a:t>
                      </a:r>
                      <a:r>
                        <a:rPr lang="en-US" altLang="ru-RU" sz="1600" b="0" i="1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руб</a:t>
                      </a:r>
                      <a:r>
                        <a:rPr lang="ru-RU" altLang="ru-RU" sz="16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ctr"/>
                      <a:endParaRPr lang="ru-RU" altLang="ru-RU" sz="1600" b="0" i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altLang="ru-RU" sz="16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заключено</a:t>
                      </a:r>
                      <a:r>
                        <a:rPr lang="en-US" altLang="ru-RU" sz="16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ru-RU" sz="2000" b="1" i="1" u="sng" strike="noStrike" kern="1200" dirty="0" smtClean="0">
                          <a:solidFill>
                            <a:srgbClr val="A1280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289</a:t>
                      </a:r>
                      <a:r>
                        <a:rPr lang="en-US" altLang="ru-RU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ru-RU" sz="1600" b="0" i="1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договоров</a:t>
                      </a:r>
                      <a:endParaRPr lang="en-US" altLang="ru-RU" sz="1600" b="0" i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098" name="AutoShape 2" descr="https://apf.mail.ru/cgi-bin/readmsg/K9RwLQ24j4U%20(1).jpg?id=15759658091675106380%3B0%3B1%3B0%3B3&amp;x-email=ryabovaanytka%40mail.ru&amp;exif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976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>
            <a:extLst>
              <a:ext uri="{FF2B5EF4-FFF2-40B4-BE49-F238E27FC236}">
                <a16:creationId xmlns="" xmlns:a16="http://schemas.microsoft.com/office/drawing/2014/main" id="{47C4D5F9-52F1-487C-95C4-AEB40152A7A7}"/>
              </a:ext>
            </a:extLst>
          </p:cNvPr>
          <p:cNvGrpSpPr/>
          <p:nvPr/>
        </p:nvGrpSpPr>
        <p:grpSpPr>
          <a:xfrm>
            <a:off x="5908296" y="4012"/>
            <a:ext cx="6283704" cy="6853988"/>
            <a:chOff x="6069818" y="0"/>
            <a:chExt cx="6060036" cy="6610021"/>
          </a:xfrm>
        </p:grpSpPr>
        <p:pic>
          <p:nvPicPr>
            <p:cNvPr id="19" name="область">
              <a:extLst>
                <a:ext uri="{FF2B5EF4-FFF2-40B4-BE49-F238E27FC236}">
                  <a16:creationId xmlns="" xmlns:a16="http://schemas.microsoft.com/office/drawing/2014/main" id="{ACE15EBA-9757-4538-88F1-5FDD6264332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b="-929"/>
            <a:stretch/>
          </p:blipFill>
          <p:spPr>
            <a:xfrm>
              <a:off x="6732278" y="346220"/>
              <a:ext cx="5193126" cy="6165559"/>
            </a:xfrm>
            <a:prstGeom prst="rect">
              <a:avLst/>
            </a:prstGeom>
            <a:ln>
              <a:noFill/>
            </a:ln>
            <a:effectLst/>
          </p:spPr>
        </p:pic>
        <p:sp>
          <p:nvSpPr>
            <p:cNvPr id="20" name="Прямоугольник 19">
              <a:extLst>
                <a:ext uri="{FF2B5EF4-FFF2-40B4-BE49-F238E27FC236}">
                  <a16:creationId xmlns="" xmlns:a16="http://schemas.microsoft.com/office/drawing/2014/main" id="{E51A57AD-EF5A-430A-ABC5-83470138E492}"/>
                </a:ext>
              </a:extLst>
            </p:cNvPr>
            <p:cNvSpPr/>
            <p:nvPr/>
          </p:nvSpPr>
          <p:spPr>
            <a:xfrm>
              <a:off x="6069818" y="0"/>
              <a:ext cx="6060036" cy="6610021"/>
            </a:xfrm>
            <a:prstGeom prst="rect">
              <a:avLst/>
            </a:pr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cxnSp>
        <p:nvCxnSpPr>
          <p:cNvPr id="35" name="Прямая соединительная линия 34">
            <a:extLst>
              <a:ext uri="{FF2B5EF4-FFF2-40B4-BE49-F238E27FC236}">
                <a16:creationId xmlns="" xmlns:a16="http://schemas.microsoft.com/office/drawing/2014/main" id="{744AF93F-749E-468B-9A26-59A20261639B}"/>
              </a:ext>
            </a:extLst>
          </p:cNvPr>
          <p:cNvCxnSpPr>
            <a:cxnSpLocks/>
          </p:cNvCxnSpPr>
          <p:nvPr/>
        </p:nvCxnSpPr>
        <p:spPr>
          <a:xfrm>
            <a:off x="3598333" y="3539067"/>
            <a:ext cx="8170334" cy="8466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олилиния: фигура 15">
            <a:extLst>
              <a:ext uri="{FF2B5EF4-FFF2-40B4-BE49-F238E27FC236}">
                <a16:creationId xmlns="" xmlns:a16="http://schemas.microsoft.com/office/drawing/2014/main" id="{FC4A9BC8-D141-44A2-B032-8733BDDC3974}"/>
              </a:ext>
            </a:extLst>
          </p:cNvPr>
          <p:cNvSpPr/>
          <p:nvPr/>
        </p:nvSpPr>
        <p:spPr>
          <a:xfrm>
            <a:off x="0" y="2660496"/>
            <a:ext cx="12192000" cy="4197504"/>
          </a:xfrm>
          <a:custGeom>
            <a:avLst/>
            <a:gdLst>
              <a:gd name="connsiteX0" fmla="*/ 0 w 12192000"/>
              <a:gd name="connsiteY0" fmla="*/ 0 h 4197504"/>
              <a:gd name="connsiteX1" fmla="*/ 26234 w 12192000"/>
              <a:gd name="connsiteY1" fmla="*/ 34141 h 4197504"/>
              <a:gd name="connsiteX2" fmla="*/ 299919 w 12192000"/>
              <a:gd name="connsiteY2" fmla="*/ 385499 h 4197504"/>
              <a:gd name="connsiteX3" fmla="*/ 869979 w 12192000"/>
              <a:gd name="connsiteY3" fmla="*/ 855399 h 4197504"/>
              <a:gd name="connsiteX4" fmla="*/ 1655737 w 12192000"/>
              <a:gd name="connsiteY4" fmla="*/ 1325299 h 4197504"/>
              <a:gd name="connsiteX5" fmla="*/ 2688007 w 12192000"/>
              <a:gd name="connsiteY5" fmla="*/ 1820599 h 4197504"/>
              <a:gd name="connsiteX6" fmla="*/ 4937432 w 12192000"/>
              <a:gd name="connsiteY6" fmla="*/ 2607999 h 4197504"/>
              <a:gd name="connsiteX7" fmla="*/ 6801682 w 12192000"/>
              <a:gd name="connsiteY7" fmla="*/ 3027099 h 4197504"/>
              <a:gd name="connsiteX8" fmla="*/ 8588896 w 12192000"/>
              <a:gd name="connsiteY8" fmla="*/ 3306499 h 4197504"/>
              <a:gd name="connsiteX9" fmla="*/ 10360703 w 12192000"/>
              <a:gd name="connsiteY9" fmla="*/ 3484299 h 4197504"/>
              <a:gd name="connsiteX10" fmla="*/ 11932219 w 12192000"/>
              <a:gd name="connsiteY10" fmla="*/ 3484299 h 4197504"/>
              <a:gd name="connsiteX11" fmla="*/ 12136678 w 12192000"/>
              <a:gd name="connsiteY11" fmla="*/ 3471822 h 4197504"/>
              <a:gd name="connsiteX12" fmla="*/ 12192000 w 12192000"/>
              <a:gd name="connsiteY12" fmla="*/ 3467543 h 4197504"/>
              <a:gd name="connsiteX13" fmla="*/ 12192000 w 12192000"/>
              <a:gd name="connsiteY13" fmla="*/ 4197504 h 4197504"/>
              <a:gd name="connsiteX14" fmla="*/ 0 w 12192000"/>
              <a:gd name="connsiteY14" fmla="*/ 4197504 h 4197504"/>
              <a:gd name="connsiteX15" fmla="*/ 0 w 12192000"/>
              <a:gd name="connsiteY15" fmla="*/ 0 h 4197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192000" h="4197504">
                <a:moveTo>
                  <a:pt x="0" y="0"/>
                </a:moveTo>
                <a:lnTo>
                  <a:pt x="26234" y="34141"/>
                </a:lnTo>
                <a:cubicBezTo>
                  <a:pt x="102918" y="138445"/>
                  <a:pt x="200416" y="287604"/>
                  <a:pt x="299919" y="385499"/>
                </a:cubicBezTo>
                <a:cubicBezTo>
                  <a:pt x="459124" y="542132"/>
                  <a:pt x="644009" y="698766"/>
                  <a:pt x="869979" y="855399"/>
                </a:cubicBezTo>
                <a:cubicBezTo>
                  <a:pt x="1095949" y="1012032"/>
                  <a:pt x="1352733" y="1164432"/>
                  <a:pt x="1655737" y="1325299"/>
                </a:cubicBezTo>
                <a:cubicBezTo>
                  <a:pt x="1958741" y="1486166"/>
                  <a:pt x="2141057" y="1606816"/>
                  <a:pt x="2688007" y="1820599"/>
                </a:cubicBezTo>
                <a:cubicBezTo>
                  <a:pt x="3234956" y="2034382"/>
                  <a:pt x="4251820" y="2406916"/>
                  <a:pt x="4937432" y="2607999"/>
                </a:cubicBezTo>
                <a:cubicBezTo>
                  <a:pt x="5623045" y="2809082"/>
                  <a:pt x="6193106" y="2910682"/>
                  <a:pt x="6801682" y="3027099"/>
                </a:cubicBezTo>
                <a:cubicBezTo>
                  <a:pt x="7410260" y="3143516"/>
                  <a:pt x="7995726" y="3230299"/>
                  <a:pt x="8588896" y="3306499"/>
                </a:cubicBezTo>
                <a:cubicBezTo>
                  <a:pt x="9182067" y="3382699"/>
                  <a:pt x="9803482" y="3454666"/>
                  <a:pt x="10360703" y="3484299"/>
                </a:cubicBezTo>
                <a:cubicBezTo>
                  <a:pt x="10917924" y="3513932"/>
                  <a:pt x="11398109" y="3511816"/>
                  <a:pt x="11932219" y="3484299"/>
                </a:cubicBezTo>
                <a:cubicBezTo>
                  <a:pt x="11998983" y="3480860"/>
                  <a:pt x="12067312" y="3476659"/>
                  <a:pt x="12136678" y="3471822"/>
                </a:cubicBezTo>
                <a:lnTo>
                  <a:pt x="12192000" y="3467543"/>
                </a:lnTo>
                <a:lnTo>
                  <a:pt x="12192000" y="4197504"/>
                </a:lnTo>
                <a:lnTo>
                  <a:pt x="0" y="4197504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24000">
                <a:srgbClr val="93CDED"/>
              </a:gs>
              <a:gs pos="100000">
                <a:srgbClr val="2392CF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0" name="Кольцо 79">
            <a:extLst>
              <a:ext uri="{FF2B5EF4-FFF2-40B4-BE49-F238E27FC236}">
                <a16:creationId xmlns="" xmlns:a16="http://schemas.microsoft.com/office/drawing/2014/main" id="{D6454548-65FE-4BC2-AED5-D77FFBEEB655}"/>
              </a:ext>
            </a:extLst>
          </p:cNvPr>
          <p:cNvSpPr/>
          <p:nvPr/>
        </p:nvSpPr>
        <p:spPr>
          <a:xfrm>
            <a:off x="571762" y="4185352"/>
            <a:ext cx="1457657" cy="1457657"/>
          </a:xfrm>
          <a:prstGeom prst="donut">
            <a:avLst>
              <a:gd name="adj" fmla="val 10407"/>
            </a:avLst>
          </a:prstGeom>
          <a:solidFill>
            <a:schemeClr val="bg1"/>
          </a:solidFill>
          <a:ln w="28575">
            <a:solidFill>
              <a:srgbClr val="76797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4BCB6BD0-636C-46EF-B559-242304B490DC}"/>
              </a:ext>
            </a:extLst>
          </p:cNvPr>
          <p:cNvSpPr txBox="1"/>
          <p:nvPr/>
        </p:nvSpPr>
        <p:spPr>
          <a:xfrm>
            <a:off x="4869814" y="6027003"/>
            <a:ext cx="79644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Гехт Ирина Альфредовна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первый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заместитель Губернатора Челябинской области</a:t>
            </a:r>
          </a:p>
        </p:txBody>
      </p:sp>
      <p:sp>
        <p:nvSpPr>
          <p:cNvPr id="83" name="Кольцо 79">
            <a:extLst>
              <a:ext uri="{FF2B5EF4-FFF2-40B4-BE49-F238E27FC236}">
                <a16:creationId xmlns="" xmlns:a16="http://schemas.microsoft.com/office/drawing/2014/main" id="{244EF3F8-3683-4F3A-B2F2-B18BC47D2A10}"/>
              </a:ext>
            </a:extLst>
          </p:cNvPr>
          <p:cNvSpPr/>
          <p:nvPr/>
        </p:nvSpPr>
        <p:spPr>
          <a:xfrm>
            <a:off x="2532142" y="5312011"/>
            <a:ext cx="830994" cy="830994"/>
          </a:xfrm>
          <a:prstGeom prst="donut">
            <a:avLst>
              <a:gd name="adj" fmla="val 10407"/>
            </a:avLst>
          </a:prstGeom>
          <a:solidFill>
            <a:schemeClr val="bg1"/>
          </a:solidFill>
          <a:ln w="28575">
            <a:solidFill>
              <a:srgbClr val="76797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Кольцо 79">
            <a:extLst>
              <a:ext uri="{FF2B5EF4-FFF2-40B4-BE49-F238E27FC236}">
                <a16:creationId xmlns="" xmlns:a16="http://schemas.microsoft.com/office/drawing/2014/main" id="{BC01D1B2-2F45-4145-95DB-B0126195BC98}"/>
              </a:ext>
            </a:extLst>
          </p:cNvPr>
          <p:cNvSpPr/>
          <p:nvPr/>
        </p:nvSpPr>
        <p:spPr>
          <a:xfrm>
            <a:off x="11083216" y="4237127"/>
            <a:ext cx="537022" cy="537022"/>
          </a:xfrm>
          <a:prstGeom prst="donut">
            <a:avLst>
              <a:gd name="adj" fmla="val 10407"/>
            </a:avLst>
          </a:prstGeom>
          <a:solidFill>
            <a:srgbClr val="2694D0"/>
          </a:solidFill>
          <a:ln w="28575">
            <a:solidFill>
              <a:srgbClr val="76797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Кольцо 79">
            <a:extLst>
              <a:ext uri="{FF2B5EF4-FFF2-40B4-BE49-F238E27FC236}">
                <a16:creationId xmlns="" xmlns:a16="http://schemas.microsoft.com/office/drawing/2014/main" id="{480D6BC7-4135-4F2D-A0D0-516B2C5BEAD2}"/>
              </a:ext>
            </a:extLst>
          </p:cNvPr>
          <p:cNvSpPr/>
          <p:nvPr/>
        </p:nvSpPr>
        <p:spPr>
          <a:xfrm>
            <a:off x="3488425" y="1116289"/>
            <a:ext cx="584775" cy="584775"/>
          </a:xfrm>
          <a:prstGeom prst="donut">
            <a:avLst>
              <a:gd name="adj" fmla="val 10407"/>
            </a:avLst>
          </a:prstGeom>
          <a:solidFill>
            <a:srgbClr val="7EC3EA"/>
          </a:solidFill>
          <a:ln w="28575">
            <a:solidFill>
              <a:srgbClr val="76797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3" name="Группа 23">
            <a:extLst>
              <a:ext uri="{FF2B5EF4-FFF2-40B4-BE49-F238E27FC236}">
                <a16:creationId xmlns="" xmlns:a16="http://schemas.microsoft.com/office/drawing/2014/main" id="{14FB8E62-2712-4537-AD0D-D4F390C8985C}"/>
              </a:ext>
            </a:extLst>
          </p:cNvPr>
          <p:cNvGrpSpPr/>
          <p:nvPr/>
        </p:nvGrpSpPr>
        <p:grpSpPr>
          <a:xfrm>
            <a:off x="771625" y="1944013"/>
            <a:ext cx="2830136" cy="2830136"/>
            <a:chOff x="9576187" y="523474"/>
            <a:chExt cx="1545258" cy="1545258"/>
          </a:xfrm>
        </p:grpSpPr>
        <p:sp>
          <p:nvSpPr>
            <p:cNvPr id="25" name="Кольцо 79">
              <a:extLst>
                <a:ext uri="{FF2B5EF4-FFF2-40B4-BE49-F238E27FC236}">
                  <a16:creationId xmlns="" xmlns:a16="http://schemas.microsoft.com/office/drawing/2014/main" id="{7E72B91A-5474-49F4-BD28-7F62AD12ED5C}"/>
                </a:ext>
              </a:extLst>
            </p:cNvPr>
            <p:cNvSpPr/>
            <p:nvPr/>
          </p:nvSpPr>
          <p:spPr>
            <a:xfrm>
              <a:off x="9576187" y="523474"/>
              <a:ext cx="1545258" cy="1545258"/>
            </a:xfrm>
            <a:prstGeom prst="donut">
              <a:avLst>
                <a:gd name="adj" fmla="val 5667"/>
              </a:avLst>
            </a:prstGeom>
            <a:solidFill>
              <a:schemeClr val="bg1"/>
            </a:solidFill>
            <a:ln w="28575">
              <a:solidFill>
                <a:srgbClr val="76797F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Кольцо 79">
              <a:extLst>
                <a:ext uri="{FF2B5EF4-FFF2-40B4-BE49-F238E27FC236}">
                  <a16:creationId xmlns="" xmlns:a16="http://schemas.microsoft.com/office/drawing/2014/main" id="{8C226D35-CC2D-4408-8958-1016F4DA88DA}"/>
                </a:ext>
              </a:extLst>
            </p:cNvPr>
            <p:cNvSpPr/>
            <p:nvPr/>
          </p:nvSpPr>
          <p:spPr>
            <a:xfrm>
              <a:off x="9576187" y="523474"/>
              <a:ext cx="1545258" cy="1545258"/>
            </a:xfrm>
            <a:prstGeom prst="donut">
              <a:avLst>
                <a:gd name="adj" fmla="val 5667"/>
              </a:avLst>
            </a:prstGeom>
            <a:solidFill>
              <a:schemeClr val="bg1"/>
            </a:solidFill>
            <a:ln w="28575">
              <a:solidFill>
                <a:srgbClr val="76797F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8" name="Прямоугольник 17"/>
          <p:cNvSpPr/>
          <p:nvPr/>
        </p:nvSpPr>
        <p:spPr>
          <a:xfrm>
            <a:off x="3549317" y="1763880"/>
            <a:ext cx="864268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sz="2800" dirty="0" smtClean="0">
              <a:solidFill>
                <a:srgbClr val="0067AC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dirty="0" smtClean="0">
                <a:solidFill>
                  <a:srgbClr val="0067A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Совет по молодежной политике при полномочном представителе Президента Российской Федерации в Уральском федеральном округе </a:t>
            </a:r>
            <a:endParaRPr lang="ru-RU" sz="2800" dirty="0">
              <a:solidFill>
                <a:srgbClr val="0067AC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36954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1842</TotalTime>
  <Words>542</Words>
  <Application>Microsoft Office PowerPoint</Application>
  <PresentationFormat>Произвольный</PresentationFormat>
  <Paragraphs>138</Paragraphs>
  <Slides>6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1_Тема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</cp:lastModifiedBy>
  <cp:revision>186</cp:revision>
  <cp:lastPrinted>2019-11-20T11:23:09Z</cp:lastPrinted>
  <dcterms:created xsi:type="dcterms:W3CDTF">2019-08-15T09:44:21Z</dcterms:created>
  <dcterms:modified xsi:type="dcterms:W3CDTF">2019-12-13T04:23:34Z</dcterms:modified>
</cp:coreProperties>
</file>