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6" r:id="rId3"/>
    <p:sldId id="264" r:id="rId4"/>
    <p:sldId id="263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95253668936299E-4"/>
          <c:y val="3.7336070429112009E-2"/>
          <c:w val="0.99394178196624849"/>
          <c:h val="0.867783938013149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0215A2"/>
              </a:solidFill>
            </a:ln>
          </c:spPr>
          <c:marker>
            <c:symbol val="circle"/>
            <c:size val="9"/>
            <c:spPr>
              <a:solidFill>
                <a:srgbClr val="0215A2"/>
              </a:solidFill>
              <a:ln>
                <a:noFill/>
              </a:ln>
            </c:spPr>
          </c:marker>
          <c:dLbls>
            <c:dLbl>
              <c:idx val="5"/>
              <c:layout>
                <c:manualLayout>
                  <c:x val="-3.0812141715347605E-2"/>
                  <c:y val="-4.745084726189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B9-4393-9848-5464ABF425BF}"/>
                </c:ext>
              </c:extLst>
            </c:dLbl>
            <c:dLbl>
              <c:idx val="6"/>
              <c:layout>
                <c:manualLayout>
                  <c:x val="-3.3030237270730012E-2"/>
                  <c:y val="5.3696921065914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B9-4393-9848-5464ABF425BF}"/>
                </c:ext>
              </c:extLst>
            </c:dLbl>
            <c:dLbl>
              <c:idx val="7"/>
              <c:layout>
                <c:manualLayout>
                  <c:x val="-3.4139285048420412E-2"/>
                  <c:y val="4.6110838441328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9-4393-9848-5464ABF425BF}"/>
                </c:ext>
              </c:extLst>
            </c:dLbl>
            <c:dLbl>
              <c:idx val="8"/>
              <c:layout>
                <c:manualLayout>
                  <c:x val="-3.6357380603802295E-2"/>
                  <c:y val="3.0938673192157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2-4FDE-BAE9-9298E725D206}"/>
                </c:ext>
              </c:extLst>
            </c:dLbl>
            <c:dLbl>
              <c:idx val="9"/>
              <c:layout>
                <c:manualLayout>
                  <c:x val="-2.9409327266463916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20-49CF-982B-70FA972A348F}"/>
                </c:ext>
              </c:extLst>
            </c:dLbl>
            <c:dLbl>
              <c:idx val="10"/>
              <c:layout>
                <c:manualLayout>
                  <c:x val="-2.7312179047467681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20-49CF-982B-70FA972A348F}"/>
                </c:ext>
              </c:extLst>
            </c:dLbl>
            <c:dLbl>
              <c:idx val="11"/>
              <c:layout>
                <c:manualLayout>
                  <c:x val="-2.371615712325233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20-49CF-982B-70FA972A3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215A2"/>
                    </a:solidFill>
                    <a:latin typeface="PT Sans" charset="-52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108.6</c:v>
                </c:pt>
                <c:pt idx="1">
                  <c:v>107.5</c:v>
                </c:pt>
                <c:pt idx="2">
                  <c:v>105.9</c:v>
                </c:pt>
                <c:pt idx="3">
                  <c:v>103.9</c:v>
                </c:pt>
                <c:pt idx="4">
                  <c:v>102.8</c:v>
                </c:pt>
                <c:pt idx="5">
                  <c:v>102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8B9-4393-9848-5464ABF42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УФО</c:v>
                </c:pt>
              </c:strCache>
            </c:strRef>
          </c:tx>
          <c:spPr>
            <a:ln w="38100">
              <a:solidFill>
                <a:srgbClr val="FF5001"/>
              </a:solidFill>
            </a:ln>
          </c:spPr>
          <c:marker>
            <c:symbol val="circle"/>
            <c:size val="9"/>
            <c:spPr>
              <a:solidFill>
                <a:srgbClr val="FF5001"/>
              </a:solidFill>
              <a:ln>
                <a:noFill/>
              </a:ln>
            </c:spPr>
          </c:marker>
          <c:dLbls>
            <c:dLbl>
              <c:idx val="5"/>
              <c:layout>
                <c:manualLayout>
                  <c:x val="-2.9703093937656671E-2"/>
                  <c:y val="4.4922352163477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9-4393-9848-5464ABF425BF}"/>
                </c:ext>
              </c:extLst>
            </c:dLbl>
            <c:dLbl>
              <c:idx val="6"/>
              <c:layout>
                <c:manualLayout>
                  <c:x val="-3.1921189493038543E-2"/>
                  <c:y val="-5.116802774793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9-4393-9848-5464ABF425BF}"/>
                </c:ext>
              </c:extLst>
            </c:dLbl>
            <c:dLbl>
              <c:idx val="7"/>
              <c:layout>
                <c:manualLayout>
                  <c:x val="-3.3030237270730012E-2"/>
                  <c:y val="-4.611063933154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9-4393-9848-5464ABF425BF}"/>
                </c:ext>
              </c:extLst>
            </c:dLbl>
            <c:dLbl>
              <c:idx val="8"/>
              <c:layout>
                <c:manualLayout>
                  <c:x val="-3.9684523936875098E-2"/>
                  <c:y val="-4.1053250915158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2-4FDE-BAE9-9298E725D206}"/>
                </c:ext>
              </c:extLst>
            </c:dLbl>
            <c:dLbl>
              <c:idx val="9"/>
              <c:layout>
                <c:manualLayout>
                  <c:x val="-3.0518375044154611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20-49CF-982B-70FA972A348F}"/>
                </c:ext>
              </c:extLst>
            </c:dLbl>
            <c:dLbl>
              <c:idx val="10"/>
              <c:layout>
                <c:manualLayout>
                  <c:x val="-2.5094083492085799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20-49CF-982B-70FA972A348F}"/>
                </c:ext>
              </c:extLst>
            </c:dLbl>
            <c:dLbl>
              <c:idx val="11"/>
              <c:layout>
                <c:manualLayout>
                  <c:x val="-2.2607109345561392E-2"/>
                  <c:y val="-4.358194512335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20-49CF-982B-70FA972A3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5001"/>
                    </a:solidFill>
                    <a:latin typeface="PT Sans" charset="-52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106.4</c:v>
                </c:pt>
                <c:pt idx="1">
                  <c:v>106.5</c:v>
                </c:pt>
                <c:pt idx="2">
                  <c:v>105.7</c:v>
                </c:pt>
                <c:pt idx="3">
                  <c:v>103.3</c:v>
                </c:pt>
                <c:pt idx="4">
                  <c:v>102.4</c:v>
                </c:pt>
                <c:pt idx="5">
                  <c:v>101.8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58B9-4393-9848-5464ABF42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80352"/>
        <c:axId val="114981888"/>
      </c:lineChart>
      <c:catAx>
        <c:axId val="11498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  <c:crossAx val="114981888"/>
        <c:crosses val="autoZero"/>
        <c:auto val="1"/>
        <c:lblAlgn val="ctr"/>
        <c:lblOffset val="100"/>
        <c:noMultiLvlLbl val="0"/>
      </c:catAx>
      <c:valAx>
        <c:axId val="114981888"/>
        <c:scaling>
          <c:orientation val="minMax"/>
          <c:min val="100"/>
        </c:scaling>
        <c:delete val="1"/>
        <c:axPos val="l"/>
        <c:numFmt formatCode="0" sourceLinked="0"/>
        <c:majorTickMark val="none"/>
        <c:minorTickMark val="none"/>
        <c:tickLblPos val="nextTo"/>
        <c:crossAx val="11498035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>
                <a:solidFill>
                  <a:srgbClr val="FF5001"/>
                </a:solidFill>
                <a:latin typeface="PT Sans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12515080860023"/>
          <c:y val="3.1957119717742195E-4"/>
          <c:w val="9.0320582860454732E-2"/>
          <c:h val="0.12262995370474068"/>
        </c:manualLayout>
      </c:layout>
      <c:overlay val="0"/>
      <c:txPr>
        <a:bodyPr/>
        <a:lstStyle/>
        <a:p>
          <a:pPr>
            <a:defRPr sz="1600" b="0">
              <a:latin typeface="PT Sans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95253668936299E-4"/>
          <c:y val="3.7336070429112009E-2"/>
          <c:w val="0.99394178196624849"/>
          <c:h val="0.867783938013149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0215A2"/>
              </a:solidFill>
            </a:ln>
          </c:spPr>
          <c:marker>
            <c:symbol val="circle"/>
            <c:size val="9"/>
            <c:spPr>
              <a:solidFill>
                <a:srgbClr val="0215A2"/>
              </a:solidFill>
              <a:ln>
                <a:noFill/>
              </a:ln>
            </c:spPr>
          </c:marker>
          <c:dLbls>
            <c:dLbl>
              <c:idx val="5"/>
              <c:layout>
                <c:manualLayout>
                  <c:x val="-3.0812141715347605E-2"/>
                  <c:y val="-4.745084726189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B9-4393-9848-5464ABF425BF}"/>
                </c:ext>
              </c:extLst>
            </c:dLbl>
            <c:dLbl>
              <c:idx val="6"/>
              <c:layout>
                <c:manualLayout>
                  <c:x val="-3.3030237270730012E-2"/>
                  <c:y val="5.3696921065914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B9-4393-9848-5464ABF425BF}"/>
                </c:ext>
              </c:extLst>
            </c:dLbl>
            <c:dLbl>
              <c:idx val="7"/>
              <c:layout>
                <c:manualLayout>
                  <c:x val="-3.4139285048420412E-2"/>
                  <c:y val="4.6110838441328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9-4393-9848-5464ABF425BF}"/>
                </c:ext>
              </c:extLst>
            </c:dLbl>
            <c:dLbl>
              <c:idx val="8"/>
              <c:layout>
                <c:manualLayout>
                  <c:x val="-3.6357380603802295E-2"/>
                  <c:y val="3.0938673192157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2-4FDE-BAE9-9298E725D206}"/>
                </c:ext>
              </c:extLst>
            </c:dLbl>
            <c:dLbl>
              <c:idx val="9"/>
              <c:layout>
                <c:manualLayout>
                  <c:x val="-2.9409327266463916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77-4ED7-94B9-80D4B5474930}"/>
                </c:ext>
              </c:extLst>
            </c:dLbl>
            <c:dLbl>
              <c:idx val="10"/>
              <c:layout>
                <c:manualLayout>
                  <c:x val="-2.7312179047467681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77-4ED7-94B9-80D4B5474930}"/>
                </c:ext>
              </c:extLst>
            </c:dLbl>
            <c:dLbl>
              <c:idx val="11"/>
              <c:layout>
                <c:manualLayout>
                  <c:x val="-2.371615712325233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77-4ED7-94B9-80D4B54749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215A2"/>
                    </a:solidFill>
                    <a:latin typeface="PT Sans" charset="-52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109.1</c:v>
                </c:pt>
                <c:pt idx="1">
                  <c:v>108.9</c:v>
                </c:pt>
                <c:pt idx="2">
                  <c:v>108.5</c:v>
                </c:pt>
                <c:pt idx="3">
                  <c:v>105.9</c:v>
                </c:pt>
                <c:pt idx="4">
                  <c:v>104.5</c:v>
                </c:pt>
                <c:pt idx="5">
                  <c:v>104.2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8B9-4393-9848-5464ABF42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УФО</c:v>
                </c:pt>
              </c:strCache>
            </c:strRef>
          </c:tx>
          <c:spPr>
            <a:ln w="38100">
              <a:solidFill>
                <a:srgbClr val="FF5001"/>
              </a:solidFill>
            </a:ln>
          </c:spPr>
          <c:marker>
            <c:symbol val="circle"/>
            <c:size val="9"/>
            <c:spPr>
              <a:solidFill>
                <a:srgbClr val="FF5001"/>
              </a:solidFill>
              <a:ln>
                <a:noFill/>
              </a:ln>
            </c:spPr>
          </c:marker>
          <c:dLbls>
            <c:dLbl>
              <c:idx val="5"/>
              <c:layout>
                <c:manualLayout>
                  <c:x val="-2.9703093937656671E-2"/>
                  <c:y val="4.4922352163477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9-4393-9848-5464ABF425BF}"/>
                </c:ext>
              </c:extLst>
            </c:dLbl>
            <c:dLbl>
              <c:idx val="6"/>
              <c:layout>
                <c:manualLayout>
                  <c:x val="-3.1921189493038543E-2"/>
                  <c:y val="-5.116802774793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9-4393-9848-5464ABF425BF}"/>
                </c:ext>
              </c:extLst>
            </c:dLbl>
            <c:dLbl>
              <c:idx val="7"/>
              <c:layout>
                <c:manualLayout>
                  <c:x val="-3.3030237270730012E-2"/>
                  <c:y val="-4.611063933154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9-4393-9848-5464ABF425BF}"/>
                </c:ext>
              </c:extLst>
            </c:dLbl>
            <c:dLbl>
              <c:idx val="8"/>
              <c:layout>
                <c:manualLayout>
                  <c:x val="-3.9684523936875098E-2"/>
                  <c:y val="-4.1053250915158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2-4FDE-BAE9-9298E725D206}"/>
                </c:ext>
              </c:extLst>
            </c:dLbl>
            <c:dLbl>
              <c:idx val="9"/>
              <c:layout>
                <c:manualLayout>
                  <c:x val="-3.0518375044154611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77-4ED7-94B9-80D4B5474930}"/>
                </c:ext>
              </c:extLst>
            </c:dLbl>
            <c:dLbl>
              <c:idx val="10"/>
              <c:layout>
                <c:manualLayout>
                  <c:x val="-2.5094083492085799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77-4ED7-94B9-80D4B5474930}"/>
                </c:ext>
              </c:extLst>
            </c:dLbl>
            <c:dLbl>
              <c:idx val="11"/>
              <c:layout>
                <c:manualLayout>
                  <c:x val="-2.2607109345561392E-2"/>
                  <c:y val="-4.358194512335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77-4ED7-94B9-80D4B54749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5001"/>
                    </a:solidFill>
                    <a:latin typeface="PT Sans" charset="-52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106.9</c:v>
                </c:pt>
                <c:pt idx="1">
                  <c:v>107.1</c:v>
                </c:pt>
                <c:pt idx="2">
                  <c:v>106.6</c:v>
                </c:pt>
                <c:pt idx="3">
                  <c:v>104.3</c:v>
                </c:pt>
                <c:pt idx="4">
                  <c:v>103.3</c:v>
                </c:pt>
                <c:pt idx="5">
                  <c:v>102.9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58B9-4393-9848-5464ABF42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2736"/>
        <c:axId val="2854272"/>
      </c:lineChart>
      <c:catAx>
        <c:axId val="2852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  <c:crossAx val="2854272"/>
        <c:crosses val="autoZero"/>
        <c:auto val="1"/>
        <c:lblAlgn val="ctr"/>
        <c:lblOffset val="100"/>
        <c:noMultiLvlLbl val="0"/>
      </c:catAx>
      <c:valAx>
        <c:axId val="2854272"/>
        <c:scaling>
          <c:orientation val="minMax"/>
          <c:min val="100"/>
        </c:scaling>
        <c:delete val="1"/>
        <c:axPos val="l"/>
        <c:numFmt formatCode="0" sourceLinked="0"/>
        <c:majorTickMark val="none"/>
        <c:minorTickMark val="none"/>
        <c:tickLblPos val="nextTo"/>
        <c:crossAx val="285273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>
                <a:solidFill>
                  <a:srgbClr val="FF5001"/>
                </a:solidFill>
                <a:latin typeface="PT Sans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12515080860023"/>
          <c:y val="3.1957119717742195E-4"/>
          <c:w val="9.0320582860454732E-2"/>
          <c:h val="0.12262995370474068"/>
        </c:manualLayout>
      </c:layout>
      <c:overlay val="0"/>
      <c:txPr>
        <a:bodyPr/>
        <a:lstStyle/>
        <a:p>
          <a:pPr>
            <a:defRPr sz="1600" b="0">
              <a:latin typeface="PT Sans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595814469937338E-2"/>
          <c:y val="9.5756977368064711E-2"/>
          <c:w val="0.97985892003300046"/>
          <c:h val="0.8093629862328214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0215A2"/>
              </a:solidFill>
            </a:ln>
          </c:spPr>
          <c:marker>
            <c:symbol val="circle"/>
            <c:size val="9"/>
            <c:spPr>
              <a:solidFill>
                <a:srgbClr val="0215A2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5752911936648563E-2"/>
                  <c:y val="-4.87549069175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C7-49C9-95A4-9E45FA8211D7}"/>
                </c:ext>
              </c:extLst>
            </c:dLbl>
            <c:dLbl>
              <c:idx val="1"/>
              <c:layout>
                <c:manualLayout>
                  <c:x val="-3.6926483764419225E-2"/>
                  <c:y val="-5.4235265238051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C7-49C9-95A4-9E45FA8211D7}"/>
                </c:ext>
              </c:extLst>
            </c:dLbl>
            <c:dLbl>
              <c:idx val="2"/>
              <c:layout>
                <c:manualLayout>
                  <c:x val="-3.6926483764419225E-2"/>
                  <c:y val="-5.4235265238051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C7-49C9-95A4-9E45FA8211D7}"/>
                </c:ext>
              </c:extLst>
            </c:dLbl>
            <c:dLbl>
              <c:idx val="3"/>
              <c:layout>
                <c:manualLayout>
                  <c:x val="-3.3405860688337764E-2"/>
                  <c:y val="-6.2032387014917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C7-49C9-95A4-9E45FA8211D7}"/>
                </c:ext>
              </c:extLst>
            </c:dLbl>
            <c:dLbl>
              <c:idx val="4"/>
              <c:layout>
                <c:manualLayout>
                  <c:x val="-2.9312959633564672E-2"/>
                  <c:y val="-4.87549069175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C7-49C9-95A4-9E45FA8211D7}"/>
                </c:ext>
              </c:extLst>
            </c:dLbl>
            <c:dLbl>
              <c:idx val="5"/>
              <c:layout>
                <c:manualLayout>
                  <c:x val="-3.0812141715347605E-2"/>
                  <c:y val="-4.745084726189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B9-4393-9848-5464ABF425BF}"/>
                </c:ext>
              </c:extLst>
            </c:dLbl>
            <c:dLbl>
              <c:idx val="6"/>
              <c:layout>
                <c:manualLayout>
                  <c:x val="-3.3030237270730012E-2"/>
                  <c:y val="5.3696921065914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B9-4393-9848-5464ABF425BF}"/>
                </c:ext>
              </c:extLst>
            </c:dLbl>
            <c:dLbl>
              <c:idx val="7"/>
              <c:layout>
                <c:manualLayout>
                  <c:x val="-3.4139285048420412E-2"/>
                  <c:y val="4.6110838441328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9-4393-9848-5464ABF425BF}"/>
                </c:ext>
              </c:extLst>
            </c:dLbl>
            <c:dLbl>
              <c:idx val="8"/>
              <c:layout>
                <c:manualLayout>
                  <c:x val="-3.6357380603802295E-2"/>
                  <c:y val="3.0938673192157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2-4FDE-BAE9-9298E725D206}"/>
                </c:ext>
              </c:extLst>
            </c:dLbl>
            <c:dLbl>
              <c:idx val="9"/>
              <c:layout>
                <c:manualLayout>
                  <c:x val="-2.9409327266463916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C7-49C9-95A4-9E45FA8211D7}"/>
                </c:ext>
              </c:extLst>
            </c:dLbl>
            <c:dLbl>
              <c:idx val="10"/>
              <c:layout>
                <c:manualLayout>
                  <c:x val="-2.7312179047467681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C7-49C9-95A4-9E45FA8211D7}"/>
                </c:ext>
              </c:extLst>
            </c:dLbl>
            <c:dLbl>
              <c:idx val="11"/>
              <c:layout>
                <c:manualLayout>
                  <c:x val="-2.371615712325233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C7-49C9-95A4-9E45FA821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215A2"/>
                    </a:solidFill>
                    <a:latin typeface="PT Sans" charset="-52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111.6</c:v>
                </c:pt>
                <c:pt idx="1">
                  <c:v>109.9</c:v>
                </c:pt>
                <c:pt idx="2">
                  <c:v>107.8</c:v>
                </c:pt>
                <c:pt idx="3">
                  <c:v>106.5</c:v>
                </c:pt>
                <c:pt idx="4">
                  <c:v>105.4</c:v>
                </c:pt>
                <c:pt idx="5">
                  <c:v>104.5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8B9-4393-9848-5464ABF42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УФО</c:v>
                </c:pt>
              </c:strCache>
            </c:strRef>
          </c:tx>
          <c:spPr>
            <a:ln w="38100">
              <a:solidFill>
                <a:srgbClr val="FF5001"/>
              </a:solidFill>
            </a:ln>
          </c:spPr>
          <c:marker>
            <c:symbol val="circle"/>
            <c:size val="9"/>
            <c:spPr>
              <a:solidFill>
                <a:srgbClr val="FF5001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1620771075501883E-2"/>
                  <c:y val="5.6357152923533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C7-49C9-95A4-9E45FA8211D7}"/>
                </c:ext>
              </c:extLst>
            </c:dLbl>
            <c:dLbl>
              <c:idx val="1"/>
              <c:layout>
                <c:manualLayout>
                  <c:x val="-3.9273627419960551E-2"/>
                  <c:y val="5.330145065356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C7-49C9-95A4-9E45FA8211D7}"/>
                </c:ext>
              </c:extLst>
            </c:dLbl>
            <c:dLbl>
              <c:idx val="2"/>
              <c:layout>
                <c:manualLayout>
                  <c:x val="-3.8155777152201364E-2"/>
                  <c:y val="4.8657469032107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C7-49C9-95A4-9E45FA8211D7}"/>
                </c:ext>
              </c:extLst>
            </c:dLbl>
            <c:dLbl>
              <c:idx val="3"/>
              <c:layout>
                <c:manualLayout>
                  <c:x val="-3.8100147999420422E-2"/>
                  <c:y val="4.87549069175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C7-49C9-95A4-9E45FA8211D7}"/>
                </c:ext>
              </c:extLst>
            </c:dLbl>
            <c:dLbl>
              <c:idx val="4"/>
              <c:layout>
                <c:manualLayout>
                  <c:x val="-3.0430717494093328E-2"/>
                  <c:y val="4.3443914878597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C7-49C9-95A4-9E45FA8211D7}"/>
                </c:ext>
              </c:extLst>
            </c:dLbl>
            <c:dLbl>
              <c:idx val="5"/>
              <c:layout>
                <c:manualLayout>
                  <c:x val="-2.9703093937656671E-2"/>
                  <c:y val="4.4922352163477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9-4393-9848-5464ABF425BF}"/>
                </c:ext>
              </c:extLst>
            </c:dLbl>
            <c:dLbl>
              <c:idx val="6"/>
              <c:layout>
                <c:manualLayout>
                  <c:x val="-3.1921189493038543E-2"/>
                  <c:y val="-5.116802774793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9-4393-9848-5464ABF425BF}"/>
                </c:ext>
              </c:extLst>
            </c:dLbl>
            <c:dLbl>
              <c:idx val="7"/>
              <c:layout>
                <c:manualLayout>
                  <c:x val="-3.3030237270730012E-2"/>
                  <c:y val="-4.611063933154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9-4393-9848-5464ABF425BF}"/>
                </c:ext>
              </c:extLst>
            </c:dLbl>
            <c:dLbl>
              <c:idx val="8"/>
              <c:layout>
                <c:manualLayout>
                  <c:x val="-3.9684523936875098E-2"/>
                  <c:y val="-4.1053250915158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2-4FDE-BAE9-9298E725D206}"/>
                </c:ext>
              </c:extLst>
            </c:dLbl>
            <c:dLbl>
              <c:idx val="9"/>
              <c:layout>
                <c:manualLayout>
                  <c:x val="-3.0518375044154611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C7-49C9-95A4-9E45FA8211D7}"/>
                </c:ext>
              </c:extLst>
            </c:dLbl>
            <c:dLbl>
              <c:idx val="10"/>
              <c:layout>
                <c:manualLayout>
                  <c:x val="-2.5094083492085799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AC7-49C9-95A4-9E45FA8211D7}"/>
                </c:ext>
              </c:extLst>
            </c:dLbl>
            <c:dLbl>
              <c:idx val="11"/>
              <c:layout>
                <c:manualLayout>
                  <c:x val="-2.2607109345561392E-2"/>
                  <c:y val="-4.358194512335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C7-49C9-95A4-9E45FA821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5001"/>
                    </a:solidFill>
                    <a:latin typeface="PT Sans" charset="-52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111</c:v>
                </c:pt>
                <c:pt idx="1">
                  <c:v>107.9</c:v>
                </c:pt>
                <c:pt idx="2">
                  <c:v>105.8</c:v>
                </c:pt>
                <c:pt idx="3">
                  <c:v>103.8</c:v>
                </c:pt>
                <c:pt idx="4">
                  <c:v>103.2</c:v>
                </c:pt>
                <c:pt idx="5">
                  <c:v>103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58B9-4393-9848-5464ABF42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4480"/>
        <c:axId val="39446016"/>
      </c:lineChart>
      <c:catAx>
        <c:axId val="39444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  <c:crossAx val="39446016"/>
        <c:crosses val="autoZero"/>
        <c:auto val="1"/>
        <c:lblAlgn val="ctr"/>
        <c:lblOffset val="100"/>
        <c:noMultiLvlLbl val="0"/>
      </c:catAx>
      <c:valAx>
        <c:axId val="39446016"/>
        <c:scaling>
          <c:orientation val="minMax"/>
          <c:max val="112"/>
          <c:min val="101"/>
        </c:scaling>
        <c:delete val="1"/>
        <c:axPos val="l"/>
        <c:numFmt formatCode="0" sourceLinked="0"/>
        <c:majorTickMark val="none"/>
        <c:minorTickMark val="none"/>
        <c:tickLblPos val="nextTo"/>
        <c:crossAx val="39444480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>
                <a:solidFill>
                  <a:srgbClr val="FF5001"/>
                </a:solidFill>
                <a:latin typeface="PT Sans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12515080860023"/>
          <c:y val="3.1957119717742195E-4"/>
          <c:w val="9.0320582860454732E-2"/>
          <c:h val="0.12262995370474068"/>
        </c:manualLayout>
      </c:layout>
      <c:overlay val="0"/>
      <c:txPr>
        <a:bodyPr/>
        <a:lstStyle/>
        <a:p>
          <a:pPr>
            <a:defRPr sz="1600" b="0">
              <a:latin typeface="PT Sans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595814469937338E-2"/>
          <c:y val="9.5756977368064711E-2"/>
          <c:w val="0.97985892003300046"/>
          <c:h val="0.8093629862328214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0215A2"/>
              </a:solidFill>
            </a:ln>
          </c:spPr>
          <c:marker>
            <c:symbol val="circle"/>
            <c:size val="9"/>
            <c:spPr>
              <a:solidFill>
                <a:srgbClr val="0215A2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8100055592189888E-2"/>
                  <c:y val="4.94984458029989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5A-4900-B082-C52554FBD7DE}"/>
                </c:ext>
              </c:extLst>
            </c:dLbl>
            <c:dLbl>
              <c:idx val="1"/>
              <c:layout>
                <c:manualLayout>
                  <c:x val="-3.6926483764419225E-2"/>
                  <c:y val="-5.4235265238051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5A-4900-B082-C52554FBD7DE}"/>
                </c:ext>
              </c:extLst>
            </c:dLbl>
            <c:dLbl>
              <c:idx val="2"/>
              <c:layout>
                <c:manualLayout>
                  <c:x val="-3.6926483764419225E-2"/>
                  <c:y val="-5.4235265238051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5A-4900-B082-C52554FBD7DE}"/>
                </c:ext>
              </c:extLst>
            </c:dLbl>
            <c:dLbl>
              <c:idx val="3"/>
              <c:layout>
                <c:manualLayout>
                  <c:x val="-3.3405860688337764E-2"/>
                  <c:y val="-6.2032387014917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5A-4900-B082-C52554FBD7DE}"/>
                </c:ext>
              </c:extLst>
            </c:dLbl>
            <c:dLbl>
              <c:idx val="4"/>
              <c:layout>
                <c:manualLayout>
                  <c:x val="-2.9312959633564672E-2"/>
                  <c:y val="-4.87549069175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5A-4900-B082-C52554FBD7DE}"/>
                </c:ext>
              </c:extLst>
            </c:dLbl>
            <c:dLbl>
              <c:idx val="5"/>
              <c:layout>
                <c:manualLayout>
                  <c:x val="-3.0812141715347605E-2"/>
                  <c:y val="-4.745084726189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B9-4393-9848-5464ABF425BF}"/>
                </c:ext>
              </c:extLst>
            </c:dLbl>
            <c:dLbl>
              <c:idx val="6"/>
              <c:layout>
                <c:manualLayout>
                  <c:x val="-3.3030237270730012E-2"/>
                  <c:y val="5.3696921065914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B9-4393-9848-5464ABF425BF}"/>
                </c:ext>
              </c:extLst>
            </c:dLbl>
            <c:dLbl>
              <c:idx val="7"/>
              <c:layout>
                <c:manualLayout>
                  <c:x val="-3.4139285048420412E-2"/>
                  <c:y val="4.6110838441328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9-4393-9848-5464ABF425BF}"/>
                </c:ext>
              </c:extLst>
            </c:dLbl>
            <c:dLbl>
              <c:idx val="8"/>
              <c:layout>
                <c:manualLayout>
                  <c:x val="-3.6357380603802295E-2"/>
                  <c:y val="3.0938673192157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2-4FDE-BAE9-9298E725D206}"/>
                </c:ext>
              </c:extLst>
            </c:dLbl>
            <c:dLbl>
              <c:idx val="9"/>
              <c:layout>
                <c:manualLayout>
                  <c:x val="-2.9409327266463916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5A-4900-B082-C52554FBD7DE}"/>
                </c:ext>
              </c:extLst>
            </c:dLbl>
            <c:dLbl>
              <c:idx val="10"/>
              <c:layout>
                <c:manualLayout>
                  <c:x val="-2.7312179047467681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5A-4900-B082-C52554FBD7DE}"/>
                </c:ext>
              </c:extLst>
            </c:dLbl>
            <c:dLbl>
              <c:idx val="11"/>
              <c:layout>
                <c:manualLayout>
                  <c:x val="-2.371615712325233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5A-4900-B082-C52554FBD7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215A2"/>
                    </a:solidFill>
                    <a:latin typeface="PT Sans" charset="-52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110.1</c:v>
                </c:pt>
                <c:pt idx="1">
                  <c:v>109.6</c:v>
                </c:pt>
                <c:pt idx="2">
                  <c:v>105.9</c:v>
                </c:pt>
                <c:pt idx="3">
                  <c:v>102.6</c:v>
                </c:pt>
                <c:pt idx="4">
                  <c:v>102.3</c:v>
                </c:pt>
                <c:pt idx="5">
                  <c:v>101.4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8B9-4393-9848-5464ABF42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УФО</c:v>
                </c:pt>
              </c:strCache>
            </c:strRef>
          </c:tx>
          <c:spPr>
            <a:ln w="38100">
              <a:solidFill>
                <a:srgbClr val="FF5001"/>
              </a:solidFill>
            </a:ln>
          </c:spPr>
          <c:marker>
            <c:symbol val="circle"/>
            <c:size val="9"/>
            <c:spPr>
              <a:solidFill>
                <a:srgbClr val="FF5001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8100055592189888E-2"/>
                  <c:y val="-4.986247876125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5A-4900-B082-C52554FBD7DE}"/>
                </c:ext>
              </c:extLst>
            </c:dLbl>
            <c:dLbl>
              <c:idx val="1"/>
              <c:layout>
                <c:manualLayout>
                  <c:x val="-3.9273627419960551E-2"/>
                  <c:y val="5.330145065356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5A-4900-B082-C52554FBD7DE}"/>
                </c:ext>
              </c:extLst>
            </c:dLbl>
            <c:dLbl>
              <c:idx val="2"/>
              <c:layout>
                <c:manualLayout>
                  <c:x val="-3.8155777152201364E-2"/>
                  <c:y val="-4.6940387668963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5A-4900-B082-C52554FBD7DE}"/>
                </c:ext>
              </c:extLst>
            </c:dLbl>
            <c:dLbl>
              <c:idx val="3"/>
              <c:layout>
                <c:manualLayout>
                  <c:x val="-3.692657617164976E-2"/>
                  <c:y val="-5.21539418224731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5A-4900-B082-C52554FBD7DE}"/>
                </c:ext>
              </c:extLst>
            </c:dLbl>
            <c:dLbl>
              <c:idx val="4"/>
              <c:layout>
                <c:manualLayout>
                  <c:x val="-3.0430717494093328E-2"/>
                  <c:y val="4.3443914878597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5A-4900-B082-C52554FBD7DE}"/>
                </c:ext>
              </c:extLst>
            </c:dLbl>
            <c:dLbl>
              <c:idx val="5"/>
              <c:layout>
                <c:manualLayout>
                  <c:x val="-2.9703093937656671E-2"/>
                  <c:y val="4.4922352163477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9-4393-9848-5464ABF425BF}"/>
                </c:ext>
              </c:extLst>
            </c:dLbl>
            <c:dLbl>
              <c:idx val="6"/>
              <c:layout>
                <c:manualLayout>
                  <c:x val="-3.1921189493038543E-2"/>
                  <c:y val="-5.116802774793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9-4393-9848-5464ABF425BF}"/>
                </c:ext>
              </c:extLst>
            </c:dLbl>
            <c:dLbl>
              <c:idx val="7"/>
              <c:layout>
                <c:manualLayout>
                  <c:x val="-3.3030237270730012E-2"/>
                  <c:y val="-4.611063933154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9-4393-9848-5464ABF425BF}"/>
                </c:ext>
              </c:extLst>
            </c:dLbl>
            <c:dLbl>
              <c:idx val="8"/>
              <c:layout>
                <c:manualLayout>
                  <c:x val="-3.9684523936875098E-2"/>
                  <c:y val="-4.1053250915158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2-4FDE-BAE9-9298E725D206}"/>
                </c:ext>
              </c:extLst>
            </c:dLbl>
            <c:dLbl>
              <c:idx val="9"/>
              <c:layout>
                <c:manualLayout>
                  <c:x val="-3.0518375044154611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5A-4900-B082-C52554FBD7DE}"/>
                </c:ext>
              </c:extLst>
            </c:dLbl>
            <c:dLbl>
              <c:idx val="10"/>
              <c:layout>
                <c:manualLayout>
                  <c:x val="-2.5094083492085799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55A-4900-B082-C52554FBD7DE}"/>
                </c:ext>
              </c:extLst>
            </c:dLbl>
            <c:dLbl>
              <c:idx val="11"/>
              <c:layout>
                <c:manualLayout>
                  <c:x val="-2.2607109345561392E-2"/>
                  <c:y val="-4.358194512335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5A-4900-B082-C52554FBD7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5001"/>
                    </a:solidFill>
                    <a:latin typeface="PT Sans" charset="-52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  <c:pt idx="3">
                  <c:v>Январь-Апрель</c:v>
                </c:pt>
                <c:pt idx="4">
                  <c:v>Январь-Май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113.1</c:v>
                </c:pt>
                <c:pt idx="1">
                  <c:v>108.1</c:v>
                </c:pt>
                <c:pt idx="2">
                  <c:v>112.7</c:v>
                </c:pt>
                <c:pt idx="3">
                  <c:v>111.7</c:v>
                </c:pt>
                <c:pt idx="4">
                  <c:v>114</c:v>
                </c:pt>
                <c:pt idx="5">
                  <c:v>113.2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58B9-4393-9848-5464ABF42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47584"/>
        <c:axId val="39749120"/>
      </c:lineChart>
      <c:catAx>
        <c:axId val="39747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  <c:crossAx val="39749120"/>
        <c:crosses val="autoZero"/>
        <c:auto val="1"/>
        <c:lblAlgn val="ctr"/>
        <c:lblOffset val="100"/>
        <c:noMultiLvlLbl val="0"/>
      </c:catAx>
      <c:valAx>
        <c:axId val="39749120"/>
        <c:scaling>
          <c:orientation val="minMax"/>
          <c:max val="115"/>
          <c:min val="100"/>
        </c:scaling>
        <c:delete val="1"/>
        <c:axPos val="l"/>
        <c:numFmt formatCode="0" sourceLinked="0"/>
        <c:majorTickMark val="none"/>
        <c:minorTickMark val="none"/>
        <c:tickLblPos val="nextTo"/>
        <c:crossAx val="3974758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>
                <a:solidFill>
                  <a:srgbClr val="FF5001"/>
                </a:solidFill>
                <a:latin typeface="PT Sans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12515080860023"/>
          <c:y val="3.1957119717742195E-4"/>
          <c:w val="9.0320582860454732E-2"/>
          <c:h val="0.12262995370474068"/>
        </c:manualLayout>
      </c:layout>
      <c:overlay val="0"/>
      <c:txPr>
        <a:bodyPr/>
        <a:lstStyle/>
        <a:p>
          <a:pPr>
            <a:defRPr sz="1600" b="0">
              <a:latin typeface="PT Sans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595814469937338E-2"/>
          <c:y val="3.7336070429112009E-2"/>
          <c:w val="0.97985892003300046"/>
          <c:h val="0.867783938013149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РФ</c:v>
                </c:pt>
              </c:strCache>
            </c:strRef>
          </c:tx>
          <c:spPr>
            <a:ln w="38100">
              <a:solidFill>
                <a:srgbClr val="0215A2"/>
              </a:solidFill>
            </a:ln>
          </c:spPr>
          <c:marker>
            <c:symbol val="circle"/>
            <c:size val="9"/>
            <c:spPr>
              <a:solidFill>
                <a:srgbClr val="0215A2"/>
              </a:solidFill>
              <a:ln>
                <a:noFill/>
              </a:ln>
            </c:spPr>
          </c:marker>
          <c:dLbls>
            <c:dLbl>
              <c:idx val="1"/>
              <c:layout>
                <c:manualLayout>
                  <c:x val="-3.8100055592189888E-2"/>
                  <c:y val="5.1984556242305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B9-4DEF-B869-7DDFA0D19C35}"/>
                </c:ext>
              </c:extLst>
            </c:dLbl>
            <c:dLbl>
              <c:idx val="2"/>
              <c:layout>
                <c:manualLayout>
                  <c:x val="-3.6926483764419225E-2"/>
                  <c:y val="5.1984556242305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B9-4DEF-B869-7DDFA0D19C35}"/>
                </c:ext>
              </c:extLst>
            </c:dLbl>
            <c:dLbl>
              <c:idx val="5"/>
              <c:layout>
                <c:manualLayout>
                  <c:x val="-3.0812141715347605E-2"/>
                  <c:y val="-4.745084726189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B9-4393-9848-5464ABF425BF}"/>
                </c:ext>
              </c:extLst>
            </c:dLbl>
            <c:dLbl>
              <c:idx val="6"/>
              <c:layout>
                <c:manualLayout>
                  <c:x val="-3.3030237270730012E-2"/>
                  <c:y val="5.3696921065914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B9-4393-9848-5464ABF425BF}"/>
                </c:ext>
              </c:extLst>
            </c:dLbl>
            <c:dLbl>
              <c:idx val="7"/>
              <c:layout>
                <c:manualLayout>
                  <c:x val="-3.4139285048420412E-2"/>
                  <c:y val="4.6110838441328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9-4393-9848-5464ABF425BF}"/>
                </c:ext>
              </c:extLst>
            </c:dLbl>
            <c:dLbl>
              <c:idx val="8"/>
              <c:layout>
                <c:manualLayout>
                  <c:x val="-3.6357380603802295E-2"/>
                  <c:y val="3.0938673192157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62-4FDE-BAE9-9298E725D206}"/>
                </c:ext>
              </c:extLst>
            </c:dLbl>
            <c:dLbl>
              <c:idx val="9"/>
              <c:layout>
                <c:manualLayout>
                  <c:x val="-2.9409327266463916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B9-4DEF-B869-7DDFA0D19C35}"/>
                </c:ext>
              </c:extLst>
            </c:dLbl>
            <c:dLbl>
              <c:idx val="10"/>
              <c:layout>
                <c:manualLayout>
                  <c:x val="-2.7312179047467681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B9-4DEF-B869-7DDFA0D19C35}"/>
                </c:ext>
              </c:extLst>
            </c:dLbl>
            <c:dLbl>
              <c:idx val="11"/>
              <c:layout>
                <c:manualLayout>
                  <c:x val="-2.371615712325233E-2"/>
                  <c:y val="4.3582144233133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B9-4DEF-B869-7DDFA0D19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215A2"/>
                    </a:solidFill>
                    <a:latin typeface="PT Sans" charset="-52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181.5</c:v>
                </c:pt>
                <c:pt idx="1">
                  <c:v>182.5</c:v>
                </c:pt>
                <c:pt idx="2">
                  <c:v>164.6</c:v>
                </c:pt>
                <c:pt idx="3">
                  <c:v>158</c:v>
                </c:pt>
                <c:pt idx="4">
                  <c:v>154.6</c:v>
                </c:pt>
                <c:pt idx="5">
                  <c:v>144.19999999999999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8B9-4393-9848-5464ABF42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УФО</c:v>
                </c:pt>
              </c:strCache>
            </c:strRef>
          </c:tx>
          <c:spPr>
            <a:ln w="38100">
              <a:solidFill>
                <a:srgbClr val="FF5001"/>
              </a:solidFill>
            </a:ln>
          </c:spPr>
          <c:marker>
            <c:symbol val="circle"/>
            <c:size val="9"/>
            <c:spPr>
              <a:solidFill>
                <a:srgbClr val="FF5001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5752911936648563E-2"/>
                  <c:y val="-6.314004041447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B9-4DEF-B869-7DDFA0D19C35}"/>
                </c:ext>
              </c:extLst>
            </c:dLbl>
            <c:dLbl>
              <c:idx val="1"/>
              <c:layout>
                <c:manualLayout>
                  <c:x val="-2.9885052797795238E-2"/>
                  <c:y val="-7.1506873139746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B9-4DEF-B869-7DDFA0D19C35}"/>
                </c:ext>
              </c:extLst>
            </c:dLbl>
            <c:dLbl>
              <c:idx val="2"/>
              <c:layout>
                <c:manualLayout>
                  <c:x val="-3.4635061668889369E-2"/>
                  <c:y val="-5.75622983283902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B9-4DEF-B869-7DDFA0D19C35}"/>
                </c:ext>
              </c:extLst>
            </c:dLbl>
            <c:dLbl>
              <c:idx val="5"/>
              <c:layout>
                <c:manualLayout>
                  <c:x val="-2.9703093937656671E-2"/>
                  <c:y val="4.4922352163477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9-4393-9848-5464ABF425BF}"/>
                </c:ext>
              </c:extLst>
            </c:dLbl>
            <c:dLbl>
              <c:idx val="6"/>
              <c:layout>
                <c:manualLayout>
                  <c:x val="-3.1921189493038543E-2"/>
                  <c:y val="-5.116802774793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9-4393-9848-5464ABF425BF}"/>
                </c:ext>
              </c:extLst>
            </c:dLbl>
            <c:dLbl>
              <c:idx val="7"/>
              <c:layout>
                <c:manualLayout>
                  <c:x val="-3.3030237270730012E-2"/>
                  <c:y val="-4.611063933154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9-4393-9848-5464ABF425BF}"/>
                </c:ext>
              </c:extLst>
            </c:dLbl>
            <c:dLbl>
              <c:idx val="8"/>
              <c:layout>
                <c:manualLayout>
                  <c:x val="-3.9684523936875098E-2"/>
                  <c:y val="-4.1053250915158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62-4FDE-BAE9-9298E725D206}"/>
                </c:ext>
              </c:extLst>
            </c:dLbl>
            <c:dLbl>
              <c:idx val="9"/>
              <c:layout>
                <c:manualLayout>
                  <c:x val="-3.0518375044154611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B9-4DEF-B869-7DDFA0D19C35}"/>
                </c:ext>
              </c:extLst>
            </c:dLbl>
            <c:dLbl>
              <c:idx val="10"/>
              <c:layout>
                <c:manualLayout>
                  <c:x val="-2.5094083492085799E-2"/>
                  <c:y val="-4.1053250915158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B9-4DEF-B869-7DDFA0D19C35}"/>
                </c:ext>
              </c:extLst>
            </c:dLbl>
            <c:dLbl>
              <c:idx val="11"/>
              <c:layout>
                <c:manualLayout>
                  <c:x val="-2.2607109345561392E-2"/>
                  <c:y val="-4.3581945123353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B9-4DEF-B869-7DDFA0D19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5001"/>
                    </a:solidFill>
                    <a:latin typeface="PT Sans" charset="-52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</c:v>
                </c:pt>
                <c:pt idx="1">
                  <c:v>Янв-Фев</c:v>
                </c:pt>
                <c:pt idx="2">
                  <c:v>Янв-Март</c:v>
                </c:pt>
                <c:pt idx="3">
                  <c:v>Янв-Апр</c:v>
                </c:pt>
                <c:pt idx="4">
                  <c:v>Янв-Май</c:v>
                </c:pt>
                <c:pt idx="5">
                  <c:v>Янв-Июнь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260</c:v>
                </c:pt>
                <c:pt idx="1">
                  <c:v>185.5</c:v>
                </c:pt>
                <c:pt idx="2">
                  <c:v>177.7</c:v>
                </c:pt>
                <c:pt idx="3">
                  <c:v>148.9</c:v>
                </c:pt>
                <c:pt idx="4">
                  <c:v>137.4</c:v>
                </c:pt>
                <c:pt idx="5">
                  <c:v>134.30000000000001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58B9-4393-9848-5464ABF42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81376"/>
        <c:axId val="44182912"/>
      </c:lineChart>
      <c:catAx>
        <c:axId val="44181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  <c:crossAx val="44182912"/>
        <c:crosses val="autoZero"/>
        <c:auto val="1"/>
        <c:lblAlgn val="ctr"/>
        <c:lblOffset val="100"/>
        <c:noMultiLvlLbl val="0"/>
      </c:catAx>
      <c:valAx>
        <c:axId val="44182912"/>
        <c:scaling>
          <c:orientation val="minMax"/>
          <c:min val="120"/>
        </c:scaling>
        <c:delete val="1"/>
        <c:axPos val="l"/>
        <c:numFmt formatCode="0" sourceLinked="0"/>
        <c:majorTickMark val="none"/>
        <c:minorTickMark val="none"/>
        <c:tickLblPos val="nextTo"/>
        <c:crossAx val="4418137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 b="0">
                <a:solidFill>
                  <a:srgbClr val="0215A2"/>
                </a:solidFill>
                <a:latin typeface="PT Sans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>
                <a:solidFill>
                  <a:srgbClr val="FF5001"/>
                </a:solidFill>
                <a:latin typeface="PT Sans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12515080860023"/>
          <c:y val="3.1957119717742195E-4"/>
          <c:w val="9.0320582860454732E-2"/>
          <c:h val="0.12262995370474068"/>
        </c:manualLayout>
      </c:layout>
      <c:overlay val="0"/>
      <c:txPr>
        <a:bodyPr/>
        <a:lstStyle/>
        <a:p>
          <a:pPr>
            <a:defRPr sz="1600" b="0">
              <a:latin typeface="PT Sans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7C-92EB-4E8E-A43A-D26F50C82E07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D5C6D-AA8E-4BB4-961D-1AF6E2CB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6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AC7B2-6732-47DD-BBC4-4B7DA85250B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AC7B2-6732-47DD-BBC4-4B7DA85250B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AC7B2-6732-47DD-BBC4-4B7DA85250B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AC7B2-6732-47DD-BBC4-4B7DA85250B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8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AC7B2-6732-47DD-BBC4-4B7DA85250B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30FAF-6A27-4871-B2F9-1B4B8EA82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318DB7-E57C-43C3-A303-CEC93DCDE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F4944A-2239-456D-855F-F36B8FB4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B9A863-7A02-4CF2-8FEA-C4BC0AEC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AC1223-E15E-4E47-A81B-23EAE89D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70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DCEB7-3555-4DA9-8DB1-A841F7864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AF676B-53D4-4BF2-840B-A29E29DDF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04351F-6BE1-48BE-964B-31EA3678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2C3EC9-5BF2-4934-B9C6-0F384F56E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7D0D9D-08E8-4D6A-A725-C2ABF0AB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7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E32BAB4-06CE-4198-9A0E-032C73881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8E22EE-7E4D-41C7-A9AC-13536917F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290DFE-5186-4CF6-86AE-DDFE78DF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720B4-9169-4CE1-BDEC-537E55A8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71335D-DD7A-418B-BFDF-9CD592CB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1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CB727-1E24-4342-BD43-FDEF28F0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128E58-F348-46EB-8D67-22D13D30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CD947E-60D7-4779-9BA2-13B0DA97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65612F-1C7A-4B01-871C-1D8CB7BA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B5B11D-15FD-431A-8D96-BA03B6E3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26106F-876F-4360-A759-C9E1A0B9C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23DC41-2D0C-4E4F-9590-F714BB3AC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8237B3-5EB9-4124-AFFC-E7C87EA9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AC845A-7326-4F89-A900-F4C36AF1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E91BF2-0C07-41CC-A568-21794942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1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0C0F00-457C-4506-8B28-A5576C7CD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874FD8-E3C4-4723-ABF0-9360F8D66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747D4A-8B1B-433D-A450-2108253CD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D40691-D0FB-4924-85F5-1EE3FDAA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CD0A30-A047-4192-97AE-BCEFA7AB5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DC3FC8-7AF4-4551-902F-B47F78D1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3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99499-C5C2-41B9-95D6-929A0C816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D5308F-6235-4201-ADB4-27F2E60AA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AD3A26-9761-48A3-94D4-5756DEBF1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059BAA-47F1-4780-9945-718575E872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33A355-CC79-477D-B568-F58894DA0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5A6893-66A9-4F93-AD9E-C9567E27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D1FDFCD-B735-4F6D-9A18-B83AE150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3C2004-5311-4ED4-A619-67B910D1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32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035429-CA12-4BC9-973E-E6089395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E98F63C-12B0-4FDB-9C3A-A9587900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56A47F-F94D-4715-9029-9C422833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0DE80B-727A-4817-878B-087BB23E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8F02F0-273E-4FAC-99E3-0ABE7B5E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AEE6FB-27DE-4CE8-9473-BCEC3F4D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ADE867-707D-4582-BD4C-1EEC69C1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531B1-9E6D-4A32-9A49-E87C006E6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7728E-500D-472B-BA1D-34506DF28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A14FBA-A511-4F9E-BEF7-5F40BA4BA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01392C-6507-4993-AA1A-B69B76AAB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CBAE6E-2FF8-43ED-8900-9BFAB6CF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7598E5-0CFD-47AA-95D7-60F9F0B4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3D04D-00E4-4F94-8086-EB913128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0E4799-6C6F-4AE0-BD24-DEA045E1C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B0C958-274A-46CA-B978-079BD7993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C44A28-C450-4956-9443-868248C3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302F0E-317E-4C0C-893C-93FDD73F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EC56E3-DE26-4CAB-AD03-0EE32FAD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F089D-6491-423C-B90E-C361ED86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DA4B4A-AFAC-44F6-84B3-9EDB43277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C53894-AFD8-41BE-B1AD-9DC74547E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CBA07-4BF4-4F72-A920-8BF4751E1F1C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BE18A8-4AFD-4631-92B8-51617920B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B6DC7C-BBA0-423F-AC0D-F090C4363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2C15-0AA2-4E8B-84C6-D67AF3B67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9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6767" y="371269"/>
            <a:ext cx="9039166" cy="984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  <a:t>Индекс промышленного производства в 2022 г.,</a:t>
            </a:r>
          </a:p>
          <a:p>
            <a:r>
              <a:rPr lang="ru-RU" sz="2200" dirty="0">
                <a:solidFill>
                  <a:srgbClr val="FF5001"/>
                </a:solidFill>
                <a:latin typeface="Bahnschrift SemiBold SemiConden" panose="020B0502040204020203" pitchFamily="34" charset="0"/>
              </a:rPr>
              <a:t>в % к соответствующему периоду прошлого года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544765" y="6389196"/>
            <a:ext cx="316039" cy="3692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7FF3B10-91D1-45AB-A83F-4B0AC668C4F8}" type="slidenum">
              <a:rPr lang="ru-RU" b="1">
                <a:solidFill>
                  <a:srgbClr val="0A4DE4"/>
                </a:solidFill>
                <a:latin typeface="PT Sans" panose="020B0503020203020204" pitchFamily="34" charset="-52"/>
              </a:rPr>
              <a:t>1</a:t>
            </a:fld>
            <a:endParaRPr lang="ru-RU" b="1" dirty="0">
              <a:solidFill>
                <a:srgbClr val="0A4DE4"/>
              </a:solidFill>
              <a:latin typeface="PT Sans" panose="020B0503020203020204" pitchFamily="34" charset="-52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41873" y="1241"/>
            <a:ext cx="0" cy="6856760"/>
          </a:xfrm>
          <a:prstGeom prst="line">
            <a:avLst/>
          </a:prstGeom>
          <a:ln w="12700">
            <a:solidFill>
              <a:srgbClr val="104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83960" y="621573"/>
            <a:ext cx="121270" cy="121270"/>
          </a:xfrm>
          <a:prstGeom prst="ellipse">
            <a:avLst/>
          </a:prstGeom>
          <a:solidFill>
            <a:srgbClr val="051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flipV="1">
            <a:off x="2205" y="1241"/>
            <a:ext cx="1194043" cy="110700"/>
          </a:xfrm>
          <a:prstGeom prst="rtTriangle">
            <a:avLst/>
          </a:prstGeom>
          <a:solidFill>
            <a:srgbClr val="428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8" y="6418965"/>
            <a:ext cx="360400" cy="339477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092" y="6446357"/>
            <a:ext cx="315103" cy="284694"/>
          </a:xfrm>
          <a:prstGeom prst="rect">
            <a:avLst/>
          </a:prstGeom>
        </p:spPr>
      </p:pic>
      <p:pic>
        <p:nvPicPr>
          <p:cNvPr id="13" name="Рисунок 1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254" y="6441792"/>
            <a:ext cx="314579" cy="284694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/>
          </p:nvPr>
        </p:nvGraphicFramePr>
        <p:xfrm>
          <a:off x="1041644" y="1584593"/>
          <a:ext cx="10819160" cy="455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793558" y="6379261"/>
            <a:ext cx="2712609" cy="338472"/>
          </a:xfrm>
          <a:prstGeom prst="rect">
            <a:avLst/>
          </a:prstGeom>
          <a:noFill/>
        </p:spPr>
        <p:txBody>
          <a:bodyPr wrap="none" lIns="121889" tIns="60944" rIns="121889" bIns="60944" rtlCol="0">
            <a:spAutoFit/>
          </a:bodyPr>
          <a:lstStyle/>
          <a:p>
            <a:r>
              <a:rPr lang="ru-RU" sz="1400" dirty="0">
                <a:solidFill>
                  <a:srgbClr val="0A4DE4"/>
                </a:solidFill>
                <a:latin typeface="PT Sans" charset="-52"/>
              </a:rPr>
              <a:t>Источник: Росстат, ежемесячно</a:t>
            </a:r>
          </a:p>
        </p:txBody>
      </p:sp>
    </p:spTree>
    <p:extLst>
      <p:ext uri="{BB962C8B-B14F-4D97-AF65-F5344CB8AC3E}">
        <p14:creationId xmlns:p14="http://schemas.microsoft.com/office/powerpoint/2010/main" val="354215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6767" y="371269"/>
            <a:ext cx="9059999" cy="984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  <a:t>Индекс добычи полезных ископаемых в 2022 г.,</a:t>
            </a:r>
          </a:p>
          <a:p>
            <a:r>
              <a:rPr lang="ru-RU" sz="2200" dirty="0">
                <a:solidFill>
                  <a:srgbClr val="FF5001"/>
                </a:solidFill>
                <a:latin typeface="Bahnschrift SemiBold SemiConden" panose="020B0502040204020203" pitchFamily="34" charset="0"/>
              </a:rPr>
              <a:t>в % к соответствующему периоду прошлого года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544765" y="6389196"/>
            <a:ext cx="316039" cy="3692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7FF3B10-91D1-45AB-A83F-4B0AC668C4F8}" type="slidenum">
              <a:rPr lang="ru-RU" b="1">
                <a:solidFill>
                  <a:srgbClr val="0A4DE4"/>
                </a:solidFill>
                <a:latin typeface="PT Sans" panose="020B0503020203020204" pitchFamily="34" charset="-52"/>
              </a:rPr>
              <a:t>2</a:t>
            </a:fld>
            <a:endParaRPr lang="ru-RU" b="1" dirty="0">
              <a:solidFill>
                <a:srgbClr val="0A4DE4"/>
              </a:solidFill>
              <a:latin typeface="PT Sans" panose="020B0503020203020204" pitchFamily="34" charset="-52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41873" y="1241"/>
            <a:ext cx="0" cy="6856760"/>
          </a:xfrm>
          <a:prstGeom prst="line">
            <a:avLst/>
          </a:prstGeom>
          <a:ln w="12700">
            <a:solidFill>
              <a:srgbClr val="104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83960" y="621573"/>
            <a:ext cx="121270" cy="121270"/>
          </a:xfrm>
          <a:prstGeom prst="ellipse">
            <a:avLst/>
          </a:prstGeom>
          <a:solidFill>
            <a:srgbClr val="051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flipV="1">
            <a:off x="2205" y="1241"/>
            <a:ext cx="1194043" cy="110700"/>
          </a:xfrm>
          <a:prstGeom prst="rtTriangle">
            <a:avLst/>
          </a:prstGeom>
          <a:solidFill>
            <a:srgbClr val="428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8" y="6418965"/>
            <a:ext cx="360400" cy="339477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092" y="6446357"/>
            <a:ext cx="315103" cy="284694"/>
          </a:xfrm>
          <a:prstGeom prst="rect">
            <a:avLst/>
          </a:prstGeom>
        </p:spPr>
      </p:pic>
      <p:pic>
        <p:nvPicPr>
          <p:cNvPr id="13" name="Рисунок 1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254" y="6441792"/>
            <a:ext cx="314579" cy="284694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/>
          </p:nvPr>
        </p:nvGraphicFramePr>
        <p:xfrm>
          <a:off x="1041644" y="1584593"/>
          <a:ext cx="10819160" cy="455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793558" y="6379261"/>
            <a:ext cx="2712609" cy="338472"/>
          </a:xfrm>
          <a:prstGeom prst="rect">
            <a:avLst/>
          </a:prstGeom>
          <a:noFill/>
        </p:spPr>
        <p:txBody>
          <a:bodyPr wrap="none" lIns="121889" tIns="60944" rIns="121889" bIns="60944" rtlCol="0">
            <a:spAutoFit/>
          </a:bodyPr>
          <a:lstStyle/>
          <a:p>
            <a:r>
              <a:rPr lang="ru-RU" sz="1400" dirty="0">
                <a:solidFill>
                  <a:srgbClr val="0A4DE4"/>
                </a:solidFill>
                <a:latin typeface="PT Sans" charset="-52"/>
              </a:rPr>
              <a:t>Источник: Росстат, ежемесячно</a:t>
            </a:r>
          </a:p>
        </p:txBody>
      </p:sp>
    </p:spTree>
    <p:extLst>
      <p:ext uri="{BB962C8B-B14F-4D97-AF65-F5344CB8AC3E}">
        <p14:creationId xmlns:p14="http://schemas.microsoft.com/office/powerpoint/2010/main" val="359570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6768" y="371269"/>
            <a:ext cx="10761588" cy="984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  <a:t>Объем платных услуг,</a:t>
            </a:r>
          </a:p>
          <a:p>
            <a:r>
              <a:rPr lang="ru-RU" sz="2200" dirty="0">
                <a:solidFill>
                  <a:srgbClr val="FF5001"/>
                </a:solidFill>
                <a:latin typeface="Bahnschrift SemiBold SemiConden" panose="020B0502040204020203" pitchFamily="34" charset="0"/>
              </a:rPr>
              <a:t>в % к соответствующему периоду прошлого года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41873" y="1241"/>
            <a:ext cx="0" cy="6856760"/>
          </a:xfrm>
          <a:prstGeom prst="line">
            <a:avLst/>
          </a:prstGeom>
          <a:ln w="12700">
            <a:solidFill>
              <a:srgbClr val="104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83960" y="621573"/>
            <a:ext cx="121270" cy="121270"/>
          </a:xfrm>
          <a:prstGeom prst="ellipse">
            <a:avLst/>
          </a:prstGeom>
          <a:solidFill>
            <a:srgbClr val="051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flipV="1">
            <a:off x="2205" y="1241"/>
            <a:ext cx="1194043" cy="110700"/>
          </a:xfrm>
          <a:prstGeom prst="rtTriangle">
            <a:avLst/>
          </a:prstGeom>
          <a:solidFill>
            <a:srgbClr val="428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8" y="6418965"/>
            <a:ext cx="360400" cy="339477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092" y="6446357"/>
            <a:ext cx="315103" cy="284694"/>
          </a:xfrm>
          <a:prstGeom prst="rect">
            <a:avLst/>
          </a:prstGeom>
        </p:spPr>
      </p:pic>
      <p:pic>
        <p:nvPicPr>
          <p:cNvPr id="13" name="Рисунок 1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254" y="6441792"/>
            <a:ext cx="314579" cy="2846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793558" y="6379261"/>
            <a:ext cx="2712609" cy="338472"/>
          </a:xfrm>
          <a:prstGeom prst="rect">
            <a:avLst/>
          </a:prstGeom>
          <a:noFill/>
        </p:spPr>
        <p:txBody>
          <a:bodyPr wrap="none" lIns="121889" tIns="60944" rIns="121889" bIns="60944" rtlCol="0">
            <a:spAutoFit/>
          </a:bodyPr>
          <a:lstStyle/>
          <a:p>
            <a:r>
              <a:rPr lang="ru-RU" sz="1400" dirty="0">
                <a:solidFill>
                  <a:srgbClr val="0A4DE4"/>
                </a:solidFill>
                <a:latin typeface="PT Sans" charset="-52"/>
              </a:rPr>
              <a:t>Источник: Росстат, ежемесячно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544765" y="6389196"/>
            <a:ext cx="316039" cy="3692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25C4CE8-6599-4CD1-BDC5-CD5C5BD3324F}" type="slidenum">
              <a:rPr lang="ru-RU" b="1">
                <a:solidFill>
                  <a:srgbClr val="0A4DE4"/>
                </a:solidFill>
                <a:latin typeface="PT Sans" panose="020B0503020203020204" pitchFamily="34" charset="-52"/>
              </a:rPr>
              <a:t>3</a:t>
            </a:fld>
            <a:endParaRPr lang="ru-RU" b="1" dirty="0">
              <a:solidFill>
                <a:srgbClr val="0A4DE4"/>
              </a:solidFill>
              <a:latin typeface="PT Sans" panose="020B0503020203020204" pitchFamily="34" charset="-52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1041644" y="1355926"/>
          <a:ext cx="10819160" cy="478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11193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6768" y="371269"/>
            <a:ext cx="10761588" cy="984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  <a:t>Оборот общественного питания, </a:t>
            </a:r>
          </a:p>
          <a:p>
            <a:r>
              <a:rPr lang="ru-RU" sz="2200" dirty="0">
                <a:solidFill>
                  <a:srgbClr val="FF5001"/>
                </a:solidFill>
                <a:latin typeface="Bahnschrift SemiBold SemiConden" panose="020B0502040204020203" pitchFamily="34" charset="0"/>
              </a:rPr>
              <a:t>в % к соответствующему периоду прошлого года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41873" y="1241"/>
            <a:ext cx="0" cy="6856760"/>
          </a:xfrm>
          <a:prstGeom prst="line">
            <a:avLst/>
          </a:prstGeom>
          <a:ln w="12700">
            <a:solidFill>
              <a:srgbClr val="104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83960" y="621573"/>
            <a:ext cx="121270" cy="121270"/>
          </a:xfrm>
          <a:prstGeom prst="ellipse">
            <a:avLst/>
          </a:prstGeom>
          <a:solidFill>
            <a:srgbClr val="051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flipV="1">
            <a:off x="2205" y="1241"/>
            <a:ext cx="1194043" cy="110700"/>
          </a:xfrm>
          <a:prstGeom prst="rtTriangle">
            <a:avLst/>
          </a:prstGeom>
          <a:solidFill>
            <a:srgbClr val="428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8" y="6418965"/>
            <a:ext cx="360400" cy="339477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092" y="6446357"/>
            <a:ext cx="315103" cy="284694"/>
          </a:xfrm>
          <a:prstGeom prst="rect">
            <a:avLst/>
          </a:prstGeom>
        </p:spPr>
      </p:pic>
      <p:pic>
        <p:nvPicPr>
          <p:cNvPr id="13" name="Рисунок 1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254" y="6441792"/>
            <a:ext cx="314579" cy="2846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793558" y="6379261"/>
            <a:ext cx="2712609" cy="338472"/>
          </a:xfrm>
          <a:prstGeom prst="rect">
            <a:avLst/>
          </a:prstGeom>
          <a:noFill/>
        </p:spPr>
        <p:txBody>
          <a:bodyPr wrap="none" lIns="121889" tIns="60944" rIns="121889" bIns="60944" rtlCol="0">
            <a:spAutoFit/>
          </a:bodyPr>
          <a:lstStyle/>
          <a:p>
            <a:r>
              <a:rPr lang="ru-RU" sz="1400" dirty="0">
                <a:solidFill>
                  <a:srgbClr val="0A4DE4"/>
                </a:solidFill>
                <a:latin typeface="PT Sans" charset="-52"/>
              </a:rPr>
              <a:t>Источник: Росстат, ежемесячно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544765" y="6389196"/>
            <a:ext cx="447454" cy="3692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25C4CE8-6599-4CD1-BDC5-CD5C5BD3324F}" type="slidenum">
              <a:rPr lang="ru-RU" b="1">
                <a:solidFill>
                  <a:srgbClr val="0A4DE4"/>
                </a:solidFill>
                <a:latin typeface="PT Sans" panose="020B0503020203020204" pitchFamily="34" charset="-52"/>
              </a:rPr>
              <a:t>4</a:t>
            </a:fld>
            <a:endParaRPr lang="ru-RU" b="1" dirty="0">
              <a:solidFill>
                <a:srgbClr val="0A4DE4"/>
              </a:solidFill>
              <a:latin typeface="PT Sans" panose="020B0503020203020204" pitchFamily="34" charset="-52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1041644" y="1355926"/>
          <a:ext cx="10819160" cy="478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52012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6768" y="371269"/>
            <a:ext cx="10761588" cy="984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  <a:t>Строительство жилых домов, </a:t>
            </a:r>
            <a:br>
              <a:rPr lang="ru-RU" sz="3599" dirty="0">
                <a:gradFill>
                  <a:gsLst>
                    <a:gs pos="100000">
                      <a:srgbClr val="0215A2">
                        <a:lumMod val="96000"/>
                      </a:srgbClr>
                    </a:gs>
                    <a:gs pos="53000">
                      <a:srgbClr val="1B40AA"/>
                    </a:gs>
                    <a:gs pos="0">
                      <a:srgbClr val="65C0D1"/>
                    </a:gs>
                  </a:gsLst>
                  <a:lin ang="13200000" scaled="0"/>
                </a:gradFill>
                <a:latin typeface="Bahnschrift SemiBold SemiConden" panose="020B0502040204020203" pitchFamily="34" charset="0"/>
              </a:rPr>
            </a:br>
            <a:r>
              <a:rPr lang="ru-RU" sz="2200" dirty="0">
                <a:solidFill>
                  <a:srgbClr val="FF5001"/>
                </a:solidFill>
                <a:latin typeface="Bahnschrift SemiBold SemiConden" panose="020B0502040204020203" pitchFamily="34" charset="0"/>
              </a:rPr>
              <a:t>в % к соответствующему периоду прошлого года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41873" y="1241"/>
            <a:ext cx="0" cy="6856760"/>
          </a:xfrm>
          <a:prstGeom prst="line">
            <a:avLst/>
          </a:prstGeom>
          <a:ln w="12700">
            <a:solidFill>
              <a:srgbClr val="104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83960" y="621573"/>
            <a:ext cx="121270" cy="121270"/>
          </a:xfrm>
          <a:prstGeom prst="ellipse">
            <a:avLst/>
          </a:prstGeom>
          <a:solidFill>
            <a:srgbClr val="051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ый треугольник 54"/>
          <p:cNvSpPr/>
          <p:nvPr/>
        </p:nvSpPr>
        <p:spPr>
          <a:xfrm flipV="1">
            <a:off x="2205" y="1241"/>
            <a:ext cx="1194043" cy="110700"/>
          </a:xfrm>
          <a:prstGeom prst="rtTriangle">
            <a:avLst/>
          </a:prstGeom>
          <a:solidFill>
            <a:srgbClr val="428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8" y="6418965"/>
            <a:ext cx="360400" cy="339477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092" y="6446357"/>
            <a:ext cx="315103" cy="284694"/>
          </a:xfrm>
          <a:prstGeom prst="rect">
            <a:avLst/>
          </a:prstGeom>
        </p:spPr>
      </p:pic>
      <p:pic>
        <p:nvPicPr>
          <p:cNvPr id="13" name="Рисунок 12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254" y="6441792"/>
            <a:ext cx="314579" cy="2846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793558" y="6379261"/>
            <a:ext cx="2712609" cy="338472"/>
          </a:xfrm>
          <a:prstGeom prst="rect">
            <a:avLst/>
          </a:prstGeom>
          <a:noFill/>
        </p:spPr>
        <p:txBody>
          <a:bodyPr wrap="none" lIns="121889" tIns="60944" rIns="121889" bIns="60944" rtlCol="0">
            <a:spAutoFit/>
          </a:bodyPr>
          <a:lstStyle/>
          <a:p>
            <a:r>
              <a:rPr lang="ru-RU" sz="1400" dirty="0">
                <a:solidFill>
                  <a:srgbClr val="0A4DE4"/>
                </a:solidFill>
                <a:latin typeface="PT Sans" charset="-52"/>
              </a:rPr>
              <a:t>Источник: Росстат, ежемесячно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544765" y="6389196"/>
            <a:ext cx="447454" cy="3692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25C4CE8-6599-4CD1-BDC5-CD5C5BD3324F}" type="slidenum">
              <a:rPr lang="ru-RU" b="1">
                <a:solidFill>
                  <a:srgbClr val="0A4DE4"/>
                </a:solidFill>
                <a:latin typeface="PT Sans" panose="020B0503020203020204" pitchFamily="34" charset="-52"/>
              </a:rPr>
              <a:t>5</a:t>
            </a:fld>
            <a:endParaRPr lang="ru-RU" b="1" dirty="0">
              <a:solidFill>
                <a:srgbClr val="0A4DE4"/>
              </a:solidFill>
              <a:latin typeface="PT Sans" panose="020B0503020203020204" pitchFamily="34" charset="-52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1041644" y="1355926"/>
          <a:ext cx="10819160" cy="4781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66115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Широкоэкранный</PresentationFormat>
  <Paragraphs>59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Bahnschrift SemiBold SemiConden</vt:lpstr>
      <vt:lpstr>Calibri</vt:lpstr>
      <vt:lpstr>Calibri Light</vt:lpstr>
      <vt:lpstr>PT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Попова Анастасия Владимировна</dc:creator>
  <cp:lastModifiedBy>Попова Анастасия Владимировна</cp:lastModifiedBy>
  <cp:revision>1</cp:revision>
  <dcterms:created xsi:type="dcterms:W3CDTF">2022-08-04T11:07:49Z</dcterms:created>
  <dcterms:modified xsi:type="dcterms:W3CDTF">2022-08-04T11:09:46Z</dcterms:modified>
</cp:coreProperties>
</file>