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38" r:id="rId2"/>
    <p:sldId id="345" r:id="rId3"/>
    <p:sldId id="346" r:id="rId4"/>
    <p:sldId id="347" r:id="rId5"/>
    <p:sldId id="349" r:id="rId6"/>
    <p:sldId id="348" r:id="rId7"/>
    <p:sldId id="356" r:id="rId8"/>
    <p:sldId id="351" r:id="rId9"/>
    <p:sldId id="354" r:id="rId10"/>
    <p:sldId id="352" r:id="rId11"/>
    <p:sldId id="355" r:id="rId12"/>
    <p:sldId id="357" r:id="rId13"/>
  </p:sldIdLst>
  <p:sldSz cx="6858000" cy="5143500"/>
  <p:notesSz cx="9928225" cy="6797675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756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FFFF"/>
    <a:srgbClr val="E7F6FF"/>
    <a:srgbClr val="3399FF"/>
    <a:srgbClr val="FF6600"/>
    <a:srgbClr val="009900"/>
    <a:srgbClr val="990000"/>
    <a:srgbClr val="FF9900"/>
    <a:srgbClr val="CC66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466" autoAdjust="0"/>
  </p:normalViewPr>
  <p:slideViewPr>
    <p:cSldViewPr snapToGrid="0">
      <p:cViewPr>
        <p:scale>
          <a:sx n="132" d="100"/>
          <a:sy n="132" d="100"/>
        </p:scale>
        <p:origin x="-1188" y="-30"/>
      </p:cViewPr>
      <p:guideLst>
        <p:guide orient="horz" pos="2160"/>
        <p:guide orient="horz" pos="1756"/>
        <p:guide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313" cy="34026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6" y="1"/>
            <a:ext cx="4303313" cy="34026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229AE4FA-7171-4139-A161-C4C3CF04D538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7412"/>
            <a:ext cx="4303313" cy="34026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6" y="6457412"/>
            <a:ext cx="4303313" cy="34026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7FE8B86F-7C14-43FC-9DD4-FFE8AEE64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567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8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824" y="1"/>
            <a:ext cx="43028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A1977-4904-4199-9978-5976AE407CAE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347" y="3271839"/>
            <a:ext cx="794353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8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824" y="6456363"/>
            <a:ext cx="43028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543F1-0933-4394-9F2F-3702D480D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552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04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9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09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57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8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4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67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04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14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25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02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443C-37AE-4B77-B001-EF12DAE1D86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05C00-A2C2-48B0-8ACE-072BA976E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61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44388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 управлении качеством атмосферного воздуха, </a:t>
            </a:r>
            <a:endParaRPr lang="ru-RU" sz="18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питьевой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воды и регулировании системы обращения </a:t>
            </a:r>
            <a:endParaRPr lang="ru-RU" sz="18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твердыми коммунальными отходами; </a:t>
            </a:r>
            <a:endParaRPr lang="ru-RU" sz="18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положительная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практика решения экологических проблем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565" y="4614056"/>
            <a:ext cx="67108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altLang="ru-RU" sz="1000" b="1" dirty="0">
                <a:latin typeface="Times New Roman" pitchFamily="18" charset="0"/>
                <a:cs typeface="Times New Roman" pitchFamily="18" charset="0"/>
              </a:rPr>
              <a:t>1 ноября 2018 года</a:t>
            </a:r>
          </a:p>
        </p:txBody>
      </p:sp>
      <p:pic>
        <p:nvPicPr>
          <p:cNvPr id="5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9796" y="347552"/>
            <a:ext cx="1738408" cy="128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37012" y="3716113"/>
            <a:ext cx="3240360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25" dirty="0">
                <a:latin typeface="Arial" pitchFamily="34" charset="0"/>
                <a:cs typeface="Arial" pitchFamily="34" charset="0"/>
              </a:rPr>
              <a:t>Губернатор Свердловской области </a:t>
            </a:r>
          </a:p>
          <a:p>
            <a:r>
              <a:rPr lang="ru-RU" sz="1425" dirty="0">
                <a:latin typeface="Arial" pitchFamily="34" charset="0"/>
                <a:cs typeface="Arial" pitchFamily="34" charset="0"/>
              </a:rPr>
              <a:t>Евгений Владимирович Куйвашев</a:t>
            </a:r>
          </a:p>
        </p:txBody>
      </p:sp>
    </p:spTree>
    <p:extLst>
      <p:ext uri="{BB962C8B-B14F-4D97-AF65-F5344CB8AC3E}">
        <p14:creationId xmlns:p14="http://schemas.microsoft.com/office/powerpoint/2010/main" val="25243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0253" y="112990"/>
            <a:ext cx="5669231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ПРАКТИКА ПРИНИМАЕМЫХ МЕР В СФЕРЕ ЭКОЛОГИЧЕСКОГО РЕГУЛИРОВАНИЯ В Г. НИЖНИЙ ТАГИЛ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02022" y="614709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2571" y="59725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>
            <a:off x="3549516" y="1764083"/>
            <a:ext cx="315005" cy="316980"/>
          </a:xfrm>
          <a:prstGeom prst="rightArrow">
            <a:avLst>
              <a:gd name="adj1" fmla="val 50000"/>
              <a:gd name="adj2" fmla="val 44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2022" y="980903"/>
            <a:ext cx="2951878" cy="17714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Комплексный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мероприятий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улучшению экологической обстановки и снижению выбросов загрязняющих веществ в атмосферный воздух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54928" y="3235531"/>
            <a:ext cx="2846065" cy="1224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Природоохранная программа АО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«ЕВРАЗ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НТМК»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3"/>
          <p:cNvSpPr txBox="1">
            <a:spLocks/>
          </p:cNvSpPr>
          <p:nvPr/>
        </p:nvSpPr>
        <p:spPr>
          <a:xfrm>
            <a:off x="6342611" y="4780822"/>
            <a:ext cx="32312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3549515" y="3313288"/>
            <a:ext cx="315005" cy="316980"/>
          </a:xfrm>
          <a:prstGeom prst="rightArrow">
            <a:avLst>
              <a:gd name="adj1" fmla="val 50000"/>
              <a:gd name="adj2" fmla="val 44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060092" y="1014154"/>
            <a:ext cx="2220900" cy="170492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395990" algn="just">
              <a:buNone/>
            </a:pPr>
            <a:r>
              <a:rPr lang="ru-RU" b="1" kern="1100" dirty="0">
                <a:latin typeface="Arial" pitchFamily="34" charset="0"/>
                <a:cs typeface="Arial" pitchFamily="34" charset="0"/>
              </a:rPr>
              <a:t>снижение выбросов </a:t>
            </a:r>
            <a:r>
              <a:rPr lang="ru-RU" b="1" kern="1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b="1" kern="11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18,5 %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060092" y="3093570"/>
            <a:ext cx="2170515" cy="6355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снижение выбросов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20 %</a:t>
            </a:r>
          </a:p>
          <a:p>
            <a:pPr algn="ctr"/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060093" y="3937839"/>
            <a:ext cx="2170515" cy="6355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 степени очистки воздуха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2,5 раза</a:t>
            </a:r>
          </a:p>
          <a:p>
            <a:pPr algn="ctr"/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3549515" y="3977782"/>
            <a:ext cx="315005" cy="316980"/>
          </a:xfrm>
          <a:prstGeom prst="rightArrow">
            <a:avLst>
              <a:gd name="adj1" fmla="val 50000"/>
              <a:gd name="adj2" fmla="val 44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540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V="1">
            <a:off x="302804" y="619240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9855" y="134941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-108065" y="117521"/>
            <a:ext cx="6707301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УКАЗ ПРЕЗИДЕНТА РОССИЙСКОЙ ФЕДЕРАЦИИ </a:t>
            </a:r>
          </a:p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ОТ 7 МАЯ 2018 ГОДА № 204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359" y="516075"/>
            <a:ext cx="64133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kern="11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b="1" kern="1100" dirty="0">
                <a:latin typeface="Arial" pitchFamily="34" charset="0"/>
                <a:cs typeface="Arial" pitchFamily="34" charset="0"/>
              </a:rPr>
              <a:t>региональной составляющей </a:t>
            </a:r>
            <a:r>
              <a:rPr lang="ru-RU" b="1" kern="1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национального проекта </a:t>
            </a:r>
          </a:p>
          <a:p>
            <a:endParaRPr lang="ru-RU" b="1" kern="1100" dirty="0">
              <a:solidFill>
                <a:srgbClr val="C0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Экология» </a:t>
            </a:r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в разрезе              	федеральных проектов</a:t>
            </a:r>
            <a:r>
              <a:rPr lang="en-US" b="1" kern="1100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kern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268034" y="1517407"/>
            <a:ext cx="504960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285750">
              <a:buFont typeface="Wingdings" panose="05000000000000000000" pitchFamily="2" charset="2"/>
              <a:buChar char="ü"/>
            </a:pPr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«Чистая страна»</a:t>
            </a:r>
          </a:p>
          <a:p>
            <a:pPr marL="628650" indent="-285750">
              <a:buFont typeface="Wingdings" panose="05000000000000000000" pitchFamily="2" charset="2"/>
              <a:buChar char="ü"/>
            </a:pPr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«Чистый воздух»</a:t>
            </a:r>
          </a:p>
          <a:p>
            <a:pPr marL="628650" indent="-285750">
              <a:buFont typeface="Wingdings" panose="05000000000000000000" pitchFamily="2" charset="2"/>
              <a:buChar char="ü"/>
            </a:pPr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b="1" kern="1100" dirty="0">
                <a:latin typeface="Arial" pitchFamily="34" charset="0"/>
                <a:cs typeface="Arial" pitchFamily="34" charset="0"/>
              </a:rPr>
              <a:t>Сохранение уникальных </a:t>
            </a:r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водных</a:t>
            </a:r>
          </a:p>
          <a:p>
            <a:pPr marL="342900"/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      объектов»</a:t>
            </a:r>
            <a:endParaRPr lang="ru-RU" b="1" kern="1100" dirty="0">
              <a:latin typeface="Arial" pitchFamily="34" charset="0"/>
              <a:cs typeface="Arial" pitchFamily="34" charset="0"/>
            </a:endParaRPr>
          </a:p>
          <a:p>
            <a:pPr marL="628650" indent="-285750">
              <a:buFont typeface="Wingdings" panose="05000000000000000000" pitchFamily="2" charset="2"/>
              <a:buChar char="ü"/>
            </a:pPr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b="1" kern="1100" dirty="0">
                <a:latin typeface="Arial" pitchFamily="34" charset="0"/>
                <a:cs typeface="Arial" pitchFamily="34" charset="0"/>
              </a:rPr>
              <a:t>Сохранение биологического </a:t>
            </a:r>
            <a:endParaRPr lang="ru-RU" b="1" kern="1100" dirty="0" smtClean="0">
              <a:latin typeface="Arial" pitchFamily="34" charset="0"/>
              <a:cs typeface="Arial" pitchFamily="34" charset="0"/>
            </a:endParaRPr>
          </a:p>
          <a:p>
            <a:pPr marL="342900"/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      разнообразия </a:t>
            </a:r>
            <a:r>
              <a:rPr lang="ru-RU" b="1" kern="1100" dirty="0">
                <a:latin typeface="Arial" pitchFamily="34" charset="0"/>
                <a:cs typeface="Arial" pitchFamily="34" charset="0"/>
              </a:rPr>
              <a:t>и развитие </a:t>
            </a:r>
            <a:endParaRPr lang="ru-RU" b="1" kern="1100" dirty="0" smtClean="0">
              <a:latin typeface="Arial" pitchFamily="34" charset="0"/>
              <a:cs typeface="Arial" pitchFamily="34" charset="0"/>
            </a:endParaRPr>
          </a:p>
          <a:p>
            <a:pPr marL="342900"/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      экологического </a:t>
            </a:r>
            <a:r>
              <a:rPr lang="ru-RU" b="1" kern="1100" dirty="0">
                <a:latin typeface="Arial" pitchFamily="34" charset="0"/>
                <a:cs typeface="Arial" pitchFamily="34" charset="0"/>
              </a:rPr>
              <a:t>туризма</a:t>
            </a:r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628650" indent="-285750">
              <a:buFont typeface="Wingdings" panose="05000000000000000000" pitchFamily="2" charset="2"/>
              <a:buChar char="ü"/>
            </a:pPr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b="1" kern="1100" dirty="0">
                <a:latin typeface="Arial" pitchFamily="34" charset="0"/>
                <a:cs typeface="Arial" pitchFamily="34" charset="0"/>
              </a:rPr>
              <a:t>Сохранение лесов</a:t>
            </a:r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628650" indent="-285750">
              <a:buFont typeface="Wingdings" panose="05000000000000000000" pitchFamily="2" charset="2"/>
              <a:buChar char="ü"/>
            </a:pPr>
            <a:r>
              <a:rPr lang="ru-RU" b="1" kern="1100" dirty="0">
                <a:latin typeface="Arial" pitchFamily="34" charset="0"/>
                <a:cs typeface="Arial" pitchFamily="34" charset="0"/>
              </a:rPr>
              <a:t>«Комплексная система обращения </a:t>
            </a:r>
            <a:r>
              <a:rPr lang="ru-RU" b="1" kern="1100" dirty="0" smtClean="0">
                <a:latin typeface="Arial" pitchFamily="34" charset="0"/>
                <a:cs typeface="Arial" pitchFamily="34" charset="0"/>
              </a:rPr>
              <a:t>с ТКО</a:t>
            </a:r>
            <a:r>
              <a:rPr lang="ru-RU" b="1" kern="1100" dirty="0"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57434" y="787062"/>
            <a:ext cx="118839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5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  </a:t>
            </a:r>
            <a:r>
              <a:rPr lang="ru-RU" sz="2000" b="1" dirty="0" smtClean="0">
                <a:solidFill>
                  <a:srgbClr val="E21E7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2000" b="1" dirty="0">
              <a:solidFill>
                <a:srgbClr val="E21E7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Номер слайда 23"/>
          <p:cNvSpPr>
            <a:spLocks noGrp="1"/>
          </p:cNvSpPr>
          <p:nvPr>
            <p:ph type="sldNum" sz="quarter" idx="12"/>
          </p:nvPr>
        </p:nvSpPr>
        <p:spPr>
          <a:xfrm>
            <a:off x="6276109" y="4780822"/>
            <a:ext cx="339752" cy="273844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11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85032" y="3107545"/>
            <a:ext cx="40118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8,4</a:t>
            </a:r>
            <a:r>
              <a:rPr lang="ru-RU" sz="7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млрд. руб. </a:t>
            </a: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0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7252" y="4363746"/>
            <a:ext cx="12765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 них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710272" y="3744538"/>
            <a:ext cx="36827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5,6</a:t>
            </a:r>
            <a:r>
              <a:rPr lang="ru-RU" sz="7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млрд. руб.  </a:t>
            </a: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0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7252" y="3635382"/>
            <a:ext cx="44473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Заявленное финансирование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022395" y="4386252"/>
            <a:ext cx="44473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едеральный бюджет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2461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471487" y="2344627"/>
            <a:ext cx="60343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02022" y="614709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2571" y="59725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23"/>
          <p:cNvSpPr>
            <a:spLocks noGrp="1"/>
          </p:cNvSpPr>
          <p:nvPr>
            <p:ph type="sldNum" sz="quarter" idx="12"/>
          </p:nvPr>
        </p:nvSpPr>
        <p:spPr>
          <a:xfrm>
            <a:off x="6276109" y="4780822"/>
            <a:ext cx="339752" cy="273844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00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579" y="4181929"/>
            <a:ext cx="1063338" cy="708892"/>
          </a:xfrm>
          <a:prstGeom prst="rect">
            <a:avLst/>
          </a:prstGeom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4905947"/>
            <a:ext cx="2133600" cy="273844"/>
          </a:xfrm>
        </p:spPr>
        <p:txBody>
          <a:bodyPr/>
          <a:lstStyle/>
          <a:p>
            <a:pPr>
              <a:defRPr/>
            </a:pPr>
            <a:fld id="{044253C1-D2A3-4962-88E3-9CF67773B3F4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8059" y="2145084"/>
            <a:ext cx="2152875" cy="1224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техногенной нагрузки</a:t>
            </a:r>
            <a:endParaRPr lang="ru-RU" sz="18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985" y="886335"/>
            <a:ext cx="1815946" cy="9757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концентрация промышленного производства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03808" y="3023977"/>
            <a:ext cx="1761930" cy="10135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Рост количества автомобильного транспорта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98955" y="854561"/>
            <a:ext cx="1914867" cy="10074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объема бытовых, </a:t>
            </a:r>
            <a:r>
              <a:rPr lang="ru-RU" sz="13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промышленных, </a:t>
            </a:r>
            <a:r>
              <a:rPr lang="ru-RU" sz="13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коммунальных отходов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885" y="2114308"/>
            <a:ext cx="452420" cy="599151"/>
          </a:xfrm>
          <a:prstGeom prst="rect">
            <a:avLst/>
          </a:prstGeom>
        </p:spPr>
      </p:pic>
      <p:sp>
        <p:nvSpPr>
          <p:cNvPr id="11" name="Скругленный прямоугольник 10"/>
          <p:cNvSpPr/>
          <p:nvPr/>
        </p:nvSpPr>
        <p:spPr>
          <a:xfrm>
            <a:off x="2304167" y="3992425"/>
            <a:ext cx="2085047" cy="9460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Нехватка полигонов для хранения и утилизации отходов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40" y="4158608"/>
            <a:ext cx="859984" cy="859984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228985" y="2949494"/>
            <a:ext cx="1556200" cy="10175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Выбросы в атмосферу промышленных предприятий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618" y="1059292"/>
            <a:ext cx="1064250" cy="68693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65" y="2107645"/>
            <a:ext cx="654275" cy="612479"/>
          </a:xfrm>
          <a:prstGeom prst="rect">
            <a:avLst/>
          </a:prstGeom>
        </p:spPr>
      </p:pic>
      <p:sp>
        <p:nvSpPr>
          <p:cNvPr id="16" name="Стрелка вниз 15"/>
          <p:cNvSpPr/>
          <p:nvPr/>
        </p:nvSpPr>
        <p:spPr>
          <a:xfrm rot="7931801">
            <a:off x="4509373" y="3114218"/>
            <a:ext cx="274273" cy="287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875987">
            <a:off x="1844570" y="1897779"/>
            <a:ext cx="315005" cy="3169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9869074">
            <a:off x="1891209" y="3116119"/>
            <a:ext cx="315005" cy="3169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8235509">
            <a:off x="4464649" y="1914660"/>
            <a:ext cx="315005" cy="3169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6200000">
            <a:off x="3134245" y="3529789"/>
            <a:ext cx="315005" cy="3169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302022" y="614709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39484" y="83561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Прямоугольник 22"/>
          <p:cNvSpPr/>
          <p:nvPr/>
        </p:nvSpPr>
        <p:spPr>
          <a:xfrm>
            <a:off x="440624" y="186321"/>
            <a:ext cx="5669231" cy="30777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ФАКТОРЫ, ВЛИЯЮЩИЕ НА ЭКОЛОГИЧЕСКУЮ СИТУАЦИЮ</a:t>
            </a:r>
          </a:p>
        </p:txBody>
      </p:sp>
      <p:sp>
        <p:nvSpPr>
          <p:cNvPr id="24" name="Номер слайда 23"/>
          <p:cNvSpPr txBox="1">
            <a:spLocks/>
          </p:cNvSpPr>
          <p:nvPr/>
        </p:nvSpPr>
        <p:spPr>
          <a:xfrm>
            <a:off x="6417426" y="4780822"/>
            <a:ext cx="2483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6112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V="1">
            <a:off x="278400" y="747369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9484" y="164063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23"/>
          <p:cNvSpPr txBox="1">
            <a:spLocks/>
          </p:cNvSpPr>
          <p:nvPr/>
        </p:nvSpPr>
        <p:spPr>
          <a:xfrm>
            <a:off x="6417426" y="4780822"/>
            <a:ext cx="2483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253" y="154341"/>
            <a:ext cx="5669231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СНИЖЕНИЕ НЕГАТИВНОГО ВОЗДЕЙСТВИЯ  </a:t>
            </a:r>
          </a:p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 ОКРУЖАЮЩУЮ СРЕДУ С 2013 ПО 2017 ГОДЫ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5D5667E-0A70-4E39-875F-5AB73FDABD83}"/>
              </a:ext>
            </a:extLst>
          </p:cNvPr>
          <p:cNvSpPr txBox="1"/>
          <p:nvPr/>
        </p:nvSpPr>
        <p:spPr>
          <a:xfrm>
            <a:off x="931995" y="903981"/>
            <a:ext cx="295195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</a:t>
            </a:r>
            <a:r>
              <a:rPr lang="en-US" sz="3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5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15,4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01034" y="1732471"/>
            <a:ext cx="54563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ВЫБРОСЫ ЗАГРЯЗНЯЮЩИХ ВЕЩЕСТВ В АТМОСФЕРУ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5D5667E-0A70-4E39-875F-5AB73FDABD83}"/>
              </a:ext>
            </a:extLst>
          </p:cNvPr>
          <p:cNvSpPr txBox="1"/>
          <p:nvPr/>
        </p:nvSpPr>
        <p:spPr>
          <a:xfrm>
            <a:off x="1703282" y="2137710"/>
            <a:ext cx="295195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</a:t>
            </a:r>
            <a:r>
              <a:rPr lang="en-US" sz="3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5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20,6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3282" y="2989255"/>
            <a:ext cx="50408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ОБЪЕМ ИСПОЛЬЗОВАНИЯ ПРИРОДНЫХ ВОД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5D5667E-0A70-4E39-875F-5AB73FDABD83}"/>
              </a:ext>
            </a:extLst>
          </p:cNvPr>
          <p:cNvSpPr txBox="1"/>
          <p:nvPr/>
        </p:nvSpPr>
        <p:spPr>
          <a:xfrm>
            <a:off x="2188593" y="3494905"/>
            <a:ext cx="28812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</a:t>
            </a:r>
            <a:r>
              <a:rPr lang="en-US" sz="3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5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14,7</a:t>
            </a:r>
            <a:r>
              <a:rPr lang="ru-RU" sz="24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6102" y="4323718"/>
            <a:ext cx="45492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СБРОС ЗАГРЯЗНЕННЫХ СТОЧНЫХ ВОД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1176892" y="2338213"/>
            <a:ext cx="490836" cy="621993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00B05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1667728" y="3675895"/>
            <a:ext cx="490836" cy="621993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00B05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10198" y="1062343"/>
            <a:ext cx="490836" cy="621993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00B050"/>
                </a:solidFill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5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V="1">
            <a:off x="245150" y="677561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9484" y="83561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23"/>
          <p:cNvSpPr txBox="1">
            <a:spLocks/>
          </p:cNvSpPr>
          <p:nvPr/>
        </p:nvSpPr>
        <p:spPr>
          <a:xfrm>
            <a:off x="6417426" y="4780822"/>
            <a:ext cx="2483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253" y="262062"/>
            <a:ext cx="5669231" cy="30777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ЗДОРОВЬЕ НАСЕЛЕНИЯ В 2017 ГОДУ 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201329" y="988367"/>
            <a:ext cx="3594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жизни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52367" y="732004"/>
            <a:ext cx="240107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sz="6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71</a:t>
            </a:r>
            <a:r>
              <a:rPr lang="ru-RU" sz="2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год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3531" y="2030638"/>
            <a:ext cx="36257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общая заболеваемость </a:t>
            </a: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ниже среднероссийского уровня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9966" y="2566465"/>
            <a:ext cx="27278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лучший показатель </a:t>
            </a:r>
          </a:p>
          <a:p>
            <a:r>
              <a:rPr lang="ru-RU" sz="15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среди регионов </a:t>
            </a:r>
            <a:r>
              <a:rPr lang="ru-RU" sz="15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УрФО</a:t>
            </a:r>
            <a:endParaRPr lang="ru-RU" sz="1500" b="1" i="1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5D5667E-0A70-4E39-875F-5AB73FDABD83}"/>
              </a:ext>
            </a:extLst>
          </p:cNvPr>
          <p:cNvSpPr txBox="1"/>
          <p:nvPr/>
        </p:nvSpPr>
        <p:spPr>
          <a:xfrm>
            <a:off x="3743414" y="1801222"/>
            <a:ext cx="295195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B07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</a:t>
            </a:r>
            <a:r>
              <a:rPr lang="en-US" sz="3200" b="1" dirty="0" smtClean="0">
                <a:solidFill>
                  <a:srgbClr val="CB07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500" b="1" dirty="0" smtClean="0">
                <a:solidFill>
                  <a:srgbClr val="CB07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11,6</a:t>
            </a:r>
            <a:r>
              <a:rPr lang="ru-RU" sz="2800" b="1" dirty="0" smtClean="0">
                <a:solidFill>
                  <a:srgbClr val="CB07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CB07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endParaRPr lang="ru-RU" sz="2400" b="1" dirty="0">
              <a:solidFill>
                <a:srgbClr val="CB07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86389" y="1311805"/>
            <a:ext cx="15069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превысила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5D5667E-0A70-4E39-875F-5AB73FDABD83}"/>
              </a:ext>
            </a:extLst>
          </p:cNvPr>
          <p:cNvSpPr txBox="1"/>
          <p:nvPr/>
        </p:nvSpPr>
        <p:spPr>
          <a:xfrm>
            <a:off x="3834760" y="3339799"/>
            <a:ext cx="258266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B07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</a:t>
            </a:r>
            <a:r>
              <a:rPr lang="en-US" sz="3200" b="1" dirty="0" smtClean="0">
                <a:solidFill>
                  <a:srgbClr val="CB07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500" b="1" dirty="0" smtClean="0">
                <a:solidFill>
                  <a:srgbClr val="CB07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7,2</a:t>
            </a:r>
            <a:r>
              <a:rPr lang="ru-RU" sz="2800" b="1" dirty="0" smtClean="0">
                <a:solidFill>
                  <a:srgbClr val="CB07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CB07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endParaRPr lang="ru-RU" sz="2400" b="1" dirty="0">
              <a:solidFill>
                <a:srgbClr val="CB07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2013" y="4362487"/>
            <a:ext cx="328285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5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место среди регионов </a:t>
            </a:r>
            <a:r>
              <a:rPr lang="ru-RU" sz="15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УрФО</a:t>
            </a:r>
            <a:endParaRPr lang="ru-RU" sz="1500" b="1" i="1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9845" y="3531490"/>
            <a:ext cx="3073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общая заболеваемость </a:t>
            </a: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детского населения ниже </a:t>
            </a: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среднероссийского уровня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84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V="1">
            <a:off x="302022" y="614709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70253" y="220711"/>
            <a:ext cx="5669231" cy="30777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МЕРЫ ПО УЛУЧШЕНИЮ ЭКОЛОГИЧЕСКОЙ ОБСТАНОВКИ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9484" y="83561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294058" y="861869"/>
            <a:ext cx="5176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Программа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«Пятилетка развития Свердловской области»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 на 2017–2021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годы </a:t>
            </a:r>
          </a:p>
        </p:txBody>
      </p:sp>
      <p:sp>
        <p:nvSpPr>
          <p:cNvPr id="27" name="Номер слайда 23"/>
          <p:cNvSpPr txBox="1">
            <a:spLocks/>
          </p:cNvSpPr>
          <p:nvPr/>
        </p:nvSpPr>
        <p:spPr>
          <a:xfrm>
            <a:off x="6417426" y="4780822"/>
            <a:ext cx="2483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4057" y="1612902"/>
            <a:ext cx="49512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latin typeface="Arial" pitchFamily="34" charset="0"/>
                <a:cs typeface="Arial" pitchFamily="34" charset="0"/>
              </a:rPr>
              <a:t>«Чистая среда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Чистая вода»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Современная система управления отходами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37671" y="3321471"/>
            <a:ext cx="61343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внедрение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энерго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- и ресурсосберегающих технологий в промышленности, сельском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хозяйстве и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ЖКХ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внедрение мер экономического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стимулирования 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совершенствование экологического мониторинга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37671" y="2513353"/>
            <a:ext cx="583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Стратегия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социально-экономического развития Свердловской области до 2030 года</a:t>
            </a:r>
          </a:p>
        </p:txBody>
      </p:sp>
    </p:spTree>
    <p:extLst>
      <p:ext uri="{BB962C8B-B14F-4D97-AF65-F5344CB8AC3E}">
        <p14:creationId xmlns:p14="http://schemas.microsoft.com/office/powerpoint/2010/main" val="961713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V="1">
            <a:off x="302022" y="614709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2571" y="59725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70253" y="220711"/>
            <a:ext cx="5669231" cy="30777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ПРАВИТЕЛЬСТВЕННЫЕ СОГЛАШЕНИЯ С ПРЕДПРИЯТИЯМИ 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5008" y="2277628"/>
            <a:ext cx="50478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крупными предприятиями </a:t>
            </a:r>
          </a:p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сфере охраны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окружающей среды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2022" y="3539442"/>
            <a:ext cx="18955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сумма 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инвестиций</a:t>
            </a:r>
            <a:endParaRPr lang="ru-RU" sz="2000" b="1" dirty="0" smtClean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023" y="1082416"/>
            <a:ext cx="33583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  <a:r>
              <a:rPr lang="ru-RU" sz="14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соглашений </a:t>
            </a:r>
            <a:r>
              <a:rPr lang="ru-RU" sz="2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0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26015" y="3243976"/>
            <a:ext cx="40118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36,5</a:t>
            </a:r>
            <a:r>
              <a:rPr lang="ru-RU" sz="1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млрд. руб.</a:t>
            </a: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0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4" name="Picture 4" descr="http://photos.wikimapia.org/p/00/03/40/82/83_bi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189" y="1012271"/>
            <a:ext cx="2015295" cy="11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Номер слайда 23"/>
          <p:cNvSpPr txBox="1">
            <a:spLocks/>
          </p:cNvSpPr>
          <p:nvPr/>
        </p:nvSpPr>
        <p:spPr>
          <a:xfrm>
            <a:off x="6417426" y="4780822"/>
            <a:ext cx="2483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09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91376" y="762969"/>
            <a:ext cx="60804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  <a:r>
              <a:rPr lang="ru-RU" sz="14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концессионных соглашения</a:t>
            </a:r>
            <a:r>
              <a:rPr lang="ru-RU" sz="20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0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7235" y="3460598"/>
            <a:ext cx="40118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  <a:r>
              <a:rPr lang="ru-RU" sz="1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млрд. руб.</a:t>
            </a: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0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84220" y="2752712"/>
            <a:ext cx="18955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сумма 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инвестиций</a:t>
            </a:r>
            <a:endParaRPr lang="ru-RU" sz="2000" b="1" dirty="0" smtClean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302022" y="614709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2571" y="59725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70253" y="220711"/>
            <a:ext cx="5669231" cy="30777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КОНЦЕССИИ В СФЕРЕ ЖКХ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68" y="3150653"/>
            <a:ext cx="1793268" cy="1256989"/>
          </a:xfrm>
          <a:prstGeom prst="rect">
            <a:avLst/>
          </a:prstGeom>
        </p:spPr>
      </p:pic>
      <p:pic>
        <p:nvPicPr>
          <p:cNvPr id="11" name="Объект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066451" y="1842776"/>
            <a:ext cx="1374061" cy="1048226"/>
          </a:xfrm>
          <a:prstGeom prst="rect">
            <a:avLst/>
          </a:prstGeom>
        </p:spPr>
      </p:pic>
      <p:sp>
        <p:nvSpPr>
          <p:cNvPr id="12" name="Номер слайда 23"/>
          <p:cNvSpPr txBox="1">
            <a:spLocks/>
          </p:cNvSpPr>
          <p:nvPr/>
        </p:nvSpPr>
        <p:spPr>
          <a:xfrm>
            <a:off x="6417426" y="4780822"/>
            <a:ext cx="2483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41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0253" y="220711"/>
            <a:ext cx="5669231" cy="30777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УЛУЧШЕНИЕ КАЧЕСТВА АТМОСФЕРНОГО ВОЗДУХА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02022" y="614709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2571" y="59725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02022" y="814763"/>
            <a:ext cx="5176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использование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альтернативного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топлива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(природный газ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электричество)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Содержимое 5" descr="http://mtrans.midural.ru/uploads/news/873/gazomotornoe-toplivo_thumb.jpg"/>
          <p:cNvPicPr>
            <a:picLocks noGrp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8174" y="2985616"/>
            <a:ext cx="2342338" cy="168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2"/>
          <p:cNvSpPr>
            <a:spLocks noGrp="1"/>
          </p:cNvSpPr>
          <p:nvPr>
            <p:ph sz="half" idx="1"/>
          </p:nvPr>
        </p:nvSpPr>
        <p:spPr>
          <a:xfrm>
            <a:off x="-49490" y="1741476"/>
            <a:ext cx="6466916" cy="506616"/>
          </a:xfrm>
        </p:spPr>
        <p:txBody>
          <a:bodyPr>
            <a:noAutofit/>
          </a:bodyPr>
          <a:lstStyle/>
          <a:p>
            <a:pPr marL="457200" indent="-285750" algn="just">
              <a:buFont typeface="Wingdings" panose="05000000000000000000" pitchFamily="2" charset="2"/>
              <a:buChar char="ü"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приобретение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170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автобусов,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работающих на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газе</a:t>
            </a:r>
          </a:p>
          <a:p>
            <a:pPr marL="457200" indent="-285750" algn="just">
              <a:buFont typeface="Wingdings" panose="05000000000000000000" pitchFamily="2" charset="2"/>
              <a:buChar char="ü"/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marL="457200" indent="-285750" algn="just">
              <a:buFont typeface="Wingdings" panose="05000000000000000000" pitchFamily="2" charset="2"/>
              <a:buChar char="ü"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строительство трамвайных линий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новые районы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Екатеринбурга (Академический, Солнечный)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49490" y="3353358"/>
            <a:ext cx="405238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285750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ü"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строительство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трамвайной ветки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Верхняя Пышма - Екатеринбург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Номер слайда 23"/>
          <p:cNvSpPr txBox="1">
            <a:spLocks/>
          </p:cNvSpPr>
          <p:nvPr/>
        </p:nvSpPr>
        <p:spPr>
          <a:xfrm>
            <a:off x="6417426" y="4780822"/>
            <a:ext cx="2483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269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583" y="3194170"/>
            <a:ext cx="2103122" cy="1586652"/>
          </a:xfrm>
          <a:prstGeom prst="rect">
            <a:avLst/>
          </a:prstGeom>
        </p:spPr>
      </p:pic>
      <p:pic>
        <p:nvPicPr>
          <p:cNvPr id="9" name="Picture 5" descr="C:\Логотипы\Область\герб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09855" y="134941"/>
            <a:ext cx="555883" cy="41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440624" y="78600"/>
            <a:ext cx="5669231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СФЕРА ОБРАЩЕНИЯ </a:t>
            </a:r>
          </a:p>
          <a:p>
            <a:pPr algn="ctr">
              <a:spcBef>
                <a:spcPct val="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 ТВЕРДЫМИ КОММУНАЛЬНЫМИ ОТХОДАМИ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302804" y="619240"/>
            <a:ext cx="6296432" cy="215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02804" y="1008261"/>
            <a:ext cx="571536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endParaRPr lang="ru-RU" sz="1800" b="1" kern="11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b="1" kern="1100" dirty="0" smtClean="0">
                <a:latin typeface="Arial" pitchFamily="34" charset="0"/>
                <a:cs typeface="Arial" pitchFamily="34" charset="0"/>
              </a:rPr>
              <a:t>утверждена </a:t>
            </a:r>
            <a:r>
              <a:rPr lang="ru-RU" sz="1800" b="1" kern="1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территориальная </a:t>
            </a:r>
            <a:r>
              <a:rPr lang="ru-RU" sz="1800" b="1" kern="11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схема </a:t>
            </a:r>
            <a:r>
              <a:rPr lang="ru-RU" sz="1800" b="1" kern="1100" dirty="0">
                <a:latin typeface="Arial" pitchFamily="34" charset="0"/>
                <a:cs typeface="Arial" pitchFamily="34" charset="0"/>
              </a:rPr>
              <a:t>в сфере обращения с </a:t>
            </a:r>
            <a:r>
              <a:rPr lang="ru-RU" sz="1800" b="1" kern="1100" dirty="0" smtClean="0">
                <a:latin typeface="Arial" pitchFamily="34" charset="0"/>
                <a:cs typeface="Arial" pitchFamily="34" charset="0"/>
              </a:rPr>
              <a:t>ТКО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800" b="1" kern="11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b="1" kern="11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1800" b="1" kern="1100" dirty="0" smtClean="0">
                <a:latin typeface="Arial" pitchFamily="34" charset="0"/>
                <a:cs typeface="Arial" pitchFamily="34" charset="0"/>
              </a:rPr>
              <a:t>троительство мусороперерабатывающих заводов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800" b="1" kern="11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b="1" kern="1100" dirty="0" smtClean="0">
                <a:latin typeface="Arial" pitchFamily="34" charset="0"/>
                <a:cs typeface="Arial" pitchFamily="34" charset="0"/>
              </a:rPr>
              <a:t>строительство </a:t>
            </a:r>
            <a:r>
              <a:rPr lang="ru-RU" sz="1800" b="1" kern="1100" dirty="0" err="1" smtClean="0">
                <a:latin typeface="Arial" pitchFamily="34" charset="0"/>
                <a:cs typeface="Arial" pitchFamily="34" charset="0"/>
              </a:rPr>
              <a:t>экотехнопарков</a:t>
            </a:r>
            <a:endParaRPr lang="ru-RU" sz="1800" b="1" kern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2804" y="4136866"/>
            <a:ext cx="2206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Номер слайда 23"/>
          <p:cNvSpPr>
            <a:spLocks noGrp="1"/>
          </p:cNvSpPr>
          <p:nvPr>
            <p:ph type="sldNum" sz="quarter" idx="12"/>
          </p:nvPr>
        </p:nvSpPr>
        <p:spPr>
          <a:xfrm>
            <a:off x="6367549" y="4780822"/>
            <a:ext cx="248312" cy="273844"/>
          </a:xfrm>
        </p:spPr>
        <p:txBody>
          <a:bodyPr/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Номер слайда 23"/>
          <p:cNvSpPr txBox="1">
            <a:spLocks/>
          </p:cNvSpPr>
          <p:nvPr/>
        </p:nvSpPr>
        <p:spPr>
          <a:xfrm>
            <a:off x="6417426" y="4780822"/>
            <a:ext cx="2483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latin typeface="Arial" pitchFamily="34" charset="0"/>
                <a:cs typeface="Arial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9991786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4735</TotalTime>
  <Words>432</Words>
  <Application>Microsoft Office PowerPoint</Application>
  <PresentationFormat>Произвольный</PresentationFormat>
  <Paragraphs>115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Калугина Е.В.</dc:creator>
  <cp:lastModifiedBy>Мамаев</cp:lastModifiedBy>
  <cp:revision>460</cp:revision>
  <cp:lastPrinted>2018-10-31T13:31:41Z</cp:lastPrinted>
  <dcterms:created xsi:type="dcterms:W3CDTF">2017-04-14T06:37:55Z</dcterms:created>
  <dcterms:modified xsi:type="dcterms:W3CDTF">2018-10-31T13:53:24Z</dcterms:modified>
</cp:coreProperties>
</file>