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2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9.xml" ContentType="application/vnd.openxmlformats-officedocument.drawingml.chart+xml"/>
  <Override PartName="/ppt/notesSlides/notesSlide9.xml" ContentType="application/vnd.openxmlformats-officedocument.presentationml.notesSlide+xml"/>
  <Override PartName="/ppt/charts/chart10.xml" ContentType="application/vnd.openxmlformats-officedocument.drawingml.chart+xml"/>
  <Override PartName="/ppt/notesSlides/notesSlide10.xml" ContentType="application/vnd.openxmlformats-officedocument.presentationml.notesSlide+xml"/>
  <Override PartName="/ppt/charts/chart11.xml" ContentType="application/vnd.openxmlformats-officedocument.drawingml.chart+xml"/>
  <Override PartName="/ppt/notesSlides/notesSlide11.xml" ContentType="application/vnd.openxmlformats-officedocument.presentationml.notesSlide+xml"/>
  <Override PartName="/ppt/charts/chart12.xml" ContentType="application/vnd.openxmlformats-officedocument.drawingml.chart+xml"/>
  <Override PartName="/ppt/theme/themeOverride2.xml" ContentType="application/vnd.openxmlformats-officedocument.themeOverride+xml"/>
  <Override PartName="/ppt/charts/chart13.xml" ContentType="application/vnd.openxmlformats-officedocument.drawingml.chart+xml"/>
  <Override PartName="/ppt/notesSlides/notesSlide12.xml" ContentType="application/vnd.openxmlformats-officedocument.presentationml.notesSlid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notesSlides/notesSlide13.xml" ContentType="application/vnd.openxmlformats-officedocument.presentationml.notesSlide+xml"/>
  <Override PartName="/ppt/charts/chart16.xml" ContentType="application/vnd.openxmlformats-officedocument.drawingml.chart+xml"/>
  <Override PartName="/ppt/theme/themeOverride3.xml" ContentType="application/vnd.openxmlformats-officedocument.themeOverride+xml"/>
  <Override PartName="/ppt/notesSlides/notesSlide14.xml" ContentType="application/vnd.openxmlformats-officedocument.presentationml.notesSlide+xml"/>
  <Override PartName="/ppt/charts/chart17.xml" ContentType="application/vnd.openxmlformats-officedocument.drawingml.chart+xml"/>
  <Override PartName="/ppt/theme/themeOverride4.xml" ContentType="application/vnd.openxmlformats-officedocument.themeOverride+xml"/>
  <Override PartName="/ppt/drawings/drawing3.xml" ContentType="application/vnd.openxmlformats-officedocument.drawingml.chartshapes+xml"/>
  <Override PartName="/ppt/charts/chart18.xml" ContentType="application/vnd.openxmlformats-officedocument.drawingml.chart+xml"/>
  <Override PartName="/ppt/theme/themeOverride5.xml" ContentType="application/vnd.openxmlformats-officedocument.themeOverride+xml"/>
  <Override PartName="/ppt/charts/chart19.xml" ContentType="application/vnd.openxmlformats-officedocument.drawingml.chart+xml"/>
  <Override PartName="/ppt/theme/themeOverride6.xml" ContentType="application/vnd.openxmlformats-officedocument.themeOverride+xml"/>
  <Override PartName="/ppt/charts/chart20.xml" ContentType="application/vnd.openxmlformats-officedocument.drawingml.chart+xml"/>
  <Override PartName="/ppt/theme/themeOverride7.xml" ContentType="application/vnd.openxmlformats-officedocument.themeOverride+xml"/>
  <Override PartName="/ppt/charts/chart21.xml" ContentType="application/vnd.openxmlformats-officedocument.drawingml.chart+xml"/>
  <Override PartName="/ppt/theme/themeOverride8.xml" ContentType="application/vnd.openxmlformats-officedocument.themeOverride+xml"/>
  <Override PartName="/ppt/charts/chart22.xml" ContentType="application/vnd.openxmlformats-officedocument.drawingml.chart+xml"/>
  <Override PartName="/ppt/theme/themeOverride9.xml" ContentType="application/vnd.openxmlformats-officedocument.themeOverride+xml"/>
  <Override PartName="/ppt/notesSlides/notesSlide15.xml" ContentType="application/vnd.openxmlformats-officedocument.presentationml.notesSlide+xml"/>
  <Override PartName="/ppt/charts/chart23.xml" ContentType="application/vnd.openxmlformats-officedocument.drawingml.chart+xml"/>
  <Override PartName="/ppt/theme/themeOverride10.xml" ContentType="application/vnd.openxmlformats-officedocument.themeOverride+xml"/>
  <Override PartName="/ppt/notesSlides/notesSlide16.xml" ContentType="application/vnd.openxmlformats-officedocument.presentationml.notesSlide+xml"/>
  <Override PartName="/ppt/charts/chart24.xml" ContentType="application/vnd.openxmlformats-officedocument.drawingml.chart+xml"/>
  <Override PartName="/ppt/theme/themeOverride11.xml" ContentType="application/vnd.openxmlformats-officedocument.themeOverride+xml"/>
  <Override PartName="/ppt/drawings/drawing4.xml" ContentType="application/vnd.openxmlformats-officedocument.drawingml.chartshape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25.xml" ContentType="application/vnd.openxmlformats-officedocument.drawingml.chart+xml"/>
  <Override PartName="/ppt/theme/themeOverride12.xml" ContentType="application/vnd.openxmlformats-officedocument.themeOverride+xml"/>
  <Override PartName="/ppt/drawings/drawing5.xml" ContentType="application/vnd.openxmlformats-officedocument.drawingml.chartshapes+xml"/>
  <Override PartName="/ppt/notesSlides/notesSlide19.xml" ContentType="application/vnd.openxmlformats-officedocument.presentationml.notesSlide+xml"/>
  <Override PartName="/ppt/charts/chart26.xml" ContentType="application/vnd.openxmlformats-officedocument.drawingml.chart+xml"/>
  <Override PartName="/ppt/theme/themeOverride13.xml" ContentType="application/vnd.openxmlformats-officedocument.themeOverride+xml"/>
  <Override PartName="/ppt/notesSlides/notesSlide20.xml" ContentType="application/vnd.openxmlformats-officedocument.presentationml.notesSlide+xml"/>
  <Override PartName="/ppt/charts/chart27.xml" ContentType="application/vnd.openxmlformats-officedocument.drawingml.chart+xml"/>
  <Override PartName="/ppt/theme/themeOverride14.xml" ContentType="application/vnd.openxmlformats-officedocument.themeOverride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8" r:id="rId2"/>
    <p:sldId id="333" r:id="rId3"/>
    <p:sldId id="259" r:id="rId4"/>
    <p:sldId id="343" r:id="rId5"/>
    <p:sldId id="296" r:id="rId6"/>
    <p:sldId id="336" r:id="rId7"/>
    <p:sldId id="342" r:id="rId8"/>
    <p:sldId id="327" r:id="rId9"/>
    <p:sldId id="285" r:id="rId10"/>
    <p:sldId id="311" r:id="rId11"/>
    <p:sldId id="301" r:id="rId12"/>
    <p:sldId id="302" r:id="rId13"/>
    <p:sldId id="340" r:id="rId14"/>
    <p:sldId id="341" r:id="rId15"/>
    <p:sldId id="339" r:id="rId16"/>
    <p:sldId id="344" r:id="rId17"/>
    <p:sldId id="345" r:id="rId18"/>
    <p:sldId id="346" r:id="rId19"/>
    <p:sldId id="347" r:id="rId20"/>
    <p:sldId id="348" r:id="rId21"/>
    <p:sldId id="349" r:id="rId22"/>
    <p:sldId id="350" r:id="rId23"/>
    <p:sldId id="351" r:id="rId24"/>
  </p:sldIdLst>
  <p:sldSz cx="9144000" cy="5143500" type="screen16x9"/>
  <p:notesSz cx="9926638" cy="67976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75E"/>
    <a:srgbClr val="4F81BD"/>
    <a:srgbClr val="376092"/>
    <a:srgbClr val="1025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83886" autoAdjust="0"/>
  </p:normalViewPr>
  <p:slideViewPr>
    <p:cSldViewPr snapToGrid="0">
      <p:cViewPr varScale="1">
        <p:scale>
          <a:sx n="130" d="100"/>
          <a:sy n="130" d="100"/>
        </p:scale>
        <p:origin x="-107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2832" y="474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herepanovVV\Desktop\&#1057;&#1069;&#1056;\&#1064;&#1072;&#1073;&#1083;&#1086;&#1085;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erepanovVV\Desktop\&#1057;&#1069;&#1056;\&#1064;&#1072;&#1073;&#1083;&#1086;&#1085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erepanovVV\Desktop\&#1057;&#1069;&#1056;\&#1064;&#1072;&#1073;&#1083;&#1086;&#1085;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herepanovVV\Desktop\&#1057;&#1069;&#1056;\&#1064;&#1072;&#1073;&#1083;&#1086;&#1085;1.xlsx" TargetMode="External"/><Relationship Id="rId1" Type="http://schemas.openxmlformats.org/officeDocument/2006/relationships/themeOverride" Target="../theme/themeOverride2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batchikova\Desktop\&#1052;&#1086;&#1080;%20&#1076;&#1086;&#1082;&#1091;&#1084;&#1077;&#1085;&#1090;&#1099;_1\&#1056;&#1099;&#1085;&#1086;&#1082;%20&#1090;&#1088;&#1091;&#1076;&#1072;\&#1054;&#1087;&#1077;&#1088;&#1072;&#1090;&#1080;&#1074;&#1085;&#1099;&#1081;%20&#1084;&#1086;&#1085;&#1080;&#1090;&#1086;&#1088;&#1080;&#1085;&#1075;\20210625_&#1056;&#1099;&#1085;&#1086;&#1082;%20&#1090;&#1088;&#1091;&#1076;&#1072;_&#1041;&#1040;&#1047;&#1040;_&#1053;&#1054;&#1042;&#1067;&#1049;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batchikova\Desktop\&#1052;&#1086;&#1080;%20&#1076;&#1086;&#1082;&#1091;&#1084;&#1077;&#1085;&#1090;&#1099;_1\&#1056;&#1099;&#1085;&#1086;&#1082;%20&#1090;&#1088;&#1091;&#1076;&#1072;\&#1054;&#1087;&#1077;&#1088;&#1072;&#1090;&#1080;&#1074;&#1085;&#1099;&#1081;%20&#1084;&#1086;&#1085;&#1080;&#1090;&#1086;&#1088;&#1080;&#1085;&#1075;\20210625_&#1056;&#1099;&#1085;&#1086;&#1082;%20&#1090;&#1088;&#1091;&#1076;&#1072;_&#1041;&#1040;&#1047;&#1040;_&#1053;&#1054;&#1042;&#1067;&#1049;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batchikova\Desktop\&#1052;&#1086;&#1080;%20&#1076;&#1086;&#1082;&#1091;&#1084;&#1077;&#1085;&#1090;&#1099;_1\&#1056;&#1099;&#1085;&#1086;&#1082;%20&#1090;&#1088;&#1091;&#1076;&#1072;\&#1054;&#1087;&#1077;&#1088;&#1072;&#1090;&#1080;&#1074;&#1082;&#1072;\&#1044;&#1083;&#1103;%20&#1089;&#1083;&#1072;&#1081;&#1076;&#1086;&#1074;_&#1077;&#1078;&#1077;&#1084;&#1077;&#1089;&#1103;&#1095;&#1085;&#1072;&#1103;%20&#1089;&#1090;&#1072;&#1090;&#1080;&#1089;&#1090;&#1080;&#1082;&#1072;.xlsx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obelevaEV\Documents\&#1050;&#1054;&#1056;&#1054;&#1053;&#1040;\&#1054;&#1087;&#1077;&#1088;&#1072;&#1090;&#1080;&#1074;&#1082;&#1080;\&#1050;&#1054;&#1042;&#1048;&#1044;_&#1048;&#1089;&#1093;&#1086;&#1076;&#1085;&#1080;&#1082;&#1080;_&#1082;%20&#1087;&#1088;&#1077;&#1089;&#1089;-&#1082;&#1086;&#1085;&#1092;.07.08.xlsx" TargetMode="External"/><Relationship Id="rId1" Type="http://schemas.openxmlformats.org/officeDocument/2006/relationships/themeOverride" Target="../theme/themeOverride3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file:///C:\Users\KobelevaEV\Documents\&#1050;&#1054;&#1056;&#1054;&#1053;&#1040;\&#1054;&#1087;&#1077;&#1088;&#1072;&#1090;&#1080;&#1074;&#1082;&#1080;\&#1050;&#1054;&#1042;&#1048;&#1044;_&#1048;&#1089;&#1093;&#1086;&#1076;&#1085;&#1080;&#1082;&#1080;_&#1082;%20&#1087;&#1088;&#1077;&#1089;&#1089;-&#1082;&#1086;&#1085;&#1092;.07.08.xlsx" TargetMode="External"/><Relationship Id="rId1" Type="http://schemas.openxmlformats.org/officeDocument/2006/relationships/themeOverride" Target="../theme/themeOverride4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obelevaEV\Documents\&#1050;&#1054;&#1056;&#1054;&#1053;&#1040;\&#1054;&#1087;&#1077;&#1088;&#1072;&#1090;&#1080;&#1074;&#1082;&#1080;\&#1050;&#1054;&#1042;&#1048;&#1044;_&#1048;&#1089;&#1093;&#1086;&#1076;&#1085;&#1080;&#1082;&#1080;_&#1082;%20&#1087;&#1088;&#1077;&#1089;&#1089;-&#1082;&#1086;&#1085;&#1092;.07.08.xlsx" TargetMode="External"/><Relationship Id="rId1" Type="http://schemas.openxmlformats.org/officeDocument/2006/relationships/themeOverride" Target="../theme/themeOverride5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obelevaEV\Documents\&#1050;&#1054;&#1056;&#1054;&#1053;&#1040;\&#1054;&#1087;&#1077;&#1088;&#1072;&#1090;&#1080;&#1074;&#1082;&#1080;\&#1050;&#1054;&#1042;&#1048;&#1044;_&#1048;&#1089;&#1093;&#1086;&#1076;&#1085;&#1080;&#1082;&#1080;_&#1082;%20&#1087;&#1088;&#1077;&#1089;&#1089;-&#1082;&#1086;&#1085;&#1092;.07.08.xlsx" TargetMode="External"/><Relationship Id="rId1" Type="http://schemas.openxmlformats.org/officeDocument/2006/relationships/themeOverride" Target="../theme/themeOverride6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erepanovVV\Desktop\&#1057;&#1069;&#1056;\&#1064;&#1072;&#1073;&#1083;&#1086;&#1085;.xlsx" TargetMode="Externa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obelevaEV\Documents\&#1050;&#1054;&#1056;&#1054;&#1053;&#1040;\&#1054;&#1087;&#1077;&#1088;&#1072;&#1090;&#1080;&#1074;&#1082;&#1080;\&#1050;&#1054;&#1042;&#1048;&#1044;_&#1048;&#1089;&#1093;&#1086;&#1076;&#1085;&#1080;&#1082;&#1080;_&#1082;%20&#1087;&#1088;&#1077;&#1089;&#1089;-&#1082;&#1086;&#1085;&#1092;.07.08.xlsx" TargetMode="External"/><Relationship Id="rId1" Type="http://schemas.openxmlformats.org/officeDocument/2006/relationships/themeOverride" Target="../theme/themeOverride7.xm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obelevaEV\Documents\&#1050;&#1054;&#1056;&#1054;&#1053;&#1040;\&#1054;&#1087;&#1077;&#1088;&#1072;&#1090;&#1080;&#1074;&#1082;&#1080;\&#1050;&#1054;&#1042;&#1048;&#1044;_&#1048;&#1089;&#1093;&#1086;&#1076;&#1085;&#1080;&#1082;&#1080;_&#1082;%20&#1087;&#1088;&#1077;&#1089;&#1089;-&#1082;&#1086;&#1085;&#1092;.07.08.xlsx" TargetMode="External"/><Relationship Id="rId1" Type="http://schemas.openxmlformats.org/officeDocument/2006/relationships/themeOverride" Target="../theme/themeOverride8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obelevaEV\Documents\&#1050;&#1054;&#1056;&#1054;&#1053;&#1040;\&#1054;&#1087;&#1077;&#1088;&#1072;&#1090;&#1080;&#1074;&#1082;&#1080;\&#1050;&#1054;&#1042;&#1048;&#1044;_&#1048;&#1089;&#1093;&#1086;&#1076;&#1085;&#1080;&#1082;&#1080;_&#1082;%20&#1087;&#1088;&#1077;&#1089;&#1089;-&#1082;&#1086;&#1085;&#1092;.07.08.xlsx" TargetMode="External"/><Relationship Id="rId1" Type="http://schemas.openxmlformats.org/officeDocument/2006/relationships/themeOverride" Target="../theme/themeOverride9.xm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obelevaEV\Documents\&#1050;&#1054;&#1056;&#1054;&#1053;&#1040;\&#1054;&#1087;&#1077;&#1088;&#1072;&#1090;&#1080;&#1074;&#1082;&#1080;\&#1050;&#1054;&#1042;&#1048;&#1044;_&#1048;&#1089;&#1093;&#1086;&#1076;&#1085;&#1080;&#1082;&#1080;_&#1082;%20&#1087;&#1088;&#1077;&#1089;&#1089;-&#1082;&#1086;&#1085;&#1092;.07.08.xlsx" TargetMode="External"/><Relationship Id="rId1" Type="http://schemas.openxmlformats.org/officeDocument/2006/relationships/themeOverride" Target="../theme/themeOverride10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oleObject" Target="file:///C:\Users\KobelevaEV\Documents\&#1050;&#1054;&#1056;&#1054;&#1053;&#1040;\&#1054;&#1087;&#1077;&#1088;&#1072;&#1090;&#1080;&#1074;&#1082;&#1080;\&#1050;&#1054;&#1042;&#1048;&#1044;_&#1048;&#1089;&#1093;&#1086;&#1076;&#1085;&#1080;&#1082;&#1080;_&#1082;%20&#1087;&#1088;&#1077;&#1089;&#1089;-&#1082;&#1086;&#1085;&#1092;.07.08.xlsx" TargetMode="External"/><Relationship Id="rId1" Type="http://schemas.openxmlformats.org/officeDocument/2006/relationships/themeOverride" Target="../theme/themeOverride11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oleObject" Target="file:///C:\Users\KobelevaEV\Documents\&#1050;&#1054;&#1056;&#1054;&#1053;&#1040;\&#1054;&#1087;&#1077;&#1088;&#1072;&#1090;&#1080;&#1074;&#1082;&#1080;\&#1050;&#1054;&#1042;&#1048;&#1044;_&#1048;&#1089;&#1093;&#1086;&#1076;&#1085;&#1080;&#1082;&#1080;_&#1082;%20&#1087;&#1088;&#1077;&#1089;&#1089;-&#1082;&#1086;&#1085;&#1092;.07.08.xlsx" TargetMode="External"/><Relationship Id="rId1" Type="http://schemas.openxmlformats.org/officeDocument/2006/relationships/themeOverride" Target="../theme/themeOverride12.xml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obelevaEV\Documents\&#1050;&#1054;&#1056;&#1054;&#1053;&#1040;\&#1054;&#1087;&#1077;&#1088;&#1072;&#1090;&#1080;&#1074;&#1082;&#1080;\&#1050;&#1054;&#1042;&#1048;&#1044;_&#1048;&#1089;&#1093;&#1086;&#1076;&#1085;&#1080;&#1082;&#1080;_&#1082;%20&#1087;&#1088;&#1077;&#1089;&#1089;-&#1082;&#1086;&#1085;&#1092;.07.08.xlsx" TargetMode="External"/><Relationship Id="rId1" Type="http://schemas.openxmlformats.org/officeDocument/2006/relationships/themeOverride" Target="../theme/themeOverride13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.xml"/><Relationship Id="rId2" Type="http://schemas.openxmlformats.org/officeDocument/2006/relationships/oleObject" Target="file:///C:\Users\KobelevaEV\Documents\&#1050;&#1054;&#1056;&#1054;&#1053;&#1040;\&#1054;&#1087;&#1077;&#1088;&#1072;&#1090;&#1080;&#1074;&#1082;&#1080;\&#1050;&#1054;&#1042;&#1048;&#1044;_&#1048;&#1089;&#1093;&#1086;&#1076;&#1085;&#1080;&#1082;&#1080;_&#1082;%20&#1087;&#1088;&#1077;&#1089;&#1089;-&#1082;&#1086;&#1085;&#1092;.07.08.xlsx" TargetMode="External"/><Relationship Id="rId1" Type="http://schemas.openxmlformats.org/officeDocument/2006/relationships/themeOverride" Target="../theme/themeOverride14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erepanovVV\Desktop\&#1046;&#1080;&#1083;&#1100;&#1105;\&#1055;&#1088;&#1077;&#1079;&#1077;&#1085;&#1090;&#1072;&#1094;&#1080;&#1103;\&#1043;&#1088;&#1072;&#1092;&#1080;&#1082;&#1080;%20&#1074;&#1074;&#1086;&#1076;&#1072;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Ishmuratov\Desktop\&#1042;&#1074;&#1086;&#1076;%20&#1078;&#1080;&#1083;&#1100;&#1103;%20&#1103;&#1085;&#1074;&#1072;&#1088;&#1100;-&#1080;&#1102;&#1085;&#1100;%202021\&#1043;&#1088;&#1072;&#1092;&#1080;&#1082;&#1080;%20&#1074;&#1074;&#1086;&#1076;&#1072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skinMA\Desktop\&#1089;&#1083;&#1072;&#1081;&#1076;%20&#1084;&#1089;&#1087;\&#1064;&#1072;&#1073;&#1083;&#1086;&#1085;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TaskinMA\Desktop\&#1089;&#1083;&#1072;&#1081;&#1076;%20&#1084;&#1089;&#1087;\&#1064;&#1072;&#1073;&#1083;&#1086;&#1085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erepanovVV\Desktop\&#1057;&#1069;&#1056;\&#1064;&#1072;&#1073;&#1083;&#1086;&#1085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6272189349112502E-2"/>
          <c:y val="3.4404994314679416E-2"/>
          <c:w val="0.96745562130177565"/>
          <c:h val="0.931190011370641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Лист1!$B$14</c:f>
              <c:strCache>
                <c:ptCount val="1"/>
                <c:pt idx="0">
                  <c:v>I пг 2019/I пг2018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Лист1!$A$22:$A$23</c:f>
              <c:strCache>
                <c:ptCount val="2"/>
                <c:pt idx="0">
                  <c:v>РФ</c:v>
                </c:pt>
                <c:pt idx="1">
                  <c:v>УФО</c:v>
                </c:pt>
              </c:strCache>
            </c:strRef>
          </c:cat>
          <c:val>
            <c:numRef>
              <c:f>Лист1!$B$22:$B$23</c:f>
              <c:numCache>
                <c:formatCode>0.0</c:formatCode>
                <c:ptCount val="2"/>
                <c:pt idx="0">
                  <c:v>102.6</c:v>
                </c:pt>
                <c:pt idx="1">
                  <c:v>104.4</c:v>
                </c:pt>
              </c:numCache>
            </c:numRef>
          </c:val>
        </c:ser>
        <c:ser>
          <c:idx val="1"/>
          <c:order val="1"/>
          <c:tx>
            <c:strRef>
              <c:f>Лист1!$C$14</c:f>
              <c:strCache>
                <c:ptCount val="1"/>
                <c:pt idx="0">
                  <c:v>I пг 2020/I пг 2019</c:v>
                </c:pt>
              </c:strCache>
            </c:strRef>
          </c:tx>
          <c:spPr>
            <a:solidFill>
              <a:srgbClr val="1F497D">
                <a:lumMod val="75000"/>
              </a:srgb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4F81BD">
                  <a:lumMod val="50000"/>
                </a:srgbClr>
              </a:solidFill>
            </c:spPr>
          </c:dPt>
          <c:dLbls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Лист1!$A$22:$A$23</c:f>
              <c:strCache>
                <c:ptCount val="2"/>
                <c:pt idx="0">
                  <c:v>РФ</c:v>
                </c:pt>
                <c:pt idx="1">
                  <c:v>УФО</c:v>
                </c:pt>
              </c:strCache>
            </c:strRef>
          </c:cat>
          <c:val>
            <c:numRef>
              <c:f>Лист1!$C$22:$C$23</c:f>
              <c:numCache>
                <c:formatCode>0.0</c:formatCode>
                <c:ptCount val="2"/>
                <c:pt idx="0">
                  <c:v>96.5</c:v>
                </c:pt>
                <c:pt idx="1">
                  <c:v>99</c:v>
                </c:pt>
              </c:numCache>
            </c:numRef>
          </c:val>
        </c:ser>
        <c:ser>
          <c:idx val="2"/>
          <c:order val="2"/>
          <c:tx>
            <c:strRef>
              <c:f>Лист1!$D$14</c:f>
              <c:strCache>
                <c:ptCount val="1"/>
                <c:pt idx="0">
                  <c:v>I пг 2021/I пг 2020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Лист1!$A$22:$A$23</c:f>
              <c:strCache>
                <c:ptCount val="2"/>
                <c:pt idx="0">
                  <c:v>РФ</c:v>
                </c:pt>
                <c:pt idx="1">
                  <c:v>УФО</c:v>
                </c:pt>
              </c:strCache>
            </c:strRef>
          </c:cat>
          <c:val>
            <c:numRef>
              <c:f>Лист1!$D$22:$D$23</c:f>
              <c:numCache>
                <c:formatCode>0.0</c:formatCode>
                <c:ptCount val="2"/>
                <c:pt idx="0">
                  <c:v>104.4</c:v>
                </c:pt>
                <c:pt idx="1">
                  <c:v>104.3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5"/>
        <c:overlap val="-25"/>
        <c:axId val="115155456"/>
        <c:axId val="33294592"/>
      </c:barChart>
      <c:catAx>
        <c:axId val="11515545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800" b="1">
                <a:solidFill>
                  <a:schemeClr val="bg1"/>
                </a:solidFill>
              </a:defRPr>
            </a:pPr>
            <a:endParaRPr lang="ru-RU"/>
          </a:p>
        </c:txPr>
        <c:crossAx val="33294592"/>
        <c:crossesAt val="100"/>
        <c:auto val="1"/>
        <c:lblAlgn val="ctr"/>
        <c:lblOffset val="100"/>
        <c:noMultiLvlLbl val="0"/>
      </c:catAx>
      <c:valAx>
        <c:axId val="33294592"/>
        <c:scaling>
          <c:orientation val="minMax"/>
          <c:max val="105"/>
          <c:min val="96"/>
        </c:scaling>
        <c:delete val="1"/>
        <c:axPos val="l"/>
        <c:numFmt formatCode="0.0" sourceLinked="1"/>
        <c:majorTickMark val="out"/>
        <c:minorTickMark val="none"/>
        <c:tickLblPos val="none"/>
        <c:crossAx val="115155456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3169844706911637"/>
          <c:y val="0.77920188547860103"/>
          <c:w val="0.63138812335958006"/>
          <c:h val="0.19963409335737808"/>
        </c:manualLayout>
      </c:layout>
      <c:overlay val="0"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Лист2!$F$23</c:f>
              <c:strCache>
                <c:ptCount val="1"/>
                <c:pt idx="0">
                  <c:v>РФ</c:v>
                </c:pt>
              </c:strCache>
            </c:strRef>
          </c:tx>
          <c:spPr>
            <a:ln w="50800"/>
          </c:spPr>
          <c:marker>
            <c:symbol val="none"/>
          </c:marker>
          <c:dLbls>
            <c:dLbl>
              <c:idx val="0"/>
              <c:layout>
                <c:manualLayout>
                  <c:x val="-9.6104455155376856E-2"/>
                  <c:y val="3.14589106992994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6679254282156676E-2"/>
                  <c:y val="5.97719303286689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Лист2!$G$22:$I$22</c:f>
              <c:strCache>
                <c:ptCount val="3"/>
                <c:pt idx="0">
                  <c:v>январь-июнь 2019 г.</c:v>
                </c:pt>
                <c:pt idx="1">
                  <c:v>январь-июнь 2020 г.</c:v>
                </c:pt>
                <c:pt idx="2">
                  <c:v>январь-июнь 2021 г.</c:v>
                </c:pt>
              </c:strCache>
            </c:strRef>
          </c:cat>
          <c:val>
            <c:numRef>
              <c:f>Лист2!$G$23:$I$23</c:f>
              <c:numCache>
                <c:formatCode>#,##0.0</c:formatCode>
                <c:ptCount val="3"/>
                <c:pt idx="0">
                  <c:v>11138.2</c:v>
                </c:pt>
                <c:pt idx="1">
                  <c:v>9915.7999999999865</c:v>
                </c:pt>
                <c:pt idx="2">
                  <c:v>12816.272682000004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Лист2!$F$24</c:f>
              <c:strCache>
                <c:ptCount val="1"/>
                <c:pt idx="0">
                  <c:v>УФО</c:v>
                </c:pt>
              </c:strCache>
            </c:strRef>
          </c:tx>
          <c:spPr>
            <a:ln w="50800"/>
          </c:spPr>
          <c:marker>
            <c:symbol val="none"/>
          </c:marker>
          <c:dLbls>
            <c:dLbl>
              <c:idx val="0"/>
              <c:layout>
                <c:manualLayout>
                  <c:x val="-8.2375154615570587E-2"/>
                  <c:y val="2.49228885125928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8052281629627151E-2"/>
                  <c:y val="-4.04083515233543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3729192435928471E-3"/>
                  <c:y val="-3.3551475502850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Лист2!$G$22:$I$22</c:f>
              <c:strCache>
                <c:ptCount val="3"/>
                <c:pt idx="0">
                  <c:v>январь-июнь 2019 г.</c:v>
                </c:pt>
                <c:pt idx="1">
                  <c:v>январь-июнь 2020 г.</c:v>
                </c:pt>
                <c:pt idx="2">
                  <c:v>январь-июнь 2021 г.</c:v>
                </c:pt>
              </c:strCache>
            </c:strRef>
          </c:cat>
          <c:val>
            <c:numRef>
              <c:f>Лист2!$G$24:$I$24</c:f>
              <c:numCache>
                <c:formatCode>#,##0.0</c:formatCode>
                <c:ptCount val="3"/>
                <c:pt idx="0">
                  <c:v>3100.9</c:v>
                </c:pt>
                <c:pt idx="1">
                  <c:v>2333.5</c:v>
                </c:pt>
                <c:pt idx="2">
                  <c:v>3171.0146119999999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0873600"/>
        <c:axId val="91920576"/>
      </c:lineChart>
      <c:catAx>
        <c:axId val="1508736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91920576"/>
        <c:crosses val="autoZero"/>
        <c:auto val="1"/>
        <c:lblAlgn val="ctr"/>
        <c:lblOffset val="100"/>
        <c:noMultiLvlLbl val="0"/>
      </c:catAx>
      <c:valAx>
        <c:axId val="91920576"/>
        <c:scaling>
          <c:orientation val="minMax"/>
          <c:min val="2000"/>
        </c:scaling>
        <c:delete val="1"/>
        <c:axPos val="l"/>
        <c:numFmt formatCode="#,##0.0" sourceLinked="1"/>
        <c:majorTickMark val="out"/>
        <c:minorTickMark val="none"/>
        <c:tickLblPos val="none"/>
        <c:crossAx val="1508736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336426185267105"/>
          <c:y val="0.28409353254337605"/>
          <c:w val="0.12152962230018673"/>
          <c:h val="0.17198710333286138"/>
        </c:manualLayout>
      </c:layout>
      <c:overlay val="0"/>
      <c:txPr>
        <a:bodyPr/>
        <a:lstStyle/>
        <a:p>
          <a:pPr rtl="0">
            <a:defRPr sz="2000" b="1"/>
          </a:pPr>
          <a:endParaRPr lang="ru-RU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2.5103909423835884E-2"/>
          <c:w val="0.97037592449470511"/>
          <c:h val="0.771976963926071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Лист2!$G$179</c:f>
              <c:strCache>
                <c:ptCount val="1"/>
                <c:pt idx="0">
                  <c:v>май 2019 г.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dLbl>
              <c:idx val="5"/>
              <c:layout>
                <c:manualLayout>
                  <c:x val="-1.7297297297297402E-2"/>
                  <c:y val="8.7655242956866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tx2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Лист2!$F$180:$F$187</c:f>
              <c:strCache>
                <c:ptCount val="8"/>
                <c:pt idx="0">
                  <c:v>РФ</c:v>
                </c:pt>
                <c:pt idx="1">
                  <c:v>УФО</c:v>
                </c:pt>
                <c:pt idx="2">
                  <c:v>Курганская область</c:v>
                </c:pt>
                <c:pt idx="3">
                  <c:v>Свердловская область</c:v>
                </c:pt>
                <c:pt idx="4">
                  <c:v>ХМАО</c:v>
                </c:pt>
                <c:pt idx="5">
                  <c:v>ЯНАО</c:v>
                </c:pt>
                <c:pt idx="6">
                  <c:v>Тюменская область</c:v>
                </c:pt>
                <c:pt idx="7">
                  <c:v>Челябинская область</c:v>
                </c:pt>
              </c:strCache>
            </c:strRef>
          </c:cat>
          <c:val>
            <c:numRef>
              <c:f>Лист2!$G$180:$G$187</c:f>
              <c:numCache>
                <c:formatCode>0</c:formatCode>
                <c:ptCount val="8"/>
                <c:pt idx="0">
                  <c:v>47926.2</c:v>
                </c:pt>
                <c:pt idx="1">
                  <c:v>55333.8</c:v>
                </c:pt>
                <c:pt idx="2">
                  <c:v>32226.7</c:v>
                </c:pt>
                <c:pt idx="3">
                  <c:v>41689.199999999997</c:v>
                </c:pt>
                <c:pt idx="4">
                  <c:v>85427.3</c:v>
                </c:pt>
                <c:pt idx="5">
                  <c:v>120671.2</c:v>
                </c:pt>
                <c:pt idx="6">
                  <c:v>52382.1</c:v>
                </c:pt>
                <c:pt idx="7">
                  <c:v>38403.800000000003</c:v>
                </c:pt>
              </c:numCache>
            </c:numRef>
          </c:val>
        </c:ser>
        <c:ser>
          <c:idx val="1"/>
          <c:order val="1"/>
          <c:tx>
            <c:strRef>
              <c:f>Лист2!$H$179</c:f>
              <c:strCache>
                <c:ptCount val="1"/>
                <c:pt idx="0">
                  <c:v>май 2020 г.</c:v>
                </c:pt>
              </c:strCache>
            </c:strRef>
          </c:tx>
          <c:spPr>
            <a:solidFill>
              <a:srgbClr val="17375E"/>
            </a:solidFill>
          </c:spPr>
          <c:invertIfNegative val="0"/>
          <c:cat>
            <c:strRef>
              <c:f>Лист2!$F$180:$F$187</c:f>
              <c:strCache>
                <c:ptCount val="8"/>
                <c:pt idx="0">
                  <c:v>РФ</c:v>
                </c:pt>
                <c:pt idx="1">
                  <c:v>УФО</c:v>
                </c:pt>
                <c:pt idx="2">
                  <c:v>Курганская область</c:v>
                </c:pt>
                <c:pt idx="3">
                  <c:v>Свердловская область</c:v>
                </c:pt>
                <c:pt idx="4">
                  <c:v>ХМАО</c:v>
                </c:pt>
                <c:pt idx="5">
                  <c:v>ЯНАО</c:v>
                </c:pt>
                <c:pt idx="6">
                  <c:v>Тюменская область</c:v>
                </c:pt>
                <c:pt idx="7">
                  <c:v>Челябинская область</c:v>
                </c:pt>
              </c:strCache>
            </c:strRef>
          </c:cat>
          <c:val>
            <c:numRef>
              <c:f>Лист2!$H$180:$H$187</c:f>
              <c:numCache>
                <c:formatCode>0</c:formatCode>
                <c:ptCount val="8"/>
                <c:pt idx="0">
                  <c:v>50747</c:v>
                </c:pt>
                <c:pt idx="1">
                  <c:v>59004</c:v>
                </c:pt>
                <c:pt idx="2">
                  <c:v>33572</c:v>
                </c:pt>
                <c:pt idx="3">
                  <c:v>44012</c:v>
                </c:pt>
                <c:pt idx="4">
                  <c:v>89603</c:v>
                </c:pt>
                <c:pt idx="5">
                  <c:v>141319</c:v>
                </c:pt>
                <c:pt idx="6">
                  <c:v>49994</c:v>
                </c:pt>
                <c:pt idx="7">
                  <c:v>39735</c:v>
                </c:pt>
              </c:numCache>
            </c:numRef>
          </c:val>
        </c:ser>
        <c:ser>
          <c:idx val="2"/>
          <c:order val="2"/>
          <c:tx>
            <c:strRef>
              <c:f>Лист2!$I$179</c:f>
              <c:strCache>
                <c:ptCount val="1"/>
                <c:pt idx="0">
                  <c:v>май 2021 г.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txPr>
              <a:bodyPr/>
              <a:lstStyle/>
              <a:p>
                <a:pPr>
                  <a:defRPr sz="1200" b="1"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Лист2!$F$180:$F$187</c:f>
              <c:strCache>
                <c:ptCount val="8"/>
                <c:pt idx="0">
                  <c:v>РФ</c:v>
                </c:pt>
                <c:pt idx="1">
                  <c:v>УФО</c:v>
                </c:pt>
                <c:pt idx="2">
                  <c:v>Курганская область</c:v>
                </c:pt>
                <c:pt idx="3">
                  <c:v>Свердловская область</c:v>
                </c:pt>
                <c:pt idx="4">
                  <c:v>ХМАО</c:v>
                </c:pt>
                <c:pt idx="5">
                  <c:v>ЯНАО</c:v>
                </c:pt>
                <c:pt idx="6">
                  <c:v>Тюменская область</c:v>
                </c:pt>
                <c:pt idx="7">
                  <c:v>Челябинская область</c:v>
                </c:pt>
              </c:strCache>
            </c:strRef>
          </c:cat>
          <c:val>
            <c:numRef>
              <c:f>Лист2!$I$180:$I$187</c:f>
              <c:numCache>
                <c:formatCode>General</c:formatCode>
                <c:ptCount val="8"/>
                <c:pt idx="0">
                  <c:v>56171</c:v>
                </c:pt>
                <c:pt idx="1">
                  <c:v>62654</c:v>
                </c:pt>
                <c:pt idx="2">
                  <c:v>35899</c:v>
                </c:pt>
                <c:pt idx="3">
                  <c:v>47890</c:v>
                </c:pt>
                <c:pt idx="4">
                  <c:v>89757</c:v>
                </c:pt>
                <c:pt idx="5">
                  <c:v>143479</c:v>
                </c:pt>
                <c:pt idx="6">
                  <c:v>57002</c:v>
                </c:pt>
                <c:pt idx="7">
                  <c:v>43724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1219712"/>
        <c:axId val="33333824"/>
      </c:barChart>
      <c:catAx>
        <c:axId val="1512197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33333824"/>
        <c:crosses val="autoZero"/>
        <c:auto val="1"/>
        <c:lblAlgn val="ctr"/>
        <c:lblOffset val="100"/>
        <c:noMultiLvlLbl val="0"/>
      </c:catAx>
      <c:valAx>
        <c:axId val="33333824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one"/>
        <c:crossAx val="1512197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5.7657657657657676E-3"/>
          <c:y val="0.31016727197098232"/>
          <c:w val="0.472611539131787"/>
          <c:h val="0.1722618779756194"/>
        </c:manualLayout>
      </c:layout>
      <c:overlay val="0"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1.7866284734864717E-2"/>
          <c:y val="6.2979801832058119E-2"/>
          <c:w val="0.96426743053027064"/>
          <c:h val="0.9040307781606734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C00000"/>
            </a:solidFill>
          </c:spPr>
          <c:invertIfNegative val="0"/>
          <c:dPt>
            <c:idx val="5"/>
            <c:invertIfNegative val="0"/>
            <c:bubble3D val="0"/>
            <c:spPr>
              <a:solidFill>
                <a:srgbClr val="17375E"/>
              </a:solidFill>
            </c:spPr>
          </c:dPt>
          <c:dLbls>
            <c:dLbl>
              <c:idx val="0"/>
              <c:layout>
                <c:manualLayout>
                  <c:x val="7.367280088140539E-2"/>
                  <c:y val="6.89311690608972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223369426164054E-3"/>
                  <c:y val="5.90165902909424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944399867480758E-5"/>
                  <c:y val="1.69200078099977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6.27450980392152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Лист1!$S$141:$S$146</c:f>
              <c:strCache>
                <c:ptCount val="6"/>
                <c:pt idx="0">
                  <c:v>Свердловская область</c:v>
                </c:pt>
                <c:pt idx="1">
                  <c:v>Курганская область</c:v>
                </c:pt>
                <c:pt idx="2">
                  <c:v>Челябинская область</c:v>
                </c:pt>
                <c:pt idx="3">
                  <c:v>Тюменская область</c:v>
                </c:pt>
                <c:pt idx="4">
                  <c:v>ХМАО-Югра</c:v>
                </c:pt>
                <c:pt idx="5">
                  <c:v>ЯНАО</c:v>
                </c:pt>
              </c:strCache>
            </c:strRef>
          </c:cat>
          <c:val>
            <c:numRef>
              <c:f>Лист1!$T$141:$T$146</c:f>
              <c:numCache>
                <c:formatCode>0.0</c:formatCode>
                <c:ptCount val="6"/>
                <c:pt idx="0">
                  <c:v>89.6</c:v>
                </c:pt>
                <c:pt idx="1">
                  <c:v>95.1</c:v>
                </c:pt>
                <c:pt idx="2">
                  <c:v>96.1</c:v>
                </c:pt>
                <c:pt idx="3">
                  <c:v>96.8</c:v>
                </c:pt>
                <c:pt idx="4">
                  <c:v>96.8</c:v>
                </c:pt>
                <c:pt idx="5">
                  <c:v>109.1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0504832"/>
        <c:axId val="33337280"/>
      </c:barChart>
      <c:catAx>
        <c:axId val="1605048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33337280"/>
        <c:crossesAt val="100"/>
        <c:auto val="1"/>
        <c:lblAlgn val="ctr"/>
        <c:lblOffset val="100"/>
        <c:noMultiLvlLbl val="0"/>
      </c:catAx>
      <c:valAx>
        <c:axId val="33337280"/>
        <c:scaling>
          <c:orientation val="minMax"/>
          <c:max val="109.5"/>
          <c:min val="88"/>
        </c:scaling>
        <c:delete val="1"/>
        <c:axPos val="l"/>
        <c:numFmt formatCode="0.0" sourceLinked="1"/>
        <c:majorTickMark val="out"/>
        <c:minorTickMark val="none"/>
        <c:tickLblPos val="none"/>
        <c:crossAx val="16050483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3116267292307935"/>
          <c:y val="1.991602987197178E-3"/>
          <c:w val="0.58081753326787333"/>
          <c:h val="0.88509895155185669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Лист1!$B$44</c:f>
              <c:strCache>
                <c:ptCount val="1"/>
                <c:pt idx="0">
                  <c:v>Численность граждан, зарегистрированных в качестве безработных, чел.</c:v>
                </c:pt>
              </c:strCache>
            </c:strRef>
          </c:tx>
          <c:spPr>
            <a:ln w="22225">
              <a:solidFill>
                <a:schemeClr val="tx2">
                  <a:lumMod val="75000"/>
                </a:schemeClr>
              </a:solidFill>
            </a:ln>
          </c:spPr>
          <c:marker>
            <c:spPr>
              <a:solidFill>
                <a:schemeClr val="tx2">
                  <a:lumMod val="75000"/>
                </a:schemeClr>
              </a:solidFill>
            </c:spPr>
          </c:marker>
          <c:dLbls>
            <c:dLbl>
              <c:idx val="0"/>
              <c:layout>
                <c:manualLayout>
                  <c:x val="-2.980195269702525E-2"/>
                  <c:y val="-8.27440705758946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B85-4E0A-AE5F-32065985F7BA}"/>
                </c:ext>
              </c:extLst>
            </c:dLbl>
            <c:dLbl>
              <c:idx val="9"/>
              <c:layout>
                <c:manualLayout>
                  <c:x val="-4.432676515832943E-2"/>
                  <c:y val="-6.3938599990464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3.4317495606448582E-2"/>
                  <c:y val="-7.898297645880855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87201</a:t>
                    </a:r>
                    <a:r>
                      <a:rPr lang="ru-RU" dirty="0" smtClean="0"/>
                      <a:t> (-28 тыс. чел. до уровня 01.01.20)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Лист1!$C$43:$CZ$43</c:f>
              <c:numCache>
                <c:formatCode>[$-419]d\ mmm;@</c:formatCode>
                <c:ptCount val="20"/>
                <c:pt idx="0">
                  <c:v>43831</c:v>
                </c:pt>
                <c:pt idx="1">
                  <c:v>43862</c:v>
                </c:pt>
                <c:pt idx="2">
                  <c:v>43891</c:v>
                </c:pt>
                <c:pt idx="3">
                  <c:v>43922</c:v>
                </c:pt>
                <c:pt idx="4">
                  <c:v>43952</c:v>
                </c:pt>
                <c:pt idx="5">
                  <c:v>43983</c:v>
                </c:pt>
                <c:pt idx="6">
                  <c:v>44013</c:v>
                </c:pt>
                <c:pt idx="7">
                  <c:v>44044</c:v>
                </c:pt>
                <c:pt idx="8">
                  <c:v>44075</c:v>
                </c:pt>
                <c:pt idx="9">
                  <c:v>44105</c:v>
                </c:pt>
                <c:pt idx="10">
                  <c:v>44136</c:v>
                </c:pt>
                <c:pt idx="11">
                  <c:v>44166</c:v>
                </c:pt>
                <c:pt idx="12">
                  <c:v>44197</c:v>
                </c:pt>
                <c:pt idx="13">
                  <c:v>44228</c:v>
                </c:pt>
                <c:pt idx="14">
                  <c:v>44256</c:v>
                </c:pt>
                <c:pt idx="15">
                  <c:v>44287</c:v>
                </c:pt>
                <c:pt idx="16">
                  <c:v>44317</c:v>
                </c:pt>
                <c:pt idx="17">
                  <c:v>44348</c:v>
                </c:pt>
                <c:pt idx="18">
                  <c:v>44378</c:v>
                </c:pt>
                <c:pt idx="19">
                  <c:v>44407</c:v>
                </c:pt>
              </c:numCache>
            </c:numRef>
          </c:cat>
          <c:val>
            <c:numRef>
              <c:f>Лист1!$C$44:$CZ$44</c:f>
              <c:numCache>
                <c:formatCode>General</c:formatCode>
                <c:ptCount val="20"/>
                <c:pt idx="0">
                  <c:v>59200</c:v>
                </c:pt>
                <c:pt idx="1">
                  <c:v>60400</c:v>
                </c:pt>
                <c:pt idx="2">
                  <c:v>63800</c:v>
                </c:pt>
                <c:pt idx="3">
                  <c:v>63036</c:v>
                </c:pt>
                <c:pt idx="4">
                  <c:v>112638</c:v>
                </c:pt>
                <c:pt idx="5">
                  <c:v>192057</c:v>
                </c:pt>
                <c:pt idx="6">
                  <c:v>238953</c:v>
                </c:pt>
                <c:pt idx="7">
                  <c:v>281345</c:v>
                </c:pt>
                <c:pt idx="8">
                  <c:v>304836</c:v>
                </c:pt>
                <c:pt idx="9">
                  <c:v>306585</c:v>
                </c:pt>
                <c:pt idx="10">
                  <c:v>295705</c:v>
                </c:pt>
                <c:pt idx="11">
                  <c:v>282511</c:v>
                </c:pt>
                <c:pt idx="12">
                  <c:v>261466</c:v>
                </c:pt>
                <c:pt idx="13">
                  <c:v>244218</c:v>
                </c:pt>
                <c:pt idx="14">
                  <c:v>215363</c:v>
                </c:pt>
                <c:pt idx="15">
                  <c:v>167823</c:v>
                </c:pt>
                <c:pt idx="16">
                  <c:v>141555</c:v>
                </c:pt>
                <c:pt idx="17">
                  <c:v>118140</c:v>
                </c:pt>
                <c:pt idx="18">
                  <c:v>97084</c:v>
                </c:pt>
                <c:pt idx="19">
                  <c:v>87201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1B85-4E0A-AE5F-32065985F7BA}"/>
            </c:ext>
          </c:extLst>
        </c:ser>
        <c:ser>
          <c:idx val="1"/>
          <c:order val="1"/>
          <c:tx>
            <c:strRef>
              <c:f>Лист1!$B$45</c:f>
              <c:strCache>
                <c:ptCount val="1"/>
                <c:pt idx="0">
                  <c:v>Численность безработных граждан, получающих пособие, чел.</c:v>
                </c:pt>
              </c:strCache>
            </c:strRef>
          </c:tx>
          <c:spPr>
            <a:ln w="22225"/>
          </c:spPr>
          <c:dLbls>
            <c:dLbl>
              <c:idx val="0"/>
              <c:layout>
                <c:manualLayout>
                  <c:x val="-3.4523085327502964E-2"/>
                  <c:y val="5.45669603577718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B85-4E0A-AE5F-32065985F7BA}"/>
                </c:ext>
              </c:extLst>
            </c:dLbl>
            <c:dLbl>
              <c:idx val="18"/>
              <c:layout>
                <c:manualLayout>
                  <c:x val="3.5747391256717276E-2"/>
                  <c:y val="3.761094117086119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62138</a:t>
                    </a:r>
                    <a:r>
                      <a:rPr lang="ru-RU" dirty="0" smtClean="0"/>
                      <a:t> (-14,4 </a:t>
                    </a:r>
                    <a:r>
                      <a:rPr lang="ru-RU" dirty="0" err="1" smtClean="0"/>
                      <a:t>тыс.чел</a:t>
                    </a:r>
                    <a:r>
                      <a:rPr lang="ru-RU" dirty="0" smtClean="0"/>
                      <a:t>. до уровня 01.01.20)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Лист1!$C$43:$CZ$43</c:f>
              <c:numCache>
                <c:formatCode>[$-419]d\ mmm;@</c:formatCode>
                <c:ptCount val="20"/>
                <c:pt idx="0">
                  <c:v>43831</c:v>
                </c:pt>
                <c:pt idx="1">
                  <c:v>43862</c:v>
                </c:pt>
                <c:pt idx="2">
                  <c:v>43891</c:v>
                </c:pt>
                <c:pt idx="3">
                  <c:v>43922</c:v>
                </c:pt>
                <c:pt idx="4">
                  <c:v>43952</c:v>
                </c:pt>
                <c:pt idx="5">
                  <c:v>43983</c:v>
                </c:pt>
                <c:pt idx="6">
                  <c:v>44013</c:v>
                </c:pt>
                <c:pt idx="7">
                  <c:v>44044</c:v>
                </c:pt>
                <c:pt idx="8">
                  <c:v>44075</c:v>
                </c:pt>
                <c:pt idx="9">
                  <c:v>44105</c:v>
                </c:pt>
                <c:pt idx="10">
                  <c:v>44136</c:v>
                </c:pt>
                <c:pt idx="11">
                  <c:v>44166</c:v>
                </c:pt>
                <c:pt idx="12">
                  <c:v>44197</c:v>
                </c:pt>
                <c:pt idx="13">
                  <c:v>44228</c:v>
                </c:pt>
                <c:pt idx="14">
                  <c:v>44256</c:v>
                </c:pt>
                <c:pt idx="15">
                  <c:v>44287</c:v>
                </c:pt>
                <c:pt idx="16">
                  <c:v>44317</c:v>
                </c:pt>
                <c:pt idx="17">
                  <c:v>44348</c:v>
                </c:pt>
                <c:pt idx="18">
                  <c:v>44378</c:v>
                </c:pt>
                <c:pt idx="19">
                  <c:v>44407</c:v>
                </c:pt>
              </c:numCache>
            </c:numRef>
          </c:cat>
          <c:val>
            <c:numRef>
              <c:f>Лист1!$C$45:$CZ$45</c:f>
              <c:numCache>
                <c:formatCode>General</c:formatCode>
                <c:ptCount val="20"/>
                <c:pt idx="0">
                  <c:v>47700</c:v>
                </c:pt>
                <c:pt idx="1">
                  <c:v>47500</c:v>
                </c:pt>
                <c:pt idx="2">
                  <c:v>49700</c:v>
                </c:pt>
                <c:pt idx="3">
                  <c:v>50392</c:v>
                </c:pt>
                <c:pt idx="4">
                  <c:v>94861</c:v>
                </c:pt>
                <c:pt idx="5">
                  <c:v>170056</c:v>
                </c:pt>
                <c:pt idx="6">
                  <c:v>220999</c:v>
                </c:pt>
                <c:pt idx="7">
                  <c:v>259693</c:v>
                </c:pt>
                <c:pt idx="8">
                  <c:v>282604</c:v>
                </c:pt>
                <c:pt idx="9">
                  <c:v>201751</c:v>
                </c:pt>
                <c:pt idx="10">
                  <c:v>143141</c:v>
                </c:pt>
                <c:pt idx="11">
                  <c:v>126402</c:v>
                </c:pt>
                <c:pt idx="12">
                  <c:v>122178</c:v>
                </c:pt>
                <c:pt idx="13">
                  <c:v>109845</c:v>
                </c:pt>
                <c:pt idx="14">
                  <c:v>99186</c:v>
                </c:pt>
                <c:pt idx="15">
                  <c:v>87530</c:v>
                </c:pt>
                <c:pt idx="16">
                  <c:v>81113</c:v>
                </c:pt>
                <c:pt idx="17">
                  <c:v>72931</c:v>
                </c:pt>
                <c:pt idx="18">
                  <c:v>65146</c:v>
                </c:pt>
                <c:pt idx="19">
                  <c:v>62138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1B85-4E0A-AE5F-32065985F7BA}"/>
            </c:ext>
          </c:extLst>
        </c:ser>
        <c:ser>
          <c:idx val="2"/>
          <c:order val="2"/>
          <c:tx>
            <c:strRef>
              <c:f>Лист1!$B$46</c:f>
              <c:strCache>
                <c:ptCount val="1"/>
                <c:pt idx="0">
                  <c:v>из них численность граждан, получающих максимальный размер пособия по безработице, чел.</c:v>
                </c:pt>
              </c:strCache>
            </c:strRef>
          </c:tx>
          <c:spPr>
            <a:ln w="22225">
              <a:solidFill>
                <a:schemeClr val="tx2">
                  <a:lumMod val="60000"/>
                  <a:lumOff val="40000"/>
                </a:schemeClr>
              </a:solidFill>
            </a:ln>
          </c:spPr>
          <c:marker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</c:marker>
          <c:dLbls>
            <c:dLbl>
              <c:idx val="3"/>
              <c:layout>
                <c:manualLayout>
                  <c:x val="-1.0009269551880836E-2"/>
                  <c:y val="-7.522188234172235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17860</a:t>
                    </a:r>
                    <a:r>
                      <a:rPr lang="ru-RU" dirty="0" smtClean="0"/>
                      <a:t> </a:t>
                    </a:r>
                    <a:r>
                      <a:rPr lang="ru-RU" sz="1000" dirty="0" smtClean="0"/>
                      <a:t>(данные оперативного мониторинга)</a:t>
                    </a:r>
                    <a:endParaRPr lang="en-US" sz="10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4.146697385779205E-2"/>
                  <c:y val="2.25665647025167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Лист1!$C$43:$CZ$43</c:f>
              <c:numCache>
                <c:formatCode>[$-419]d\ mmm;@</c:formatCode>
                <c:ptCount val="20"/>
                <c:pt idx="0">
                  <c:v>43831</c:v>
                </c:pt>
                <c:pt idx="1">
                  <c:v>43862</c:v>
                </c:pt>
                <c:pt idx="2">
                  <c:v>43891</c:v>
                </c:pt>
                <c:pt idx="3">
                  <c:v>43922</c:v>
                </c:pt>
                <c:pt idx="4">
                  <c:v>43952</c:v>
                </c:pt>
                <c:pt idx="5">
                  <c:v>43983</c:v>
                </c:pt>
                <c:pt idx="6">
                  <c:v>44013</c:v>
                </c:pt>
                <c:pt idx="7">
                  <c:v>44044</c:v>
                </c:pt>
                <c:pt idx="8">
                  <c:v>44075</c:v>
                </c:pt>
                <c:pt idx="9">
                  <c:v>44105</c:v>
                </c:pt>
                <c:pt idx="10">
                  <c:v>44136</c:v>
                </c:pt>
                <c:pt idx="11">
                  <c:v>44166</c:v>
                </c:pt>
                <c:pt idx="12">
                  <c:v>44197</c:v>
                </c:pt>
                <c:pt idx="13">
                  <c:v>44228</c:v>
                </c:pt>
                <c:pt idx="14">
                  <c:v>44256</c:v>
                </c:pt>
                <c:pt idx="15">
                  <c:v>44287</c:v>
                </c:pt>
                <c:pt idx="16">
                  <c:v>44317</c:v>
                </c:pt>
                <c:pt idx="17">
                  <c:v>44348</c:v>
                </c:pt>
                <c:pt idx="18">
                  <c:v>44378</c:v>
                </c:pt>
                <c:pt idx="19">
                  <c:v>44407</c:v>
                </c:pt>
              </c:numCache>
            </c:numRef>
          </c:cat>
          <c:val>
            <c:numRef>
              <c:f>Лист1!$C$46:$CZ$46</c:f>
              <c:numCache>
                <c:formatCode>General</c:formatCode>
                <c:ptCount val="20"/>
                <c:pt idx="3">
                  <c:v>17860</c:v>
                </c:pt>
                <c:pt idx="4">
                  <c:v>27782</c:v>
                </c:pt>
                <c:pt idx="5">
                  <c:v>52263</c:v>
                </c:pt>
                <c:pt idx="6">
                  <c:v>58640</c:v>
                </c:pt>
                <c:pt idx="7">
                  <c:v>86336</c:v>
                </c:pt>
                <c:pt idx="8">
                  <c:v>68772</c:v>
                </c:pt>
                <c:pt idx="9">
                  <c:v>44350</c:v>
                </c:pt>
                <c:pt idx="10">
                  <c:v>37370</c:v>
                </c:pt>
                <c:pt idx="11">
                  <c:v>36103</c:v>
                </c:pt>
                <c:pt idx="12">
                  <c:v>36114</c:v>
                </c:pt>
                <c:pt idx="13">
                  <c:v>38190</c:v>
                </c:pt>
                <c:pt idx="14">
                  <c:v>36271</c:v>
                </c:pt>
                <c:pt idx="15">
                  <c:v>32932</c:v>
                </c:pt>
                <c:pt idx="16">
                  <c:v>30276</c:v>
                </c:pt>
                <c:pt idx="17">
                  <c:v>28339</c:v>
                </c:pt>
                <c:pt idx="18">
                  <c:v>26411</c:v>
                </c:pt>
                <c:pt idx="19">
                  <c:v>25982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D-1B85-4E0A-AE5F-32065985F7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7032832"/>
        <c:axId val="33336128"/>
      </c:lineChart>
      <c:catAx>
        <c:axId val="167032832"/>
        <c:scaling>
          <c:orientation val="minMax"/>
        </c:scaling>
        <c:delete val="0"/>
        <c:axPos val="b"/>
        <c:numFmt formatCode="[$-419]d\ mmm;@" sourceLinked="1"/>
        <c:majorTickMark val="out"/>
        <c:minorTickMark val="none"/>
        <c:tickLblPos val="nextTo"/>
        <c:txPr>
          <a:bodyPr/>
          <a:lstStyle/>
          <a:p>
            <a:pPr>
              <a:defRPr sz="800" b="0"/>
            </a:pPr>
            <a:endParaRPr lang="ru-RU"/>
          </a:p>
        </c:txPr>
        <c:crossAx val="33336128"/>
        <c:crosses val="autoZero"/>
        <c:auto val="0"/>
        <c:lblAlgn val="ctr"/>
        <c:lblOffset val="100"/>
        <c:noMultiLvlLbl val="0"/>
      </c:catAx>
      <c:valAx>
        <c:axId val="3333612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6703283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3.2921489608993382E-2"/>
          <c:y val="1.7517221813042798E-3"/>
          <c:w val="0.17463732160503651"/>
          <c:h val="0.97588309453347222"/>
        </c:manualLayout>
      </c:layout>
      <c:overlay val="0"/>
      <c:txPr>
        <a:bodyPr/>
        <a:lstStyle/>
        <a:p>
          <a:pPr>
            <a:defRPr sz="1000" b="1"/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3.0001311630688251E-2"/>
          <c:w val="0.98736318381777266"/>
          <c:h val="0.6934080917565776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C00000"/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9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1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11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12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13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14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15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16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17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18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+</a:t>
                    </a:r>
                    <a:r>
                      <a:rPr lang="en-US" smtClean="0"/>
                      <a:t>1,2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+</a:t>
                    </a:r>
                    <a:r>
                      <a:rPr lang="en-US" smtClean="0"/>
                      <a:t>3,4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mtClean="0"/>
                      <a:t>+</a:t>
                    </a:r>
                    <a:r>
                      <a:rPr lang="en-US" smtClean="0"/>
                      <a:t>49,6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mtClean="0"/>
                      <a:t>+</a:t>
                    </a:r>
                    <a:r>
                      <a:rPr lang="en-US" smtClean="0"/>
                      <a:t>79,4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smtClean="0"/>
                      <a:t>+</a:t>
                    </a:r>
                    <a:r>
                      <a:rPr lang="en-US" smtClean="0"/>
                      <a:t>46,9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smtClean="0"/>
                      <a:t>+</a:t>
                    </a:r>
                    <a:r>
                      <a:rPr lang="en-US" smtClean="0"/>
                      <a:t>42,4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 smtClean="0"/>
                      <a:t>+</a:t>
                    </a:r>
                    <a:r>
                      <a:rPr lang="en-US" smtClean="0"/>
                      <a:t>23,5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 smtClean="0"/>
                      <a:t>+</a:t>
                    </a:r>
                    <a:r>
                      <a:rPr lang="en-US" smtClean="0"/>
                      <a:t>1,7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'Н_Дельта УФО'!$C$7:$CR$8</c:f>
              <c:multiLvlStrCache>
                <c:ptCount val="19"/>
                <c:lvl>
                  <c:pt idx="0">
                    <c:v>январь</c:v>
                  </c:pt>
                  <c:pt idx="1">
                    <c:v>февраль</c:v>
                  </c:pt>
                  <c:pt idx="2">
                    <c:v>март</c:v>
                  </c:pt>
                  <c:pt idx="3">
                    <c:v>апрель</c:v>
                  </c:pt>
                  <c:pt idx="4">
                    <c:v>май</c:v>
                  </c:pt>
                  <c:pt idx="5">
                    <c:v>июнь</c:v>
                  </c:pt>
                  <c:pt idx="6">
                    <c:v>июль</c:v>
                  </c:pt>
                  <c:pt idx="7">
                    <c:v>август</c:v>
                  </c:pt>
                  <c:pt idx="8">
                    <c:v>сентябрь</c:v>
                  </c:pt>
                  <c:pt idx="9">
                    <c:v>октябрь</c:v>
                  </c:pt>
                  <c:pt idx="10">
                    <c:v>ноябрь</c:v>
                  </c:pt>
                  <c:pt idx="11">
                    <c:v>декабрь</c:v>
                  </c:pt>
                  <c:pt idx="12">
                    <c:v>январь</c:v>
                  </c:pt>
                  <c:pt idx="13">
                    <c:v>февраль</c:v>
                  </c:pt>
                  <c:pt idx="14">
                    <c:v>март</c:v>
                  </c:pt>
                  <c:pt idx="15">
                    <c:v>апрель </c:v>
                  </c:pt>
                  <c:pt idx="16">
                    <c:v>май</c:v>
                  </c:pt>
                  <c:pt idx="17">
                    <c:v>июнь </c:v>
                  </c:pt>
                  <c:pt idx="18">
                    <c:v>июль (30.07)</c:v>
                  </c:pt>
                </c:lvl>
                <c:lvl>
                  <c:pt idx="0">
                    <c:v>2020 г.</c:v>
                  </c:pt>
                  <c:pt idx="12">
                    <c:v>2021 г.</c:v>
                  </c:pt>
                </c:lvl>
              </c:multiLvlStrCache>
            </c:multiLvlStrRef>
          </c:cat>
          <c:val>
            <c:numRef>
              <c:f>'Н_Дельта УФО'!$C$9:$CR$9</c:f>
              <c:numCache>
                <c:formatCode>General</c:formatCode>
                <c:ptCount val="19"/>
                <c:pt idx="0">
                  <c:v>1.2</c:v>
                </c:pt>
                <c:pt idx="1">
                  <c:v>3.4</c:v>
                </c:pt>
                <c:pt idx="2">
                  <c:v>-0.2</c:v>
                </c:pt>
                <c:pt idx="3">
                  <c:v>49.6</c:v>
                </c:pt>
                <c:pt idx="4">
                  <c:v>79.400000000000006</c:v>
                </c:pt>
                <c:pt idx="5">
                  <c:v>46.9</c:v>
                </c:pt>
                <c:pt idx="6">
                  <c:v>42.4</c:v>
                </c:pt>
                <c:pt idx="7">
                  <c:v>23.5</c:v>
                </c:pt>
                <c:pt idx="8">
                  <c:v>1.7</c:v>
                </c:pt>
                <c:pt idx="9">
                  <c:v>-10.9</c:v>
                </c:pt>
                <c:pt idx="10">
                  <c:v>-13.2</c:v>
                </c:pt>
                <c:pt idx="11">
                  <c:v>-21</c:v>
                </c:pt>
                <c:pt idx="12">
                  <c:v>-17.2</c:v>
                </c:pt>
                <c:pt idx="13">
                  <c:v>-29.7</c:v>
                </c:pt>
                <c:pt idx="14">
                  <c:v>-46.7</c:v>
                </c:pt>
                <c:pt idx="15">
                  <c:v>-26.3</c:v>
                </c:pt>
                <c:pt idx="16" formatCode="0.0">
                  <c:v>-23.414999999999999</c:v>
                </c:pt>
                <c:pt idx="17" formatCode="0.0">
                  <c:v>-21.056000000000001</c:v>
                </c:pt>
                <c:pt idx="18" formatCode="0.0">
                  <c:v>-9.8830000000000027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7383552"/>
        <c:axId val="33128448"/>
      </c:barChart>
      <c:catAx>
        <c:axId val="167383552"/>
        <c:scaling>
          <c:orientation val="minMax"/>
        </c:scaling>
        <c:delete val="0"/>
        <c:axPos val="b"/>
        <c:majorTickMark val="out"/>
        <c:minorTickMark val="none"/>
        <c:tickLblPos val="low"/>
        <c:txPr>
          <a:bodyPr/>
          <a:lstStyle/>
          <a:p>
            <a:pPr>
              <a:defRPr b="1"/>
            </a:pPr>
            <a:endParaRPr lang="ru-RU"/>
          </a:p>
        </c:txPr>
        <c:crossAx val="33128448"/>
        <c:crosses val="autoZero"/>
        <c:auto val="1"/>
        <c:lblAlgn val="ctr"/>
        <c:lblOffset val="100"/>
        <c:noMultiLvlLbl val="0"/>
      </c:catAx>
      <c:valAx>
        <c:axId val="3312844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673835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648680376524456E-2"/>
          <c:y val="1.4748927690282224E-2"/>
          <c:w val="0.94685321980839199"/>
          <c:h val="0.844636843167894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Уровень!$D$5</c:f>
              <c:strCache>
                <c:ptCount val="1"/>
                <c:pt idx="0">
                  <c:v>РФ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995204544459458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8.992806816689191E-3"/>
                  <c:y val="4.30945994323050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496403408344594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4.4964034083445946E-3"/>
                  <c:y val="3.950292647176877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99760227222972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5.9952045444595136E-3"/>
                  <c:y val="4.30945994323050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5.9952045444594581E-3"/>
                  <c:y val="-1.975146323588438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5.9952045444594581E-3"/>
                  <c:y val="4.30945994323050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7.494005680574324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7.494005680574324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4.4964034083445946E-3"/>
                  <c:y val="1.29283798296915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4.496403408344704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5.995204544459458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5.9952045444593488E-3"/>
                  <c:y val="-4.30945994323050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00206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Уровень!$E$4:$V$4</c:f>
              <c:numCache>
                <c:formatCode>[$-419]d\ mmm;@</c:formatCode>
                <c:ptCount val="18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>
                  <c:v>44013</c:v>
                </c:pt>
                <c:pt idx="6">
                  <c:v>44044</c:v>
                </c:pt>
                <c:pt idx="7">
                  <c:v>44075</c:v>
                </c:pt>
                <c:pt idx="8">
                  <c:v>44105</c:v>
                </c:pt>
                <c:pt idx="9">
                  <c:v>44136</c:v>
                </c:pt>
                <c:pt idx="10">
                  <c:v>44166</c:v>
                </c:pt>
                <c:pt idx="11">
                  <c:v>44197</c:v>
                </c:pt>
                <c:pt idx="12">
                  <c:v>44228</c:v>
                </c:pt>
                <c:pt idx="13">
                  <c:v>44256</c:v>
                </c:pt>
                <c:pt idx="14">
                  <c:v>44287</c:v>
                </c:pt>
                <c:pt idx="15">
                  <c:v>44317</c:v>
                </c:pt>
                <c:pt idx="16">
                  <c:v>44348</c:v>
                </c:pt>
                <c:pt idx="17">
                  <c:v>44378</c:v>
                </c:pt>
              </c:numCache>
            </c:numRef>
          </c:cat>
          <c:val>
            <c:numRef>
              <c:f>Уровень!$E$5:$V$5</c:f>
              <c:numCache>
                <c:formatCode>General</c:formatCode>
                <c:ptCount val="18"/>
                <c:pt idx="0">
                  <c:v>0.9</c:v>
                </c:pt>
                <c:pt idx="1">
                  <c:v>1</c:v>
                </c:pt>
                <c:pt idx="2">
                  <c:v>1</c:v>
                </c:pt>
                <c:pt idx="3">
                  <c:v>1.8</c:v>
                </c:pt>
                <c:pt idx="4">
                  <c:v>2.9</c:v>
                </c:pt>
                <c:pt idx="5">
                  <c:v>3.7</c:v>
                </c:pt>
                <c:pt idx="6">
                  <c:v>4.4000000000000004</c:v>
                </c:pt>
                <c:pt idx="7">
                  <c:v>4.8</c:v>
                </c:pt>
                <c:pt idx="8">
                  <c:v>4.9000000000000004</c:v>
                </c:pt>
                <c:pt idx="9">
                  <c:v>4.5999999999999996</c:v>
                </c:pt>
                <c:pt idx="10">
                  <c:v>4.2</c:v>
                </c:pt>
                <c:pt idx="11">
                  <c:v>3.7</c:v>
                </c:pt>
                <c:pt idx="12">
                  <c:v>3.4</c:v>
                </c:pt>
                <c:pt idx="13">
                  <c:v>3</c:v>
                </c:pt>
                <c:pt idx="14">
                  <c:v>2.2999999999999998</c:v>
                </c:pt>
                <c:pt idx="15">
                  <c:v>2.1</c:v>
                </c:pt>
                <c:pt idx="16">
                  <c:v>1.8</c:v>
                </c:pt>
                <c:pt idx="17">
                  <c:v>1.6</c:v>
                </c:pt>
              </c:numCache>
            </c:numRef>
          </c:val>
        </c:ser>
        <c:ser>
          <c:idx val="1"/>
          <c:order val="1"/>
          <c:tx>
            <c:strRef>
              <c:f>Уровень!$D$6</c:f>
              <c:strCache>
                <c:ptCount val="1"/>
                <c:pt idx="0">
                  <c:v>УФО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5.9952045444594858E-3"/>
                  <c:y val="4.30945994323050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99760227222972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4.496403408344594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4.496403408344540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5.9952045444594581E-3"/>
                  <c:y val="-4.30945994323050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2.9974842563923504E-3"/>
                  <c:y val="-8.82135027425831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5.9950865286220786E-3"/>
                  <c:y val="7.52971610606673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Уровень!$E$4:$V$4</c:f>
              <c:numCache>
                <c:formatCode>[$-419]d\ mmm;@</c:formatCode>
                <c:ptCount val="18"/>
                <c:pt idx="0">
                  <c:v>43862</c:v>
                </c:pt>
                <c:pt idx="1">
                  <c:v>43891</c:v>
                </c:pt>
                <c:pt idx="2">
                  <c:v>43922</c:v>
                </c:pt>
                <c:pt idx="3">
                  <c:v>43952</c:v>
                </c:pt>
                <c:pt idx="4">
                  <c:v>43983</c:v>
                </c:pt>
                <c:pt idx="5">
                  <c:v>44013</c:v>
                </c:pt>
                <c:pt idx="6">
                  <c:v>44044</c:v>
                </c:pt>
                <c:pt idx="7">
                  <c:v>44075</c:v>
                </c:pt>
                <c:pt idx="8">
                  <c:v>44105</c:v>
                </c:pt>
                <c:pt idx="9">
                  <c:v>44136</c:v>
                </c:pt>
                <c:pt idx="10">
                  <c:v>44166</c:v>
                </c:pt>
                <c:pt idx="11">
                  <c:v>44197</c:v>
                </c:pt>
                <c:pt idx="12">
                  <c:v>44228</c:v>
                </c:pt>
                <c:pt idx="13">
                  <c:v>44256</c:v>
                </c:pt>
                <c:pt idx="14">
                  <c:v>44287</c:v>
                </c:pt>
                <c:pt idx="15">
                  <c:v>44317</c:v>
                </c:pt>
                <c:pt idx="16">
                  <c:v>44348</c:v>
                </c:pt>
                <c:pt idx="17">
                  <c:v>44378</c:v>
                </c:pt>
              </c:numCache>
            </c:numRef>
          </c:cat>
          <c:val>
            <c:numRef>
              <c:f>Уровень!$E$6:$V$6</c:f>
              <c:numCache>
                <c:formatCode>General</c:formatCode>
                <c:ptCount val="1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1.8</c:v>
                </c:pt>
                <c:pt idx="4">
                  <c:v>3.1</c:v>
                </c:pt>
                <c:pt idx="5">
                  <c:v>3.8</c:v>
                </c:pt>
                <c:pt idx="6">
                  <c:v>4.5</c:v>
                </c:pt>
                <c:pt idx="7">
                  <c:v>4.8</c:v>
                </c:pt>
                <c:pt idx="8">
                  <c:v>4.9000000000000004</c:v>
                </c:pt>
                <c:pt idx="9">
                  <c:v>4.7</c:v>
                </c:pt>
                <c:pt idx="10">
                  <c:v>4.5</c:v>
                </c:pt>
                <c:pt idx="11">
                  <c:v>4.0999999999999996</c:v>
                </c:pt>
                <c:pt idx="12">
                  <c:v>3.9</c:v>
                </c:pt>
                <c:pt idx="13">
                  <c:v>3.4</c:v>
                </c:pt>
                <c:pt idx="14">
                  <c:v>2.7</c:v>
                </c:pt>
                <c:pt idx="15">
                  <c:v>2.2999999999999998</c:v>
                </c:pt>
                <c:pt idx="16">
                  <c:v>1.9</c:v>
                </c:pt>
                <c:pt idx="17">
                  <c:v>1.5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7824896"/>
        <c:axId val="33130752"/>
      </c:barChart>
      <c:dateAx>
        <c:axId val="167824896"/>
        <c:scaling>
          <c:orientation val="minMax"/>
        </c:scaling>
        <c:delete val="0"/>
        <c:axPos val="b"/>
        <c:numFmt formatCode="[$-419]d\ mmm;@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33130752"/>
        <c:crosses val="autoZero"/>
        <c:auto val="1"/>
        <c:lblOffset val="100"/>
        <c:baseTimeUnit val="months"/>
      </c:dateAx>
      <c:valAx>
        <c:axId val="3313075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678248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5.5973377515315885E-2"/>
          <c:y val="8.6075512983331701E-2"/>
          <c:w val="0.16632957439368745"/>
          <c:h val="0.13942662031714431"/>
        </c:manualLayout>
      </c:layout>
      <c:overlay val="0"/>
      <c:txPr>
        <a:bodyPr/>
        <a:lstStyle/>
        <a:p>
          <a:pPr>
            <a:defRPr sz="1800" b="1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2.7305257078996006E-3"/>
          <c:y val="2.2962961745382333E-2"/>
          <c:w val="0.98755189511225772"/>
          <c:h val="0.9026128793121303"/>
        </c:manualLayout>
      </c:layout>
      <c:lineChart>
        <c:grouping val="standard"/>
        <c:varyColors val="0"/>
        <c:ser>
          <c:idx val="6"/>
          <c:order val="0"/>
          <c:tx>
            <c:strRef>
              <c:f>'ИСХ С2_НЕ ЗАПОЛНЯТЬ'!$A$4</c:f>
              <c:strCache>
                <c:ptCount val="1"/>
                <c:pt idx="0">
                  <c:v>УФО Заболеваемость за сутки</c:v>
                </c:pt>
              </c:strCache>
            </c:strRef>
          </c:tx>
          <c:spPr>
            <a:ln w="69850"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2"/>
              <c:layout>
                <c:manualLayout>
                  <c:x val="-1.774841710134701E-2"/>
                  <c:y val="2.5050503722235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1"/>
              <c:layout>
                <c:manualLayout>
                  <c:x val="-4.1773885896134927E-2"/>
                  <c:y val="-5.58083883895016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3"/>
              <c:layout>
                <c:manualLayout>
                  <c:x val="-2.0478933544123258E-2"/>
                  <c:y val="5.35277355725333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9"/>
              <c:layout>
                <c:manualLayout>
                  <c:x val="-1.1821063664823417E-2"/>
                  <c:y val="-4.72651898518461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88"/>
              <c:layout>
                <c:manualLayout>
                  <c:x val="-1.365390259714429E-2"/>
                  <c:y val="5.02046399101851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54"/>
              <c:layout>
                <c:manualLayout>
                  <c:x val="-1.3653902597144292E-3"/>
                  <c:y val="-3.97453399288965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'ИСХ С2_НЕ ЗАПОЛНЯТЬ'!$B$3:$QN$3</c:f>
              <c:numCache>
                <c:formatCode>d/m;@</c:formatCode>
                <c:ptCount val="455"/>
                <c:pt idx="0">
                  <c:v>43946</c:v>
                </c:pt>
                <c:pt idx="1">
                  <c:v>43947</c:v>
                </c:pt>
                <c:pt idx="2">
                  <c:v>43948</c:v>
                </c:pt>
                <c:pt idx="3">
                  <c:v>43949</c:v>
                </c:pt>
                <c:pt idx="4">
                  <c:v>43950</c:v>
                </c:pt>
                <c:pt idx="5">
                  <c:v>43951</c:v>
                </c:pt>
                <c:pt idx="6">
                  <c:v>43952</c:v>
                </c:pt>
                <c:pt idx="7">
                  <c:v>43953</c:v>
                </c:pt>
                <c:pt idx="8">
                  <c:v>43954</c:v>
                </c:pt>
                <c:pt idx="9">
                  <c:v>43955</c:v>
                </c:pt>
                <c:pt idx="10">
                  <c:v>43956</c:v>
                </c:pt>
                <c:pt idx="11">
                  <c:v>43957</c:v>
                </c:pt>
                <c:pt idx="12">
                  <c:v>43958</c:v>
                </c:pt>
                <c:pt idx="13">
                  <c:v>43959</c:v>
                </c:pt>
                <c:pt idx="14">
                  <c:v>43960</c:v>
                </c:pt>
                <c:pt idx="15">
                  <c:v>43961</c:v>
                </c:pt>
                <c:pt idx="16">
                  <c:v>43962</c:v>
                </c:pt>
                <c:pt idx="17">
                  <c:v>43963</c:v>
                </c:pt>
                <c:pt idx="18">
                  <c:v>43964</c:v>
                </c:pt>
                <c:pt idx="19">
                  <c:v>43965</c:v>
                </c:pt>
                <c:pt idx="20">
                  <c:v>43966</c:v>
                </c:pt>
                <c:pt idx="21">
                  <c:v>43967</c:v>
                </c:pt>
                <c:pt idx="22">
                  <c:v>43968</c:v>
                </c:pt>
                <c:pt idx="23">
                  <c:v>43969</c:v>
                </c:pt>
                <c:pt idx="24">
                  <c:v>43970</c:v>
                </c:pt>
                <c:pt idx="25">
                  <c:v>43971</c:v>
                </c:pt>
                <c:pt idx="26">
                  <c:v>43972</c:v>
                </c:pt>
                <c:pt idx="27">
                  <c:v>43973</c:v>
                </c:pt>
                <c:pt idx="28">
                  <c:v>43974</c:v>
                </c:pt>
                <c:pt idx="29">
                  <c:v>43975</c:v>
                </c:pt>
                <c:pt idx="30">
                  <c:v>43976</c:v>
                </c:pt>
                <c:pt idx="31">
                  <c:v>43977</c:v>
                </c:pt>
                <c:pt idx="32">
                  <c:v>43978</c:v>
                </c:pt>
                <c:pt idx="33">
                  <c:v>43979</c:v>
                </c:pt>
                <c:pt idx="34">
                  <c:v>43980</c:v>
                </c:pt>
                <c:pt idx="35">
                  <c:v>43981</c:v>
                </c:pt>
                <c:pt idx="36">
                  <c:v>43982</c:v>
                </c:pt>
                <c:pt idx="37">
                  <c:v>43983</c:v>
                </c:pt>
                <c:pt idx="38">
                  <c:v>43984</c:v>
                </c:pt>
                <c:pt idx="39">
                  <c:v>43985</c:v>
                </c:pt>
                <c:pt idx="40">
                  <c:v>43986</c:v>
                </c:pt>
                <c:pt idx="41">
                  <c:v>43987</c:v>
                </c:pt>
                <c:pt idx="42">
                  <c:v>43988</c:v>
                </c:pt>
                <c:pt idx="43">
                  <c:v>43989</c:v>
                </c:pt>
                <c:pt idx="44">
                  <c:v>43990</c:v>
                </c:pt>
                <c:pt idx="45">
                  <c:v>43991</c:v>
                </c:pt>
                <c:pt idx="46">
                  <c:v>43992</c:v>
                </c:pt>
                <c:pt idx="47">
                  <c:v>43993</c:v>
                </c:pt>
                <c:pt idx="48">
                  <c:v>43994</c:v>
                </c:pt>
                <c:pt idx="49">
                  <c:v>43995</c:v>
                </c:pt>
                <c:pt idx="50">
                  <c:v>43996</c:v>
                </c:pt>
                <c:pt idx="51">
                  <c:v>43997</c:v>
                </c:pt>
                <c:pt idx="52">
                  <c:v>43998</c:v>
                </c:pt>
                <c:pt idx="53">
                  <c:v>43999</c:v>
                </c:pt>
                <c:pt idx="54">
                  <c:v>44000</c:v>
                </c:pt>
                <c:pt idx="55">
                  <c:v>44001</c:v>
                </c:pt>
                <c:pt idx="56">
                  <c:v>44002</c:v>
                </c:pt>
                <c:pt idx="57">
                  <c:v>44003</c:v>
                </c:pt>
                <c:pt idx="58">
                  <c:v>44004</c:v>
                </c:pt>
                <c:pt idx="59">
                  <c:v>44005</c:v>
                </c:pt>
                <c:pt idx="60">
                  <c:v>44006</c:v>
                </c:pt>
                <c:pt idx="61">
                  <c:v>44007</c:v>
                </c:pt>
                <c:pt idx="62">
                  <c:v>44008</c:v>
                </c:pt>
                <c:pt idx="63">
                  <c:v>44009</c:v>
                </c:pt>
                <c:pt idx="64">
                  <c:v>44010</c:v>
                </c:pt>
                <c:pt idx="65">
                  <c:v>44011</c:v>
                </c:pt>
                <c:pt idx="66">
                  <c:v>44012</c:v>
                </c:pt>
                <c:pt idx="67">
                  <c:v>44013</c:v>
                </c:pt>
                <c:pt idx="68">
                  <c:v>44014</c:v>
                </c:pt>
                <c:pt idx="69">
                  <c:v>44015</c:v>
                </c:pt>
                <c:pt idx="70">
                  <c:v>44016</c:v>
                </c:pt>
                <c:pt idx="71">
                  <c:v>44017</c:v>
                </c:pt>
                <c:pt idx="72">
                  <c:v>44018</c:v>
                </c:pt>
                <c:pt idx="73">
                  <c:v>44019</c:v>
                </c:pt>
                <c:pt idx="74">
                  <c:v>44020</c:v>
                </c:pt>
                <c:pt idx="75">
                  <c:v>44021</c:v>
                </c:pt>
                <c:pt idx="76">
                  <c:v>44022</c:v>
                </c:pt>
                <c:pt idx="77">
                  <c:v>44023</c:v>
                </c:pt>
                <c:pt idx="78">
                  <c:v>44024</c:v>
                </c:pt>
                <c:pt idx="79">
                  <c:v>44025</c:v>
                </c:pt>
                <c:pt idx="80">
                  <c:v>44026</c:v>
                </c:pt>
                <c:pt idx="81">
                  <c:v>44027</c:v>
                </c:pt>
                <c:pt idx="82">
                  <c:v>44028</c:v>
                </c:pt>
                <c:pt idx="83">
                  <c:v>44029</c:v>
                </c:pt>
                <c:pt idx="84">
                  <c:v>44030</c:v>
                </c:pt>
                <c:pt idx="85">
                  <c:v>44031</c:v>
                </c:pt>
                <c:pt idx="86">
                  <c:v>44032</c:v>
                </c:pt>
                <c:pt idx="87">
                  <c:v>44033</c:v>
                </c:pt>
                <c:pt idx="88">
                  <c:v>44034</c:v>
                </c:pt>
                <c:pt idx="89">
                  <c:v>44035</c:v>
                </c:pt>
                <c:pt idx="90">
                  <c:v>44036</c:v>
                </c:pt>
                <c:pt idx="91">
                  <c:v>44037</c:v>
                </c:pt>
                <c:pt idx="92">
                  <c:v>44038</c:v>
                </c:pt>
                <c:pt idx="93">
                  <c:v>44039</c:v>
                </c:pt>
                <c:pt idx="94">
                  <c:v>44040</c:v>
                </c:pt>
                <c:pt idx="95">
                  <c:v>44041</c:v>
                </c:pt>
                <c:pt idx="96">
                  <c:v>44042</c:v>
                </c:pt>
                <c:pt idx="97">
                  <c:v>44043</c:v>
                </c:pt>
                <c:pt idx="98">
                  <c:v>44044</c:v>
                </c:pt>
                <c:pt idx="99">
                  <c:v>44045</c:v>
                </c:pt>
                <c:pt idx="100">
                  <c:v>44046</c:v>
                </c:pt>
                <c:pt idx="101">
                  <c:v>44047</c:v>
                </c:pt>
                <c:pt idx="102">
                  <c:v>44048</c:v>
                </c:pt>
                <c:pt idx="103">
                  <c:v>44049</c:v>
                </c:pt>
                <c:pt idx="104">
                  <c:v>44050</c:v>
                </c:pt>
                <c:pt idx="105">
                  <c:v>44051</c:v>
                </c:pt>
                <c:pt idx="106">
                  <c:v>44052</c:v>
                </c:pt>
                <c:pt idx="107">
                  <c:v>44053</c:v>
                </c:pt>
                <c:pt idx="108">
                  <c:v>44054</c:v>
                </c:pt>
                <c:pt idx="109">
                  <c:v>44055</c:v>
                </c:pt>
                <c:pt idx="110">
                  <c:v>44056</c:v>
                </c:pt>
                <c:pt idx="111">
                  <c:v>44057</c:v>
                </c:pt>
                <c:pt idx="112">
                  <c:v>44058</c:v>
                </c:pt>
                <c:pt idx="113">
                  <c:v>44059</c:v>
                </c:pt>
                <c:pt idx="114">
                  <c:v>44060</c:v>
                </c:pt>
                <c:pt idx="115">
                  <c:v>44061</c:v>
                </c:pt>
                <c:pt idx="116">
                  <c:v>44062</c:v>
                </c:pt>
                <c:pt idx="117">
                  <c:v>44063</c:v>
                </c:pt>
                <c:pt idx="118">
                  <c:v>44064</c:v>
                </c:pt>
                <c:pt idx="119">
                  <c:v>44065</c:v>
                </c:pt>
                <c:pt idx="120">
                  <c:v>44066</c:v>
                </c:pt>
                <c:pt idx="121">
                  <c:v>44067</c:v>
                </c:pt>
                <c:pt idx="122">
                  <c:v>44068</c:v>
                </c:pt>
                <c:pt idx="123">
                  <c:v>44069</c:v>
                </c:pt>
                <c:pt idx="124">
                  <c:v>44070</c:v>
                </c:pt>
                <c:pt idx="125">
                  <c:v>44071</c:v>
                </c:pt>
                <c:pt idx="126">
                  <c:v>44072</c:v>
                </c:pt>
                <c:pt idx="127">
                  <c:v>44073</c:v>
                </c:pt>
                <c:pt idx="128">
                  <c:v>44074</c:v>
                </c:pt>
                <c:pt idx="129">
                  <c:v>44075</c:v>
                </c:pt>
                <c:pt idx="130">
                  <c:v>44076</c:v>
                </c:pt>
                <c:pt idx="131">
                  <c:v>44077</c:v>
                </c:pt>
                <c:pt idx="132">
                  <c:v>44078</c:v>
                </c:pt>
                <c:pt idx="133">
                  <c:v>44079</c:v>
                </c:pt>
                <c:pt idx="134">
                  <c:v>44080</c:v>
                </c:pt>
                <c:pt idx="135">
                  <c:v>44081</c:v>
                </c:pt>
                <c:pt idx="136">
                  <c:v>44082</c:v>
                </c:pt>
                <c:pt idx="137">
                  <c:v>44083</c:v>
                </c:pt>
                <c:pt idx="138">
                  <c:v>44084</c:v>
                </c:pt>
                <c:pt idx="139">
                  <c:v>44085</c:v>
                </c:pt>
                <c:pt idx="140">
                  <c:v>44086</c:v>
                </c:pt>
                <c:pt idx="141">
                  <c:v>44087</c:v>
                </c:pt>
                <c:pt idx="142">
                  <c:v>44088</c:v>
                </c:pt>
                <c:pt idx="143">
                  <c:v>44089</c:v>
                </c:pt>
                <c:pt idx="144">
                  <c:v>44090</c:v>
                </c:pt>
                <c:pt idx="145">
                  <c:v>44091</c:v>
                </c:pt>
                <c:pt idx="146">
                  <c:v>44092</c:v>
                </c:pt>
                <c:pt idx="147">
                  <c:v>44093</c:v>
                </c:pt>
                <c:pt idx="148">
                  <c:v>44094</c:v>
                </c:pt>
                <c:pt idx="149">
                  <c:v>44095</c:v>
                </c:pt>
                <c:pt idx="150">
                  <c:v>44096</c:v>
                </c:pt>
                <c:pt idx="151">
                  <c:v>44097</c:v>
                </c:pt>
                <c:pt idx="152">
                  <c:v>44098</c:v>
                </c:pt>
                <c:pt idx="153">
                  <c:v>44099</c:v>
                </c:pt>
                <c:pt idx="154">
                  <c:v>44100</c:v>
                </c:pt>
                <c:pt idx="155">
                  <c:v>44101</c:v>
                </c:pt>
                <c:pt idx="156">
                  <c:v>44102</c:v>
                </c:pt>
                <c:pt idx="157">
                  <c:v>44103</c:v>
                </c:pt>
                <c:pt idx="158">
                  <c:v>44104</c:v>
                </c:pt>
                <c:pt idx="159">
                  <c:v>44105</c:v>
                </c:pt>
                <c:pt idx="160">
                  <c:v>44106</c:v>
                </c:pt>
                <c:pt idx="161">
                  <c:v>44109</c:v>
                </c:pt>
                <c:pt idx="162">
                  <c:v>44110</c:v>
                </c:pt>
                <c:pt idx="163">
                  <c:v>44111</c:v>
                </c:pt>
                <c:pt idx="164">
                  <c:v>44112</c:v>
                </c:pt>
                <c:pt idx="165">
                  <c:v>44113</c:v>
                </c:pt>
                <c:pt idx="166">
                  <c:v>44116</c:v>
                </c:pt>
                <c:pt idx="167">
                  <c:v>44117</c:v>
                </c:pt>
                <c:pt idx="168">
                  <c:v>44118</c:v>
                </c:pt>
                <c:pt idx="169">
                  <c:v>44119</c:v>
                </c:pt>
                <c:pt idx="170">
                  <c:v>44120</c:v>
                </c:pt>
                <c:pt idx="171">
                  <c:v>44122</c:v>
                </c:pt>
                <c:pt idx="172">
                  <c:v>44123</c:v>
                </c:pt>
                <c:pt idx="173">
                  <c:v>44124</c:v>
                </c:pt>
                <c:pt idx="174">
                  <c:v>44125</c:v>
                </c:pt>
                <c:pt idx="175">
                  <c:v>44126</c:v>
                </c:pt>
                <c:pt idx="176">
                  <c:v>44127</c:v>
                </c:pt>
                <c:pt idx="177">
                  <c:v>44128</c:v>
                </c:pt>
                <c:pt idx="178">
                  <c:v>44129</c:v>
                </c:pt>
                <c:pt idx="179">
                  <c:v>44130</c:v>
                </c:pt>
                <c:pt idx="180">
                  <c:v>44131</c:v>
                </c:pt>
                <c:pt idx="181">
                  <c:v>44132</c:v>
                </c:pt>
                <c:pt idx="182">
                  <c:v>44133</c:v>
                </c:pt>
                <c:pt idx="183">
                  <c:v>44134</c:v>
                </c:pt>
                <c:pt idx="184">
                  <c:v>44137</c:v>
                </c:pt>
                <c:pt idx="185">
                  <c:v>44138</c:v>
                </c:pt>
                <c:pt idx="186">
                  <c:v>44140</c:v>
                </c:pt>
                <c:pt idx="187">
                  <c:v>44141</c:v>
                </c:pt>
                <c:pt idx="188">
                  <c:v>44143</c:v>
                </c:pt>
                <c:pt idx="189">
                  <c:v>44144</c:v>
                </c:pt>
                <c:pt idx="190">
                  <c:v>44145</c:v>
                </c:pt>
                <c:pt idx="191">
                  <c:v>44146</c:v>
                </c:pt>
                <c:pt idx="192">
                  <c:v>44147</c:v>
                </c:pt>
                <c:pt idx="193">
                  <c:v>44148</c:v>
                </c:pt>
                <c:pt idx="194">
                  <c:v>44150</c:v>
                </c:pt>
                <c:pt idx="195">
                  <c:v>44151</c:v>
                </c:pt>
                <c:pt idx="196">
                  <c:v>44152</c:v>
                </c:pt>
                <c:pt idx="197">
                  <c:v>44153</c:v>
                </c:pt>
                <c:pt idx="198">
                  <c:v>44154</c:v>
                </c:pt>
                <c:pt idx="199">
                  <c:v>44155</c:v>
                </c:pt>
                <c:pt idx="200">
                  <c:v>44158</c:v>
                </c:pt>
                <c:pt idx="201">
                  <c:v>44159</c:v>
                </c:pt>
                <c:pt idx="202">
                  <c:v>44160</c:v>
                </c:pt>
                <c:pt idx="203">
                  <c:v>44161</c:v>
                </c:pt>
                <c:pt idx="204">
                  <c:v>44162</c:v>
                </c:pt>
                <c:pt idx="205">
                  <c:v>44163</c:v>
                </c:pt>
                <c:pt idx="206">
                  <c:v>44164</c:v>
                </c:pt>
                <c:pt idx="207">
                  <c:v>44165</c:v>
                </c:pt>
                <c:pt idx="208">
                  <c:v>44166</c:v>
                </c:pt>
                <c:pt idx="209">
                  <c:v>44167</c:v>
                </c:pt>
                <c:pt idx="210">
                  <c:v>44168</c:v>
                </c:pt>
                <c:pt idx="211">
                  <c:v>44169</c:v>
                </c:pt>
                <c:pt idx="212">
                  <c:v>44170</c:v>
                </c:pt>
                <c:pt idx="213">
                  <c:v>44171</c:v>
                </c:pt>
                <c:pt idx="214">
                  <c:v>44172</c:v>
                </c:pt>
                <c:pt idx="215">
                  <c:v>44173</c:v>
                </c:pt>
                <c:pt idx="216">
                  <c:v>44174</c:v>
                </c:pt>
                <c:pt idx="217">
                  <c:v>44175</c:v>
                </c:pt>
                <c:pt idx="218">
                  <c:v>44176</c:v>
                </c:pt>
                <c:pt idx="219">
                  <c:v>44177</c:v>
                </c:pt>
                <c:pt idx="220">
                  <c:v>44178</c:v>
                </c:pt>
                <c:pt idx="221">
                  <c:v>44179</c:v>
                </c:pt>
                <c:pt idx="222">
                  <c:v>44180</c:v>
                </c:pt>
                <c:pt idx="223">
                  <c:v>44181</c:v>
                </c:pt>
                <c:pt idx="224">
                  <c:v>44182</c:v>
                </c:pt>
                <c:pt idx="225">
                  <c:v>44183</c:v>
                </c:pt>
                <c:pt idx="226">
                  <c:v>44184</c:v>
                </c:pt>
                <c:pt idx="227">
                  <c:v>44185</c:v>
                </c:pt>
                <c:pt idx="228">
                  <c:v>44187</c:v>
                </c:pt>
                <c:pt idx="229">
                  <c:v>44188</c:v>
                </c:pt>
                <c:pt idx="230">
                  <c:v>44189</c:v>
                </c:pt>
                <c:pt idx="231">
                  <c:v>44190</c:v>
                </c:pt>
                <c:pt idx="232">
                  <c:v>44191</c:v>
                </c:pt>
                <c:pt idx="233">
                  <c:v>44192</c:v>
                </c:pt>
                <c:pt idx="234">
                  <c:v>44193</c:v>
                </c:pt>
                <c:pt idx="235">
                  <c:v>44194</c:v>
                </c:pt>
                <c:pt idx="236">
                  <c:v>44195</c:v>
                </c:pt>
                <c:pt idx="237">
                  <c:v>44196</c:v>
                </c:pt>
                <c:pt idx="238">
                  <c:v>44197</c:v>
                </c:pt>
                <c:pt idx="239">
                  <c:v>44198</c:v>
                </c:pt>
                <c:pt idx="240">
                  <c:v>44199</c:v>
                </c:pt>
                <c:pt idx="241">
                  <c:v>44200</c:v>
                </c:pt>
                <c:pt idx="242">
                  <c:v>44201</c:v>
                </c:pt>
                <c:pt idx="243">
                  <c:v>44202</c:v>
                </c:pt>
                <c:pt idx="244">
                  <c:v>44203</c:v>
                </c:pt>
                <c:pt idx="245">
                  <c:v>44204</c:v>
                </c:pt>
                <c:pt idx="246">
                  <c:v>44205</c:v>
                </c:pt>
                <c:pt idx="247">
                  <c:v>44206</c:v>
                </c:pt>
                <c:pt idx="248">
                  <c:v>44207</c:v>
                </c:pt>
                <c:pt idx="249">
                  <c:v>44208</c:v>
                </c:pt>
                <c:pt idx="250">
                  <c:v>44209</c:v>
                </c:pt>
                <c:pt idx="251">
                  <c:v>44210</c:v>
                </c:pt>
                <c:pt idx="252">
                  <c:v>44211</c:v>
                </c:pt>
                <c:pt idx="253">
                  <c:v>44212</c:v>
                </c:pt>
                <c:pt idx="254">
                  <c:v>44213</c:v>
                </c:pt>
                <c:pt idx="255">
                  <c:v>44214</c:v>
                </c:pt>
                <c:pt idx="256">
                  <c:v>44215</c:v>
                </c:pt>
                <c:pt idx="257">
                  <c:v>44216</c:v>
                </c:pt>
                <c:pt idx="258">
                  <c:v>44217</c:v>
                </c:pt>
                <c:pt idx="259">
                  <c:v>44218</c:v>
                </c:pt>
                <c:pt idx="260">
                  <c:v>44219</c:v>
                </c:pt>
                <c:pt idx="261">
                  <c:v>44220</c:v>
                </c:pt>
                <c:pt idx="262">
                  <c:v>44221</c:v>
                </c:pt>
                <c:pt idx="263">
                  <c:v>44222</c:v>
                </c:pt>
                <c:pt idx="264">
                  <c:v>44223</c:v>
                </c:pt>
                <c:pt idx="265">
                  <c:v>44224</c:v>
                </c:pt>
                <c:pt idx="266">
                  <c:v>44225</c:v>
                </c:pt>
                <c:pt idx="267">
                  <c:v>44226</c:v>
                </c:pt>
                <c:pt idx="268">
                  <c:v>44227</c:v>
                </c:pt>
                <c:pt idx="269">
                  <c:v>44228</c:v>
                </c:pt>
                <c:pt idx="270">
                  <c:v>44229</c:v>
                </c:pt>
                <c:pt idx="271">
                  <c:v>44230</c:v>
                </c:pt>
                <c:pt idx="272">
                  <c:v>44231</c:v>
                </c:pt>
                <c:pt idx="273">
                  <c:v>44232</c:v>
                </c:pt>
                <c:pt idx="274">
                  <c:v>44233</c:v>
                </c:pt>
                <c:pt idx="275">
                  <c:v>44234</c:v>
                </c:pt>
                <c:pt idx="276">
                  <c:v>44235</c:v>
                </c:pt>
                <c:pt idx="277">
                  <c:v>44236</c:v>
                </c:pt>
                <c:pt idx="278">
                  <c:v>44237</c:v>
                </c:pt>
                <c:pt idx="279">
                  <c:v>44238</c:v>
                </c:pt>
                <c:pt idx="280">
                  <c:v>44239</c:v>
                </c:pt>
                <c:pt idx="281">
                  <c:v>44240</c:v>
                </c:pt>
                <c:pt idx="282">
                  <c:v>44241</c:v>
                </c:pt>
                <c:pt idx="283">
                  <c:v>44242</c:v>
                </c:pt>
                <c:pt idx="284">
                  <c:v>44243</c:v>
                </c:pt>
                <c:pt idx="285">
                  <c:v>44244</c:v>
                </c:pt>
                <c:pt idx="286">
                  <c:v>44245</c:v>
                </c:pt>
                <c:pt idx="287">
                  <c:v>44246</c:v>
                </c:pt>
                <c:pt idx="288">
                  <c:v>44247</c:v>
                </c:pt>
                <c:pt idx="289">
                  <c:v>44248</c:v>
                </c:pt>
                <c:pt idx="290">
                  <c:v>44249</c:v>
                </c:pt>
                <c:pt idx="291">
                  <c:v>44250</c:v>
                </c:pt>
                <c:pt idx="292">
                  <c:v>44251</c:v>
                </c:pt>
                <c:pt idx="293">
                  <c:v>44252</c:v>
                </c:pt>
                <c:pt idx="294">
                  <c:v>44253</c:v>
                </c:pt>
                <c:pt idx="295">
                  <c:v>44254</c:v>
                </c:pt>
                <c:pt idx="296">
                  <c:v>44255</c:v>
                </c:pt>
                <c:pt idx="297">
                  <c:v>44256</c:v>
                </c:pt>
                <c:pt idx="298">
                  <c:v>44257</c:v>
                </c:pt>
                <c:pt idx="299">
                  <c:v>44258</c:v>
                </c:pt>
                <c:pt idx="300">
                  <c:v>44259</c:v>
                </c:pt>
                <c:pt idx="301">
                  <c:v>44260</c:v>
                </c:pt>
                <c:pt idx="302">
                  <c:v>44261</c:v>
                </c:pt>
                <c:pt idx="303">
                  <c:v>44262</c:v>
                </c:pt>
                <c:pt idx="304">
                  <c:v>44263</c:v>
                </c:pt>
                <c:pt idx="305">
                  <c:v>44264</c:v>
                </c:pt>
                <c:pt idx="306">
                  <c:v>44265</c:v>
                </c:pt>
                <c:pt idx="307">
                  <c:v>44266</c:v>
                </c:pt>
                <c:pt idx="308">
                  <c:v>44267</c:v>
                </c:pt>
                <c:pt idx="309">
                  <c:v>44268</c:v>
                </c:pt>
                <c:pt idx="310">
                  <c:v>44269</c:v>
                </c:pt>
                <c:pt idx="311">
                  <c:v>44270</c:v>
                </c:pt>
                <c:pt idx="312">
                  <c:v>44271</c:v>
                </c:pt>
                <c:pt idx="313">
                  <c:v>44272</c:v>
                </c:pt>
                <c:pt idx="314">
                  <c:v>44273</c:v>
                </c:pt>
                <c:pt idx="315">
                  <c:v>44274</c:v>
                </c:pt>
                <c:pt idx="316">
                  <c:v>44275</c:v>
                </c:pt>
                <c:pt idx="317">
                  <c:v>44276</c:v>
                </c:pt>
                <c:pt idx="318">
                  <c:v>44277</c:v>
                </c:pt>
                <c:pt idx="319">
                  <c:v>44278</c:v>
                </c:pt>
                <c:pt idx="320">
                  <c:v>44279</c:v>
                </c:pt>
                <c:pt idx="321">
                  <c:v>44280</c:v>
                </c:pt>
                <c:pt idx="322">
                  <c:v>44281</c:v>
                </c:pt>
                <c:pt idx="323">
                  <c:v>44282</c:v>
                </c:pt>
                <c:pt idx="324">
                  <c:v>44283</c:v>
                </c:pt>
                <c:pt idx="325">
                  <c:v>44284</c:v>
                </c:pt>
                <c:pt idx="326">
                  <c:v>44285</c:v>
                </c:pt>
                <c:pt idx="327">
                  <c:v>44286</c:v>
                </c:pt>
                <c:pt idx="328">
                  <c:v>44287</c:v>
                </c:pt>
                <c:pt idx="329">
                  <c:v>44288</c:v>
                </c:pt>
                <c:pt idx="330">
                  <c:v>44289</c:v>
                </c:pt>
                <c:pt idx="331">
                  <c:v>44290</c:v>
                </c:pt>
                <c:pt idx="332">
                  <c:v>44291</c:v>
                </c:pt>
                <c:pt idx="333">
                  <c:v>44292</c:v>
                </c:pt>
                <c:pt idx="334">
                  <c:v>44293</c:v>
                </c:pt>
                <c:pt idx="335">
                  <c:v>44294</c:v>
                </c:pt>
                <c:pt idx="336">
                  <c:v>44295</c:v>
                </c:pt>
                <c:pt idx="337">
                  <c:v>44296</c:v>
                </c:pt>
                <c:pt idx="338">
                  <c:v>44297</c:v>
                </c:pt>
                <c:pt idx="339">
                  <c:v>44298</c:v>
                </c:pt>
                <c:pt idx="340">
                  <c:v>44299</c:v>
                </c:pt>
                <c:pt idx="341">
                  <c:v>44300</c:v>
                </c:pt>
                <c:pt idx="342">
                  <c:v>44301</c:v>
                </c:pt>
                <c:pt idx="343">
                  <c:v>44302</c:v>
                </c:pt>
                <c:pt idx="344">
                  <c:v>44303</c:v>
                </c:pt>
                <c:pt idx="345">
                  <c:v>44304</c:v>
                </c:pt>
                <c:pt idx="346">
                  <c:v>44305</c:v>
                </c:pt>
                <c:pt idx="347">
                  <c:v>44306</c:v>
                </c:pt>
                <c:pt idx="348">
                  <c:v>44307</c:v>
                </c:pt>
                <c:pt idx="349">
                  <c:v>44308</c:v>
                </c:pt>
                <c:pt idx="350">
                  <c:v>44309</c:v>
                </c:pt>
                <c:pt idx="351">
                  <c:v>44310</c:v>
                </c:pt>
                <c:pt idx="352">
                  <c:v>44311</c:v>
                </c:pt>
                <c:pt idx="353">
                  <c:v>44312</c:v>
                </c:pt>
                <c:pt idx="354">
                  <c:v>44313</c:v>
                </c:pt>
                <c:pt idx="355">
                  <c:v>44314</c:v>
                </c:pt>
                <c:pt idx="356">
                  <c:v>44315</c:v>
                </c:pt>
                <c:pt idx="357">
                  <c:v>44316</c:v>
                </c:pt>
                <c:pt idx="358">
                  <c:v>44317</c:v>
                </c:pt>
                <c:pt idx="359">
                  <c:v>44318</c:v>
                </c:pt>
                <c:pt idx="360">
                  <c:v>44319</c:v>
                </c:pt>
                <c:pt idx="361">
                  <c:v>44320</c:v>
                </c:pt>
                <c:pt idx="362">
                  <c:v>44321</c:v>
                </c:pt>
                <c:pt idx="363">
                  <c:v>44322</c:v>
                </c:pt>
                <c:pt idx="364">
                  <c:v>44323</c:v>
                </c:pt>
                <c:pt idx="365">
                  <c:v>44324</c:v>
                </c:pt>
                <c:pt idx="366">
                  <c:v>44325</c:v>
                </c:pt>
                <c:pt idx="367">
                  <c:v>44326</c:v>
                </c:pt>
                <c:pt idx="368">
                  <c:v>44327</c:v>
                </c:pt>
                <c:pt idx="369">
                  <c:v>44328</c:v>
                </c:pt>
                <c:pt idx="370">
                  <c:v>44329</c:v>
                </c:pt>
                <c:pt idx="371">
                  <c:v>44330</c:v>
                </c:pt>
                <c:pt idx="372">
                  <c:v>44331</c:v>
                </c:pt>
                <c:pt idx="373">
                  <c:v>44332</c:v>
                </c:pt>
                <c:pt idx="374">
                  <c:v>44333</c:v>
                </c:pt>
                <c:pt idx="375">
                  <c:v>44334</c:v>
                </c:pt>
                <c:pt idx="376">
                  <c:v>44335</c:v>
                </c:pt>
                <c:pt idx="377">
                  <c:v>44336</c:v>
                </c:pt>
                <c:pt idx="378">
                  <c:v>44337</c:v>
                </c:pt>
                <c:pt idx="379">
                  <c:v>44338</c:v>
                </c:pt>
                <c:pt idx="380">
                  <c:v>44339</c:v>
                </c:pt>
                <c:pt idx="381">
                  <c:v>44340</c:v>
                </c:pt>
                <c:pt idx="382">
                  <c:v>44341</c:v>
                </c:pt>
                <c:pt idx="383">
                  <c:v>44342</c:v>
                </c:pt>
                <c:pt idx="384">
                  <c:v>44343</c:v>
                </c:pt>
                <c:pt idx="385">
                  <c:v>44344</c:v>
                </c:pt>
                <c:pt idx="386">
                  <c:v>44345</c:v>
                </c:pt>
                <c:pt idx="387">
                  <c:v>44346</c:v>
                </c:pt>
                <c:pt idx="388">
                  <c:v>44347</c:v>
                </c:pt>
                <c:pt idx="389">
                  <c:v>44348</c:v>
                </c:pt>
                <c:pt idx="390">
                  <c:v>44349</c:v>
                </c:pt>
                <c:pt idx="391">
                  <c:v>44350</c:v>
                </c:pt>
                <c:pt idx="392">
                  <c:v>44351</c:v>
                </c:pt>
                <c:pt idx="393">
                  <c:v>44352</c:v>
                </c:pt>
                <c:pt idx="394">
                  <c:v>44353</c:v>
                </c:pt>
                <c:pt idx="395">
                  <c:v>44354</c:v>
                </c:pt>
                <c:pt idx="396">
                  <c:v>44355</c:v>
                </c:pt>
                <c:pt idx="397">
                  <c:v>44356</c:v>
                </c:pt>
                <c:pt idx="398">
                  <c:v>44357</c:v>
                </c:pt>
                <c:pt idx="399">
                  <c:v>44358</c:v>
                </c:pt>
                <c:pt idx="400">
                  <c:v>44359</c:v>
                </c:pt>
                <c:pt idx="401">
                  <c:v>44360</c:v>
                </c:pt>
                <c:pt idx="402">
                  <c:v>44361</c:v>
                </c:pt>
                <c:pt idx="403">
                  <c:v>44362</c:v>
                </c:pt>
                <c:pt idx="404">
                  <c:v>44363</c:v>
                </c:pt>
                <c:pt idx="405">
                  <c:v>44364</c:v>
                </c:pt>
                <c:pt idx="406">
                  <c:v>44365</c:v>
                </c:pt>
                <c:pt idx="407">
                  <c:v>44366</c:v>
                </c:pt>
                <c:pt idx="408">
                  <c:v>44367</c:v>
                </c:pt>
                <c:pt idx="409">
                  <c:v>44368</c:v>
                </c:pt>
                <c:pt idx="410">
                  <c:v>44369</c:v>
                </c:pt>
                <c:pt idx="411">
                  <c:v>44370</c:v>
                </c:pt>
                <c:pt idx="412">
                  <c:v>44371</c:v>
                </c:pt>
                <c:pt idx="413">
                  <c:v>44372</c:v>
                </c:pt>
                <c:pt idx="414">
                  <c:v>44373</c:v>
                </c:pt>
                <c:pt idx="415">
                  <c:v>44374</c:v>
                </c:pt>
                <c:pt idx="416">
                  <c:v>44375</c:v>
                </c:pt>
                <c:pt idx="417">
                  <c:v>44376</c:v>
                </c:pt>
                <c:pt idx="418">
                  <c:v>44377</c:v>
                </c:pt>
                <c:pt idx="419">
                  <c:v>44378</c:v>
                </c:pt>
                <c:pt idx="420">
                  <c:v>44379</c:v>
                </c:pt>
                <c:pt idx="421">
                  <c:v>44380</c:v>
                </c:pt>
                <c:pt idx="422">
                  <c:v>44381</c:v>
                </c:pt>
                <c:pt idx="423">
                  <c:v>44382</c:v>
                </c:pt>
                <c:pt idx="424">
                  <c:v>44383</c:v>
                </c:pt>
                <c:pt idx="425">
                  <c:v>44384</c:v>
                </c:pt>
                <c:pt idx="426">
                  <c:v>44385</c:v>
                </c:pt>
                <c:pt idx="427">
                  <c:v>44386</c:v>
                </c:pt>
                <c:pt idx="428">
                  <c:v>44387</c:v>
                </c:pt>
                <c:pt idx="429">
                  <c:v>44388</c:v>
                </c:pt>
                <c:pt idx="430">
                  <c:v>44389</c:v>
                </c:pt>
                <c:pt idx="431">
                  <c:v>44390</c:v>
                </c:pt>
                <c:pt idx="432">
                  <c:v>44391</c:v>
                </c:pt>
                <c:pt idx="433">
                  <c:v>44392</c:v>
                </c:pt>
                <c:pt idx="434">
                  <c:v>44393</c:v>
                </c:pt>
                <c:pt idx="435">
                  <c:v>44394</c:v>
                </c:pt>
                <c:pt idx="436">
                  <c:v>44395</c:v>
                </c:pt>
                <c:pt idx="437">
                  <c:v>44396</c:v>
                </c:pt>
                <c:pt idx="438">
                  <c:v>44397</c:v>
                </c:pt>
                <c:pt idx="439">
                  <c:v>44398</c:v>
                </c:pt>
                <c:pt idx="440">
                  <c:v>44399</c:v>
                </c:pt>
                <c:pt idx="441">
                  <c:v>44400</c:v>
                </c:pt>
                <c:pt idx="442">
                  <c:v>44401</c:v>
                </c:pt>
                <c:pt idx="443">
                  <c:v>44402</c:v>
                </c:pt>
                <c:pt idx="444">
                  <c:v>44403</c:v>
                </c:pt>
                <c:pt idx="445">
                  <c:v>44404</c:v>
                </c:pt>
                <c:pt idx="446">
                  <c:v>44405</c:v>
                </c:pt>
                <c:pt idx="447">
                  <c:v>44406</c:v>
                </c:pt>
                <c:pt idx="448">
                  <c:v>44407</c:v>
                </c:pt>
                <c:pt idx="449">
                  <c:v>44408</c:v>
                </c:pt>
                <c:pt idx="450">
                  <c:v>44409</c:v>
                </c:pt>
                <c:pt idx="451">
                  <c:v>44410</c:v>
                </c:pt>
                <c:pt idx="452">
                  <c:v>44411</c:v>
                </c:pt>
                <c:pt idx="453">
                  <c:v>44412</c:v>
                </c:pt>
                <c:pt idx="454">
                  <c:v>44413</c:v>
                </c:pt>
              </c:numCache>
            </c:numRef>
          </c:cat>
          <c:val>
            <c:numRef>
              <c:f>'ИСХ С2_НЕ ЗАПОЛНЯТЬ'!$B$4:$QN$4</c:f>
              <c:numCache>
                <c:formatCode>0</c:formatCode>
                <c:ptCount val="455"/>
                <c:pt idx="0">
                  <c:v>214</c:v>
                </c:pt>
                <c:pt idx="1">
                  <c:v>169</c:v>
                </c:pt>
                <c:pt idx="2">
                  <c:v>164</c:v>
                </c:pt>
                <c:pt idx="3">
                  <c:v>230</c:v>
                </c:pt>
                <c:pt idx="4">
                  <c:v>212</c:v>
                </c:pt>
                <c:pt idx="5">
                  <c:v>344</c:v>
                </c:pt>
                <c:pt idx="6">
                  <c:v>218</c:v>
                </c:pt>
                <c:pt idx="7">
                  <c:v>254</c:v>
                </c:pt>
                <c:pt idx="8">
                  <c:v>329</c:v>
                </c:pt>
                <c:pt idx="9">
                  <c:v>357</c:v>
                </c:pt>
                <c:pt idx="10">
                  <c:v>307</c:v>
                </c:pt>
                <c:pt idx="11">
                  <c:v>257</c:v>
                </c:pt>
                <c:pt idx="12">
                  <c:v>319</c:v>
                </c:pt>
                <c:pt idx="13">
                  <c:v>335</c:v>
                </c:pt>
                <c:pt idx="14">
                  <c:v>433</c:v>
                </c:pt>
                <c:pt idx="15">
                  <c:v>383</c:v>
                </c:pt>
                <c:pt idx="16">
                  <c:v>460</c:v>
                </c:pt>
                <c:pt idx="17">
                  <c:v>348</c:v>
                </c:pt>
                <c:pt idx="18">
                  <c:v>353</c:v>
                </c:pt>
                <c:pt idx="19">
                  <c:v>378</c:v>
                </c:pt>
                <c:pt idx="20">
                  <c:v>387</c:v>
                </c:pt>
                <c:pt idx="21">
                  <c:v>501</c:v>
                </c:pt>
                <c:pt idx="22">
                  <c:v>427</c:v>
                </c:pt>
                <c:pt idx="23">
                  <c:v>390</c:v>
                </c:pt>
                <c:pt idx="24">
                  <c:v>357</c:v>
                </c:pt>
                <c:pt idx="25">
                  <c:v>408</c:v>
                </c:pt>
                <c:pt idx="26">
                  <c:v>454</c:v>
                </c:pt>
                <c:pt idx="27">
                  <c:v>375</c:v>
                </c:pt>
                <c:pt idx="28">
                  <c:v>315</c:v>
                </c:pt>
                <c:pt idx="29">
                  <c:v>481</c:v>
                </c:pt>
                <c:pt idx="30">
                  <c:v>480</c:v>
                </c:pt>
                <c:pt idx="31">
                  <c:v>488</c:v>
                </c:pt>
                <c:pt idx="32">
                  <c:v>604</c:v>
                </c:pt>
                <c:pt idx="33">
                  <c:v>537</c:v>
                </c:pt>
                <c:pt idx="34">
                  <c:v>644</c:v>
                </c:pt>
                <c:pt idx="35">
                  <c:v>650</c:v>
                </c:pt>
                <c:pt idx="36">
                  <c:v>618</c:v>
                </c:pt>
                <c:pt idx="37">
                  <c:v>646</c:v>
                </c:pt>
                <c:pt idx="38">
                  <c:v>646</c:v>
                </c:pt>
                <c:pt idx="39">
                  <c:v>664</c:v>
                </c:pt>
                <c:pt idx="40">
                  <c:v>592</c:v>
                </c:pt>
                <c:pt idx="41">
                  <c:v>578</c:v>
                </c:pt>
                <c:pt idx="42">
                  <c:v>597</c:v>
                </c:pt>
                <c:pt idx="43">
                  <c:v>665</c:v>
                </c:pt>
                <c:pt idx="44">
                  <c:v>624</c:v>
                </c:pt>
                <c:pt idx="45">
                  <c:v>699</c:v>
                </c:pt>
                <c:pt idx="46">
                  <c:v>745</c:v>
                </c:pt>
                <c:pt idx="47">
                  <c:v>757</c:v>
                </c:pt>
                <c:pt idx="48">
                  <c:v>766</c:v>
                </c:pt>
                <c:pt idx="49">
                  <c:v>858</c:v>
                </c:pt>
                <c:pt idx="50">
                  <c:v>779</c:v>
                </c:pt>
                <c:pt idx="51">
                  <c:v>752</c:v>
                </c:pt>
                <c:pt idx="52">
                  <c:v>776</c:v>
                </c:pt>
                <c:pt idx="53">
                  <c:v>843</c:v>
                </c:pt>
                <c:pt idx="54">
                  <c:v>892</c:v>
                </c:pt>
                <c:pt idx="55">
                  <c:v>905</c:v>
                </c:pt>
                <c:pt idx="56">
                  <c:v>922</c:v>
                </c:pt>
                <c:pt idx="57">
                  <c:v>992</c:v>
                </c:pt>
                <c:pt idx="58">
                  <c:v>928</c:v>
                </c:pt>
                <c:pt idx="59">
                  <c:v>897</c:v>
                </c:pt>
                <c:pt idx="60">
                  <c:v>919</c:v>
                </c:pt>
                <c:pt idx="61">
                  <c:v>879</c:v>
                </c:pt>
                <c:pt idx="62">
                  <c:v>880</c:v>
                </c:pt>
                <c:pt idx="63">
                  <c:v>898</c:v>
                </c:pt>
                <c:pt idx="64">
                  <c:v>892</c:v>
                </c:pt>
                <c:pt idx="65">
                  <c:v>1050</c:v>
                </c:pt>
                <c:pt idx="66">
                  <c:v>935</c:v>
                </c:pt>
                <c:pt idx="67">
                  <c:v>938</c:v>
                </c:pt>
                <c:pt idx="68">
                  <c:v>938</c:v>
                </c:pt>
                <c:pt idx="69">
                  <c:v>996</c:v>
                </c:pt>
                <c:pt idx="70">
                  <c:v>986</c:v>
                </c:pt>
                <c:pt idx="71" formatCode="General">
                  <c:v>1027</c:v>
                </c:pt>
                <c:pt idx="72">
                  <c:v>974</c:v>
                </c:pt>
                <c:pt idx="73">
                  <c:v>1008</c:v>
                </c:pt>
                <c:pt idx="74" formatCode="General">
                  <c:v>1010</c:v>
                </c:pt>
                <c:pt idx="75">
                  <c:v>1032</c:v>
                </c:pt>
                <c:pt idx="76">
                  <c:v>1026</c:v>
                </c:pt>
                <c:pt idx="77">
                  <c:v>1053</c:v>
                </c:pt>
                <c:pt idx="78">
                  <c:v>976</c:v>
                </c:pt>
                <c:pt idx="79">
                  <c:v>1002</c:v>
                </c:pt>
                <c:pt idx="80">
                  <c:v>989</c:v>
                </c:pt>
                <c:pt idx="81">
                  <c:v>1064</c:v>
                </c:pt>
                <c:pt idx="82">
                  <c:v>1037</c:v>
                </c:pt>
                <c:pt idx="83">
                  <c:v>995</c:v>
                </c:pt>
                <c:pt idx="84">
                  <c:v>960</c:v>
                </c:pt>
                <c:pt idx="85">
                  <c:v>920</c:v>
                </c:pt>
                <c:pt idx="86">
                  <c:v>924</c:v>
                </c:pt>
                <c:pt idx="87">
                  <c:v>909</c:v>
                </c:pt>
                <c:pt idx="88">
                  <c:v>891</c:v>
                </c:pt>
                <c:pt idx="89">
                  <c:v>879</c:v>
                </c:pt>
                <c:pt idx="90">
                  <c:v>850</c:v>
                </c:pt>
                <c:pt idx="91">
                  <c:v>829</c:v>
                </c:pt>
                <c:pt idx="92">
                  <c:v>822</c:v>
                </c:pt>
                <c:pt idx="93">
                  <c:v>786</c:v>
                </c:pt>
                <c:pt idx="94">
                  <c:v>768</c:v>
                </c:pt>
                <c:pt idx="95">
                  <c:v>753</c:v>
                </c:pt>
                <c:pt idx="96">
                  <c:v>738</c:v>
                </c:pt>
                <c:pt idx="97">
                  <c:v>720</c:v>
                </c:pt>
                <c:pt idx="98">
                  <c:v>711</c:v>
                </c:pt>
                <c:pt idx="99">
                  <c:v>700</c:v>
                </c:pt>
                <c:pt idx="100">
                  <c:v>668</c:v>
                </c:pt>
                <c:pt idx="101">
                  <c:v>655</c:v>
                </c:pt>
                <c:pt idx="102">
                  <c:v>645</c:v>
                </c:pt>
                <c:pt idx="103">
                  <c:v>612</c:v>
                </c:pt>
                <c:pt idx="104">
                  <c:v>587</c:v>
                </c:pt>
                <c:pt idx="105">
                  <c:v>615</c:v>
                </c:pt>
                <c:pt idx="106">
                  <c:v>569</c:v>
                </c:pt>
                <c:pt idx="107">
                  <c:v>543</c:v>
                </c:pt>
                <c:pt idx="108">
                  <c:v>540</c:v>
                </c:pt>
                <c:pt idx="109">
                  <c:v>526</c:v>
                </c:pt>
                <c:pt idx="110">
                  <c:v>504</c:v>
                </c:pt>
                <c:pt idx="111">
                  <c:v>509</c:v>
                </c:pt>
                <c:pt idx="112">
                  <c:v>491</c:v>
                </c:pt>
                <c:pt idx="113">
                  <c:v>453</c:v>
                </c:pt>
                <c:pt idx="114">
                  <c:v>451</c:v>
                </c:pt>
                <c:pt idx="115">
                  <c:v>448</c:v>
                </c:pt>
                <c:pt idx="116">
                  <c:v>444</c:v>
                </c:pt>
                <c:pt idx="117">
                  <c:v>420</c:v>
                </c:pt>
                <c:pt idx="118">
                  <c:v>419</c:v>
                </c:pt>
                <c:pt idx="119">
                  <c:v>413</c:v>
                </c:pt>
                <c:pt idx="120">
                  <c:v>406</c:v>
                </c:pt>
                <c:pt idx="121">
                  <c:v>385</c:v>
                </c:pt>
                <c:pt idx="122">
                  <c:v>377</c:v>
                </c:pt>
                <c:pt idx="123">
                  <c:v>368</c:v>
                </c:pt>
                <c:pt idx="124">
                  <c:v>374</c:v>
                </c:pt>
                <c:pt idx="125">
                  <c:v>378</c:v>
                </c:pt>
                <c:pt idx="126">
                  <c:v>383</c:v>
                </c:pt>
                <c:pt idx="127">
                  <c:v>376</c:v>
                </c:pt>
                <c:pt idx="128">
                  <c:v>377</c:v>
                </c:pt>
                <c:pt idx="129">
                  <c:v>371</c:v>
                </c:pt>
                <c:pt idx="130">
                  <c:v>385</c:v>
                </c:pt>
                <c:pt idx="131">
                  <c:v>386</c:v>
                </c:pt>
                <c:pt idx="132">
                  <c:v>396</c:v>
                </c:pt>
                <c:pt idx="133">
                  <c:v>409</c:v>
                </c:pt>
                <c:pt idx="134">
                  <c:v>387</c:v>
                </c:pt>
                <c:pt idx="135">
                  <c:v>397</c:v>
                </c:pt>
                <c:pt idx="136">
                  <c:v>391</c:v>
                </c:pt>
                <c:pt idx="137">
                  <c:v>413</c:v>
                </c:pt>
                <c:pt idx="138">
                  <c:v>422</c:v>
                </c:pt>
                <c:pt idx="139">
                  <c:v>409</c:v>
                </c:pt>
                <c:pt idx="140">
                  <c:v>420</c:v>
                </c:pt>
                <c:pt idx="141">
                  <c:v>411</c:v>
                </c:pt>
                <c:pt idx="142">
                  <c:v>421</c:v>
                </c:pt>
                <c:pt idx="143">
                  <c:v>429</c:v>
                </c:pt>
                <c:pt idx="144">
                  <c:v>431</c:v>
                </c:pt>
                <c:pt idx="145">
                  <c:v>434</c:v>
                </c:pt>
                <c:pt idx="146">
                  <c:v>441</c:v>
                </c:pt>
                <c:pt idx="147">
                  <c:v>450</c:v>
                </c:pt>
                <c:pt idx="148">
                  <c:v>454</c:v>
                </c:pt>
                <c:pt idx="149">
                  <c:v>475</c:v>
                </c:pt>
                <c:pt idx="150">
                  <c:v>498</c:v>
                </c:pt>
                <c:pt idx="151">
                  <c:v>519</c:v>
                </c:pt>
                <c:pt idx="152">
                  <c:v>549</c:v>
                </c:pt>
                <c:pt idx="153">
                  <c:v>567</c:v>
                </c:pt>
                <c:pt idx="154">
                  <c:v>566</c:v>
                </c:pt>
                <c:pt idx="155">
                  <c:v>589</c:v>
                </c:pt>
                <c:pt idx="156">
                  <c:v>606</c:v>
                </c:pt>
                <c:pt idx="157">
                  <c:v>617</c:v>
                </c:pt>
                <c:pt idx="158">
                  <c:v>642</c:v>
                </c:pt>
                <c:pt idx="159">
                  <c:v>662</c:v>
                </c:pt>
                <c:pt idx="160">
                  <c:v>721</c:v>
                </c:pt>
                <c:pt idx="161">
                  <c:v>730</c:v>
                </c:pt>
                <c:pt idx="162">
                  <c:v>752</c:v>
                </c:pt>
                <c:pt idx="163">
                  <c:v>772</c:v>
                </c:pt>
                <c:pt idx="164">
                  <c:v>786</c:v>
                </c:pt>
                <c:pt idx="165">
                  <c:v>868</c:v>
                </c:pt>
                <c:pt idx="166">
                  <c:v>854</c:v>
                </c:pt>
                <c:pt idx="167">
                  <c:v>874</c:v>
                </c:pt>
                <c:pt idx="168">
                  <c:v>878</c:v>
                </c:pt>
                <c:pt idx="169">
                  <c:v>894</c:v>
                </c:pt>
                <c:pt idx="170">
                  <c:v>937</c:v>
                </c:pt>
                <c:pt idx="171">
                  <c:v>945</c:v>
                </c:pt>
                <c:pt idx="172">
                  <c:v>1092</c:v>
                </c:pt>
                <c:pt idx="173">
                  <c:v>955</c:v>
                </c:pt>
                <c:pt idx="174">
                  <c:v>970</c:v>
                </c:pt>
                <c:pt idx="175">
                  <c:v>983</c:v>
                </c:pt>
                <c:pt idx="176">
                  <c:v>996</c:v>
                </c:pt>
                <c:pt idx="177">
                  <c:v>1001</c:v>
                </c:pt>
                <c:pt idx="178">
                  <c:v>1007</c:v>
                </c:pt>
                <c:pt idx="179">
                  <c:v>1019</c:v>
                </c:pt>
                <c:pt idx="180">
                  <c:v>1036</c:v>
                </c:pt>
                <c:pt idx="181">
                  <c:v>1037</c:v>
                </c:pt>
                <c:pt idx="182">
                  <c:v>1046</c:v>
                </c:pt>
                <c:pt idx="183">
                  <c:v>1057</c:v>
                </c:pt>
                <c:pt idx="184">
                  <c:v>1060</c:v>
                </c:pt>
                <c:pt idx="185">
                  <c:v>1088</c:v>
                </c:pt>
                <c:pt idx="186">
                  <c:v>1087</c:v>
                </c:pt>
                <c:pt idx="187">
                  <c:v>1117</c:v>
                </c:pt>
                <c:pt idx="188">
                  <c:v>1128</c:v>
                </c:pt>
                <c:pt idx="189">
                  <c:v>1121</c:v>
                </c:pt>
                <c:pt idx="190">
                  <c:v>1156</c:v>
                </c:pt>
                <c:pt idx="191">
                  <c:v>1156</c:v>
                </c:pt>
                <c:pt idx="192">
                  <c:v>1180</c:v>
                </c:pt>
                <c:pt idx="193">
                  <c:v>1196</c:v>
                </c:pt>
                <c:pt idx="194">
                  <c:v>1207</c:v>
                </c:pt>
                <c:pt idx="195">
                  <c:v>1215</c:v>
                </c:pt>
                <c:pt idx="196">
                  <c:v>1229</c:v>
                </c:pt>
                <c:pt idx="197">
                  <c:v>1253</c:v>
                </c:pt>
                <c:pt idx="198">
                  <c:v>1257</c:v>
                </c:pt>
                <c:pt idx="199">
                  <c:v>1280</c:v>
                </c:pt>
                <c:pt idx="200">
                  <c:v>1281</c:v>
                </c:pt>
                <c:pt idx="201">
                  <c:v>1300</c:v>
                </c:pt>
                <c:pt idx="202">
                  <c:v>1328</c:v>
                </c:pt>
                <c:pt idx="203">
                  <c:v>1346</c:v>
                </c:pt>
                <c:pt idx="204">
                  <c:v>1341</c:v>
                </c:pt>
                <c:pt idx="205">
                  <c:v>1339</c:v>
                </c:pt>
                <c:pt idx="206">
                  <c:v>1349</c:v>
                </c:pt>
                <c:pt idx="207">
                  <c:v>1335</c:v>
                </c:pt>
                <c:pt idx="208">
                  <c:v>1350</c:v>
                </c:pt>
                <c:pt idx="209">
                  <c:v>1363</c:v>
                </c:pt>
                <c:pt idx="210">
                  <c:v>1379</c:v>
                </c:pt>
                <c:pt idx="211">
                  <c:v>1381</c:v>
                </c:pt>
                <c:pt idx="212">
                  <c:v>1371</c:v>
                </c:pt>
                <c:pt idx="213">
                  <c:v>1363</c:v>
                </c:pt>
                <c:pt idx="214">
                  <c:v>1365</c:v>
                </c:pt>
                <c:pt idx="215">
                  <c:v>1374</c:v>
                </c:pt>
                <c:pt idx="216">
                  <c:v>1392</c:v>
                </c:pt>
                <c:pt idx="217">
                  <c:v>1401</c:v>
                </c:pt>
                <c:pt idx="218">
                  <c:v>1399</c:v>
                </c:pt>
                <c:pt idx="219">
                  <c:v>1408</c:v>
                </c:pt>
                <c:pt idx="220">
                  <c:v>1377</c:v>
                </c:pt>
                <c:pt idx="221">
                  <c:v>1394</c:v>
                </c:pt>
                <c:pt idx="222">
                  <c:v>1398</c:v>
                </c:pt>
                <c:pt idx="223">
                  <c:v>1398</c:v>
                </c:pt>
                <c:pt idx="224">
                  <c:v>1398</c:v>
                </c:pt>
                <c:pt idx="225">
                  <c:v>1398</c:v>
                </c:pt>
                <c:pt idx="226">
                  <c:v>1388</c:v>
                </c:pt>
                <c:pt idx="227">
                  <c:v>1385</c:v>
                </c:pt>
                <c:pt idx="228">
                  <c:v>1385</c:v>
                </c:pt>
                <c:pt idx="229">
                  <c:v>1411</c:v>
                </c:pt>
                <c:pt idx="230">
                  <c:v>1389</c:v>
                </c:pt>
                <c:pt idx="231">
                  <c:v>1389</c:v>
                </c:pt>
                <c:pt idx="232">
                  <c:v>1381</c:v>
                </c:pt>
                <c:pt idx="233">
                  <c:v>1370</c:v>
                </c:pt>
                <c:pt idx="234">
                  <c:v>1355</c:v>
                </c:pt>
                <c:pt idx="235">
                  <c:v>1359</c:v>
                </c:pt>
                <c:pt idx="236">
                  <c:v>1359</c:v>
                </c:pt>
                <c:pt idx="237">
                  <c:v>1357</c:v>
                </c:pt>
                <c:pt idx="238">
                  <c:v>1356</c:v>
                </c:pt>
                <c:pt idx="239">
                  <c:v>1365</c:v>
                </c:pt>
                <c:pt idx="240">
                  <c:v>1355</c:v>
                </c:pt>
                <c:pt idx="241">
                  <c:v>1350</c:v>
                </c:pt>
                <c:pt idx="242">
                  <c:v>1328</c:v>
                </c:pt>
                <c:pt idx="243">
                  <c:v>1306</c:v>
                </c:pt>
                <c:pt idx="244">
                  <c:v>1269</c:v>
                </c:pt>
                <c:pt idx="245">
                  <c:v>1257</c:v>
                </c:pt>
                <c:pt idx="246">
                  <c:v>1257</c:v>
                </c:pt>
                <c:pt idx="247">
                  <c:v>1253</c:v>
                </c:pt>
                <c:pt idx="248">
                  <c:v>1232</c:v>
                </c:pt>
                <c:pt idx="249">
                  <c:v>1262</c:v>
                </c:pt>
                <c:pt idx="250">
                  <c:v>1274</c:v>
                </c:pt>
                <c:pt idx="251">
                  <c:v>1292</c:v>
                </c:pt>
                <c:pt idx="252">
                  <c:v>1315</c:v>
                </c:pt>
                <c:pt idx="253">
                  <c:v>1312</c:v>
                </c:pt>
                <c:pt idx="254">
                  <c:v>1300</c:v>
                </c:pt>
                <c:pt idx="255">
                  <c:v>1289</c:v>
                </c:pt>
                <c:pt idx="256">
                  <c:v>1279</c:v>
                </c:pt>
                <c:pt idx="257">
                  <c:v>1269</c:v>
                </c:pt>
                <c:pt idx="258">
                  <c:v>1252</c:v>
                </c:pt>
                <c:pt idx="259">
                  <c:v>1254</c:v>
                </c:pt>
                <c:pt idx="260">
                  <c:v>1247</c:v>
                </c:pt>
                <c:pt idx="261">
                  <c:v>1219</c:v>
                </c:pt>
                <c:pt idx="262">
                  <c:v>1169</c:v>
                </c:pt>
                <c:pt idx="263">
                  <c:v>1160</c:v>
                </c:pt>
                <c:pt idx="264">
                  <c:v>1156</c:v>
                </c:pt>
                <c:pt idx="265">
                  <c:v>1136</c:v>
                </c:pt>
                <c:pt idx="266">
                  <c:v>1119</c:v>
                </c:pt>
                <c:pt idx="267">
                  <c:v>1112</c:v>
                </c:pt>
                <c:pt idx="268">
                  <c:v>1108</c:v>
                </c:pt>
                <c:pt idx="269">
                  <c:v>1063</c:v>
                </c:pt>
                <c:pt idx="270">
                  <c:v>1044</c:v>
                </c:pt>
                <c:pt idx="271">
                  <c:v>1056</c:v>
                </c:pt>
                <c:pt idx="272">
                  <c:v>1040</c:v>
                </c:pt>
                <c:pt idx="273">
                  <c:v>1052</c:v>
                </c:pt>
                <c:pt idx="274">
                  <c:v>1015</c:v>
                </c:pt>
                <c:pt idx="275">
                  <c:v>994</c:v>
                </c:pt>
                <c:pt idx="276">
                  <c:v>971</c:v>
                </c:pt>
                <c:pt idx="277">
                  <c:v>925</c:v>
                </c:pt>
                <c:pt idx="278">
                  <c:v>942</c:v>
                </c:pt>
                <c:pt idx="279">
                  <c:v>934</c:v>
                </c:pt>
                <c:pt idx="280">
                  <c:v>933</c:v>
                </c:pt>
                <c:pt idx="281">
                  <c:v>934</c:v>
                </c:pt>
                <c:pt idx="282">
                  <c:v>917</c:v>
                </c:pt>
                <c:pt idx="283">
                  <c:v>855</c:v>
                </c:pt>
                <c:pt idx="284">
                  <c:v>842</c:v>
                </c:pt>
                <c:pt idx="285">
                  <c:v>814</c:v>
                </c:pt>
                <c:pt idx="286">
                  <c:v>804</c:v>
                </c:pt>
                <c:pt idx="287">
                  <c:v>800</c:v>
                </c:pt>
                <c:pt idx="288">
                  <c:v>794</c:v>
                </c:pt>
                <c:pt idx="289">
                  <c:v>788</c:v>
                </c:pt>
                <c:pt idx="290">
                  <c:v>777</c:v>
                </c:pt>
                <c:pt idx="291">
                  <c:v>741</c:v>
                </c:pt>
                <c:pt idx="292">
                  <c:v>715</c:v>
                </c:pt>
                <c:pt idx="293">
                  <c:v>701</c:v>
                </c:pt>
                <c:pt idx="294">
                  <c:v>694</c:v>
                </c:pt>
                <c:pt idx="295">
                  <c:v>670</c:v>
                </c:pt>
                <c:pt idx="296">
                  <c:v>666</c:v>
                </c:pt>
                <c:pt idx="297">
                  <c:v>621</c:v>
                </c:pt>
                <c:pt idx="298">
                  <c:v>617</c:v>
                </c:pt>
                <c:pt idx="299">
                  <c:v>618</c:v>
                </c:pt>
                <c:pt idx="300">
                  <c:v>610</c:v>
                </c:pt>
                <c:pt idx="301">
                  <c:v>615</c:v>
                </c:pt>
                <c:pt idx="302">
                  <c:v>601</c:v>
                </c:pt>
                <c:pt idx="303">
                  <c:v>597</c:v>
                </c:pt>
                <c:pt idx="304">
                  <c:v>565</c:v>
                </c:pt>
                <c:pt idx="305">
                  <c:v>547</c:v>
                </c:pt>
                <c:pt idx="306">
                  <c:v>556</c:v>
                </c:pt>
                <c:pt idx="307">
                  <c:v>543</c:v>
                </c:pt>
                <c:pt idx="308">
                  <c:v>544</c:v>
                </c:pt>
                <c:pt idx="309">
                  <c:v>545</c:v>
                </c:pt>
                <c:pt idx="310">
                  <c:v>542</c:v>
                </c:pt>
                <c:pt idx="311">
                  <c:v>526</c:v>
                </c:pt>
                <c:pt idx="312">
                  <c:v>545</c:v>
                </c:pt>
                <c:pt idx="313">
                  <c:v>539</c:v>
                </c:pt>
                <c:pt idx="314">
                  <c:v>522</c:v>
                </c:pt>
                <c:pt idx="315">
                  <c:v>531</c:v>
                </c:pt>
                <c:pt idx="316">
                  <c:v>523</c:v>
                </c:pt>
                <c:pt idx="317">
                  <c:v>508</c:v>
                </c:pt>
                <c:pt idx="318">
                  <c:v>502</c:v>
                </c:pt>
                <c:pt idx="319">
                  <c:v>494</c:v>
                </c:pt>
                <c:pt idx="320">
                  <c:v>488</c:v>
                </c:pt>
                <c:pt idx="321">
                  <c:v>483</c:v>
                </c:pt>
                <c:pt idx="322">
                  <c:v>486</c:v>
                </c:pt>
                <c:pt idx="323">
                  <c:v>479</c:v>
                </c:pt>
                <c:pt idx="324">
                  <c:v>475</c:v>
                </c:pt>
                <c:pt idx="325">
                  <c:v>462</c:v>
                </c:pt>
                <c:pt idx="326">
                  <c:v>450</c:v>
                </c:pt>
                <c:pt idx="327">
                  <c:v>455</c:v>
                </c:pt>
                <c:pt idx="328">
                  <c:v>452</c:v>
                </c:pt>
                <c:pt idx="329">
                  <c:v>446</c:v>
                </c:pt>
                <c:pt idx="330">
                  <c:v>445</c:v>
                </c:pt>
                <c:pt idx="331">
                  <c:v>444</c:v>
                </c:pt>
                <c:pt idx="332">
                  <c:v>426</c:v>
                </c:pt>
                <c:pt idx="333">
                  <c:v>415</c:v>
                </c:pt>
                <c:pt idx="334">
                  <c:v>424</c:v>
                </c:pt>
                <c:pt idx="335">
                  <c:v>427</c:v>
                </c:pt>
                <c:pt idx="336">
                  <c:v>426</c:v>
                </c:pt>
                <c:pt idx="337">
                  <c:v>419</c:v>
                </c:pt>
                <c:pt idx="338">
                  <c:v>407</c:v>
                </c:pt>
                <c:pt idx="339">
                  <c:v>399</c:v>
                </c:pt>
                <c:pt idx="340">
                  <c:v>400</c:v>
                </c:pt>
                <c:pt idx="341">
                  <c:v>404</c:v>
                </c:pt>
                <c:pt idx="342">
                  <c:v>406</c:v>
                </c:pt>
                <c:pt idx="343">
                  <c:v>396</c:v>
                </c:pt>
                <c:pt idx="344">
                  <c:v>399</c:v>
                </c:pt>
                <c:pt idx="345">
                  <c:v>388</c:v>
                </c:pt>
                <c:pt idx="346">
                  <c:v>382</c:v>
                </c:pt>
                <c:pt idx="347">
                  <c:v>389</c:v>
                </c:pt>
                <c:pt idx="348">
                  <c:v>400</c:v>
                </c:pt>
                <c:pt idx="349">
                  <c:v>403</c:v>
                </c:pt>
                <c:pt idx="350">
                  <c:v>398</c:v>
                </c:pt>
                <c:pt idx="351">
                  <c:v>396</c:v>
                </c:pt>
                <c:pt idx="352">
                  <c:v>375</c:v>
                </c:pt>
                <c:pt idx="353">
                  <c:v>360</c:v>
                </c:pt>
                <c:pt idx="354">
                  <c:v>360</c:v>
                </c:pt>
                <c:pt idx="355">
                  <c:v>371</c:v>
                </c:pt>
                <c:pt idx="356">
                  <c:v>373</c:v>
                </c:pt>
                <c:pt idx="357">
                  <c:v>374</c:v>
                </c:pt>
                <c:pt idx="358">
                  <c:v>368</c:v>
                </c:pt>
                <c:pt idx="359">
                  <c:v>361</c:v>
                </c:pt>
                <c:pt idx="360">
                  <c:v>349</c:v>
                </c:pt>
                <c:pt idx="361">
                  <c:v>353</c:v>
                </c:pt>
                <c:pt idx="362">
                  <c:v>361</c:v>
                </c:pt>
                <c:pt idx="363">
                  <c:v>359</c:v>
                </c:pt>
                <c:pt idx="364">
                  <c:v>353</c:v>
                </c:pt>
                <c:pt idx="365">
                  <c:v>342</c:v>
                </c:pt>
                <c:pt idx="366">
                  <c:v>347</c:v>
                </c:pt>
                <c:pt idx="367">
                  <c:v>330</c:v>
                </c:pt>
                <c:pt idx="368">
                  <c:v>329</c:v>
                </c:pt>
                <c:pt idx="369">
                  <c:v>339</c:v>
                </c:pt>
                <c:pt idx="370">
                  <c:v>352</c:v>
                </c:pt>
                <c:pt idx="371">
                  <c:v>346</c:v>
                </c:pt>
                <c:pt idx="372">
                  <c:v>346</c:v>
                </c:pt>
                <c:pt idx="373">
                  <c:v>335</c:v>
                </c:pt>
                <c:pt idx="374">
                  <c:v>335</c:v>
                </c:pt>
                <c:pt idx="375">
                  <c:v>337</c:v>
                </c:pt>
                <c:pt idx="376">
                  <c:v>353</c:v>
                </c:pt>
                <c:pt idx="377">
                  <c:v>352</c:v>
                </c:pt>
                <c:pt idx="378">
                  <c:v>356</c:v>
                </c:pt>
                <c:pt idx="379">
                  <c:v>357</c:v>
                </c:pt>
                <c:pt idx="380">
                  <c:v>348</c:v>
                </c:pt>
                <c:pt idx="381">
                  <c:v>328</c:v>
                </c:pt>
                <c:pt idx="382">
                  <c:v>338</c:v>
                </c:pt>
                <c:pt idx="383">
                  <c:v>345</c:v>
                </c:pt>
                <c:pt idx="384">
                  <c:v>345</c:v>
                </c:pt>
                <c:pt idx="385">
                  <c:v>343</c:v>
                </c:pt>
                <c:pt idx="386">
                  <c:v>339</c:v>
                </c:pt>
                <c:pt idx="387">
                  <c:v>325</c:v>
                </c:pt>
                <c:pt idx="388">
                  <c:v>325</c:v>
                </c:pt>
                <c:pt idx="389">
                  <c:v>336</c:v>
                </c:pt>
                <c:pt idx="390">
                  <c:v>351</c:v>
                </c:pt>
                <c:pt idx="391">
                  <c:v>349</c:v>
                </c:pt>
                <c:pt idx="392">
                  <c:v>352</c:v>
                </c:pt>
                <c:pt idx="393">
                  <c:v>359</c:v>
                </c:pt>
                <c:pt idx="394">
                  <c:v>353</c:v>
                </c:pt>
                <c:pt idx="395">
                  <c:v>353</c:v>
                </c:pt>
                <c:pt idx="396">
                  <c:v>362</c:v>
                </c:pt>
                <c:pt idx="397">
                  <c:v>363</c:v>
                </c:pt>
                <c:pt idx="398">
                  <c:v>382</c:v>
                </c:pt>
                <c:pt idx="399">
                  <c:v>399</c:v>
                </c:pt>
                <c:pt idx="400">
                  <c:v>415</c:v>
                </c:pt>
                <c:pt idx="401">
                  <c:v>428</c:v>
                </c:pt>
                <c:pt idx="402">
                  <c:v>426</c:v>
                </c:pt>
                <c:pt idx="403">
                  <c:v>436</c:v>
                </c:pt>
                <c:pt idx="404">
                  <c:v>450</c:v>
                </c:pt>
                <c:pt idx="405">
                  <c:v>464</c:v>
                </c:pt>
                <c:pt idx="406">
                  <c:v>486</c:v>
                </c:pt>
                <c:pt idx="407">
                  <c:v>504</c:v>
                </c:pt>
                <c:pt idx="408">
                  <c:v>520</c:v>
                </c:pt>
                <c:pt idx="409">
                  <c:v>526</c:v>
                </c:pt>
                <c:pt idx="410">
                  <c:v>550</c:v>
                </c:pt>
                <c:pt idx="411">
                  <c:v>597</c:v>
                </c:pt>
                <c:pt idx="412">
                  <c:v>647</c:v>
                </c:pt>
                <c:pt idx="413">
                  <c:v>698</c:v>
                </c:pt>
                <c:pt idx="414">
                  <c:v>754</c:v>
                </c:pt>
                <c:pt idx="415">
                  <c:v>802</c:v>
                </c:pt>
                <c:pt idx="416">
                  <c:v>822</c:v>
                </c:pt>
                <c:pt idx="417">
                  <c:v>859</c:v>
                </c:pt>
                <c:pt idx="418">
                  <c:v>894</c:v>
                </c:pt>
                <c:pt idx="419">
                  <c:v>934</c:v>
                </c:pt>
                <c:pt idx="420">
                  <c:v>982</c:v>
                </c:pt>
                <c:pt idx="421">
                  <c:v>1035</c:v>
                </c:pt>
                <c:pt idx="422">
                  <c:v>1076</c:v>
                </c:pt>
                <c:pt idx="423">
                  <c:v>1091</c:v>
                </c:pt>
                <c:pt idx="424">
                  <c:v>1142</c:v>
                </c:pt>
                <c:pt idx="425">
                  <c:v>1167</c:v>
                </c:pt>
                <c:pt idx="426">
                  <c:v>1210</c:v>
                </c:pt>
                <c:pt idx="427">
                  <c:v>1269</c:v>
                </c:pt>
                <c:pt idx="428">
                  <c:v>1322</c:v>
                </c:pt>
                <c:pt idx="429">
                  <c:v>1379</c:v>
                </c:pt>
                <c:pt idx="430">
                  <c:v>1392</c:v>
                </c:pt>
                <c:pt idx="431">
                  <c:v>1400</c:v>
                </c:pt>
                <c:pt idx="432">
                  <c:v>1428</c:v>
                </c:pt>
                <c:pt idx="433">
                  <c:v>1442</c:v>
                </c:pt>
                <c:pt idx="434">
                  <c:v>1462</c:v>
                </c:pt>
                <c:pt idx="435">
                  <c:v>1463</c:v>
                </c:pt>
                <c:pt idx="436">
                  <c:v>1464</c:v>
                </c:pt>
                <c:pt idx="437">
                  <c:v>1471</c:v>
                </c:pt>
                <c:pt idx="438">
                  <c:v>1482</c:v>
                </c:pt>
                <c:pt idx="439">
                  <c:v>1496</c:v>
                </c:pt>
                <c:pt idx="440">
                  <c:v>1506</c:v>
                </c:pt>
                <c:pt idx="441">
                  <c:v>1514</c:v>
                </c:pt>
                <c:pt idx="442">
                  <c:v>1531</c:v>
                </c:pt>
                <c:pt idx="443">
                  <c:v>1541</c:v>
                </c:pt>
                <c:pt idx="444">
                  <c:v>1534</c:v>
                </c:pt>
                <c:pt idx="445">
                  <c:v>1549</c:v>
                </c:pt>
                <c:pt idx="446">
                  <c:v>1572</c:v>
                </c:pt>
                <c:pt idx="447">
                  <c:v>1588</c:v>
                </c:pt>
                <c:pt idx="448">
                  <c:v>1599</c:v>
                </c:pt>
                <c:pt idx="449">
                  <c:v>1609</c:v>
                </c:pt>
                <c:pt idx="450">
                  <c:v>1615</c:v>
                </c:pt>
                <c:pt idx="451">
                  <c:v>1607</c:v>
                </c:pt>
                <c:pt idx="452">
                  <c:v>1601</c:v>
                </c:pt>
                <c:pt idx="453">
                  <c:v>1605</c:v>
                </c:pt>
                <c:pt idx="454">
                  <c:v>1612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8696192"/>
        <c:axId val="218686592"/>
      </c:lineChart>
      <c:dateAx>
        <c:axId val="218696192"/>
        <c:scaling>
          <c:orientation val="minMax"/>
          <c:max val="44413"/>
          <c:min val="43946"/>
        </c:scaling>
        <c:delete val="0"/>
        <c:axPos val="b"/>
        <c:numFmt formatCode="d/m;@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solidFill>
                  <a:srgbClr val="002060"/>
                </a:solidFill>
              </a:defRPr>
            </a:pPr>
            <a:endParaRPr lang="ru-RU"/>
          </a:p>
        </c:txPr>
        <c:crossAx val="218686592"/>
        <c:crosses val="autoZero"/>
        <c:auto val="0"/>
        <c:lblOffset val="100"/>
        <c:baseTimeUnit val="days"/>
        <c:majorUnit val="15"/>
        <c:majorTimeUnit val="days"/>
      </c:dateAx>
      <c:valAx>
        <c:axId val="218686592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one"/>
        <c:crossAx val="218696192"/>
        <c:crosses val="autoZero"/>
        <c:crossBetween val="between"/>
      </c:valAx>
      <c:spPr>
        <a:noFill/>
      </c:spPr>
    </c:plotArea>
    <c:plotVisOnly val="1"/>
    <c:dispBlanksAs val="gap"/>
    <c:showDLblsOverMax val="0"/>
  </c:chart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pPr>
            <a:r>
              <a:rPr lang="ru-RU" sz="140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Курганская область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5400"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0592658158123913E-2"/>
                  <c:y val="-5.67135829313153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5"/>
              <c:layout>
                <c:manualLayout>
                  <c:x val="-4.0957885618493096E-3"/>
                  <c:y val="-4.59259234907646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'ИСХ С345_Заболеваемость УФО'!$HO$3:$KB$3</c:f>
              <c:numCache>
                <c:formatCode>d/m;@</c:formatCode>
                <c:ptCount val="66"/>
                <c:pt idx="0">
                  <c:v>44348</c:v>
                </c:pt>
                <c:pt idx="1">
                  <c:v>44349</c:v>
                </c:pt>
                <c:pt idx="2">
                  <c:v>44350</c:v>
                </c:pt>
                <c:pt idx="3">
                  <c:v>44351</c:v>
                </c:pt>
                <c:pt idx="4">
                  <c:v>44352</c:v>
                </c:pt>
                <c:pt idx="5">
                  <c:v>44353</c:v>
                </c:pt>
                <c:pt idx="6">
                  <c:v>44354</c:v>
                </c:pt>
                <c:pt idx="7">
                  <c:v>44355</c:v>
                </c:pt>
                <c:pt idx="8">
                  <c:v>44356</c:v>
                </c:pt>
                <c:pt idx="9">
                  <c:v>44357</c:v>
                </c:pt>
                <c:pt idx="10">
                  <c:v>44358</c:v>
                </c:pt>
                <c:pt idx="11">
                  <c:v>44359</c:v>
                </c:pt>
                <c:pt idx="12">
                  <c:v>44360</c:v>
                </c:pt>
                <c:pt idx="13">
                  <c:v>44361</c:v>
                </c:pt>
                <c:pt idx="14">
                  <c:v>44362</c:v>
                </c:pt>
                <c:pt idx="15">
                  <c:v>44363</c:v>
                </c:pt>
                <c:pt idx="16">
                  <c:v>44364</c:v>
                </c:pt>
                <c:pt idx="17">
                  <c:v>44365</c:v>
                </c:pt>
                <c:pt idx="18">
                  <c:v>44366</c:v>
                </c:pt>
                <c:pt idx="19">
                  <c:v>44367</c:v>
                </c:pt>
                <c:pt idx="20">
                  <c:v>44368</c:v>
                </c:pt>
                <c:pt idx="21">
                  <c:v>44369</c:v>
                </c:pt>
                <c:pt idx="22">
                  <c:v>44370</c:v>
                </c:pt>
                <c:pt idx="23">
                  <c:v>44371</c:v>
                </c:pt>
                <c:pt idx="24">
                  <c:v>44372</c:v>
                </c:pt>
                <c:pt idx="25">
                  <c:v>44373</c:v>
                </c:pt>
                <c:pt idx="26">
                  <c:v>44374</c:v>
                </c:pt>
                <c:pt idx="27">
                  <c:v>44375</c:v>
                </c:pt>
                <c:pt idx="28">
                  <c:v>44376</c:v>
                </c:pt>
                <c:pt idx="29">
                  <c:v>44377</c:v>
                </c:pt>
                <c:pt idx="30">
                  <c:v>44378</c:v>
                </c:pt>
                <c:pt idx="31">
                  <c:v>44379</c:v>
                </c:pt>
                <c:pt idx="32">
                  <c:v>44380</c:v>
                </c:pt>
                <c:pt idx="33">
                  <c:v>44381</c:v>
                </c:pt>
                <c:pt idx="34">
                  <c:v>44382</c:v>
                </c:pt>
                <c:pt idx="35">
                  <c:v>44383</c:v>
                </c:pt>
                <c:pt idx="36">
                  <c:v>44384</c:v>
                </c:pt>
                <c:pt idx="37">
                  <c:v>44385</c:v>
                </c:pt>
                <c:pt idx="38">
                  <c:v>44386</c:v>
                </c:pt>
                <c:pt idx="39">
                  <c:v>44387</c:v>
                </c:pt>
                <c:pt idx="40">
                  <c:v>44388</c:v>
                </c:pt>
                <c:pt idx="41">
                  <c:v>44389</c:v>
                </c:pt>
                <c:pt idx="42">
                  <c:v>44390</c:v>
                </c:pt>
                <c:pt idx="43">
                  <c:v>44391</c:v>
                </c:pt>
                <c:pt idx="44">
                  <c:v>44392</c:v>
                </c:pt>
                <c:pt idx="45">
                  <c:v>44393</c:v>
                </c:pt>
                <c:pt idx="46">
                  <c:v>44394</c:v>
                </c:pt>
                <c:pt idx="47">
                  <c:v>44395</c:v>
                </c:pt>
                <c:pt idx="48">
                  <c:v>44396</c:v>
                </c:pt>
                <c:pt idx="49">
                  <c:v>44397</c:v>
                </c:pt>
                <c:pt idx="50">
                  <c:v>44398</c:v>
                </c:pt>
                <c:pt idx="51">
                  <c:v>44399</c:v>
                </c:pt>
                <c:pt idx="52">
                  <c:v>44400</c:v>
                </c:pt>
                <c:pt idx="53">
                  <c:v>44401</c:v>
                </c:pt>
                <c:pt idx="54">
                  <c:v>44402</c:v>
                </c:pt>
                <c:pt idx="55">
                  <c:v>44403</c:v>
                </c:pt>
                <c:pt idx="56">
                  <c:v>44404</c:v>
                </c:pt>
                <c:pt idx="57">
                  <c:v>44405</c:v>
                </c:pt>
                <c:pt idx="58">
                  <c:v>44406</c:v>
                </c:pt>
                <c:pt idx="59">
                  <c:v>44407</c:v>
                </c:pt>
                <c:pt idx="60">
                  <c:v>44408</c:v>
                </c:pt>
                <c:pt idx="61">
                  <c:v>44409</c:v>
                </c:pt>
                <c:pt idx="62">
                  <c:v>44410</c:v>
                </c:pt>
                <c:pt idx="63">
                  <c:v>44411</c:v>
                </c:pt>
                <c:pt idx="64">
                  <c:v>44412</c:v>
                </c:pt>
                <c:pt idx="65">
                  <c:v>44413</c:v>
                </c:pt>
              </c:numCache>
            </c:numRef>
          </c:cat>
          <c:val>
            <c:numRef>
              <c:f>'ИСХ С345_Заболеваемость УФО'!$HO$4:$KB$4</c:f>
              <c:numCache>
                <c:formatCode>General</c:formatCode>
                <c:ptCount val="66"/>
                <c:pt idx="0">
                  <c:v>33</c:v>
                </c:pt>
                <c:pt idx="1">
                  <c:v>35</c:v>
                </c:pt>
                <c:pt idx="2">
                  <c:v>31</c:v>
                </c:pt>
                <c:pt idx="3">
                  <c:v>34</c:v>
                </c:pt>
                <c:pt idx="4">
                  <c:v>32</c:v>
                </c:pt>
                <c:pt idx="5">
                  <c:v>30</c:v>
                </c:pt>
                <c:pt idx="6">
                  <c:v>29</c:v>
                </c:pt>
                <c:pt idx="7">
                  <c:v>30</c:v>
                </c:pt>
                <c:pt idx="8">
                  <c:v>28</c:v>
                </c:pt>
                <c:pt idx="9">
                  <c:v>27</c:v>
                </c:pt>
                <c:pt idx="10">
                  <c:v>29</c:v>
                </c:pt>
                <c:pt idx="11">
                  <c:v>31</c:v>
                </c:pt>
                <c:pt idx="12">
                  <c:v>30</c:v>
                </c:pt>
                <c:pt idx="13">
                  <c:v>29</c:v>
                </c:pt>
                <c:pt idx="14">
                  <c:v>31</c:v>
                </c:pt>
                <c:pt idx="15">
                  <c:v>30</c:v>
                </c:pt>
                <c:pt idx="16">
                  <c:v>28</c:v>
                </c:pt>
                <c:pt idx="17">
                  <c:v>30</c:v>
                </c:pt>
                <c:pt idx="18">
                  <c:v>29</c:v>
                </c:pt>
                <c:pt idx="19">
                  <c:v>31</c:v>
                </c:pt>
                <c:pt idx="20">
                  <c:v>33</c:v>
                </c:pt>
                <c:pt idx="21">
                  <c:v>36</c:v>
                </c:pt>
                <c:pt idx="22">
                  <c:v>39</c:v>
                </c:pt>
                <c:pt idx="23">
                  <c:v>43</c:v>
                </c:pt>
                <c:pt idx="24">
                  <c:v>47</c:v>
                </c:pt>
                <c:pt idx="25">
                  <c:v>48</c:v>
                </c:pt>
                <c:pt idx="26">
                  <c:v>49</c:v>
                </c:pt>
                <c:pt idx="27">
                  <c:v>53</c:v>
                </c:pt>
                <c:pt idx="28">
                  <c:v>56</c:v>
                </c:pt>
                <c:pt idx="29">
                  <c:v>60</c:v>
                </c:pt>
                <c:pt idx="30">
                  <c:v>64</c:v>
                </c:pt>
                <c:pt idx="31">
                  <c:v>70</c:v>
                </c:pt>
                <c:pt idx="32">
                  <c:v>74</c:v>
                </c:pt>
                <c:pt idx="33">
                  <c:v>79</c:v>
                </c:pt>
                <c:pt idx="34">
                  <c:v>82</c:v>
                </c:pt>
                <c:pt idx="35">
                  <c:v>87</c:v>
                </c:pt>
                <c:pt idx="36">
                  <c:v>94</c:v>
                </c:pt>
                <c:pt idx="37">
                  <c:v>98</c:v>
                </c:pt>
                <c:pt idx="38">
                  <c:v>105</c:v>
                </c:pt>
                <c:pt idx="39">
                  <c:v>108</c:v>
                </c:pt>
                <c:pt idx="40">
                  <c:v>110</c:v>
                </c:pt>
                <c:pt idx="41">
                  <c:v>112</c:v>
                </c:pt>
                <c:pt idx="42">
                  <c:v>115</c:v>
                </c:pt>
                <c:pt idx="43">
                  <c:v>117</c:v>
                </c:pt>
                <c:pt idx="44">
                  <c:v>120</c:v>
                </c:pt>
                <c:pt idx="45">
                  <c:v>121</c:v>
                </c:pt>
                <c:pt idx="46">
                  <c:v>120</c:v>
                </c:pt>
                <c:pt idx="47">
                  <c:v>119</c:v>
                </c:pt>
                <c:pt idx="48">
                  <c:v>118</c:v>
                </c:pt>
                <c:pt idx="49">
                  <c:v>120</c:v>
                </c:pt>
                <c:pt idx="50">
                  <c:v>122</c:v>
                </c:pt>
                <c:pt idx="51">
                  <c:v>124</c:v>
                </c:pt>
                <c:pt idx="52">
                  <c:v>125</c:v>
                </c:pt>
                <c:pt idx="53">
                  <c:v>126</c:v>
                </c:pt>
                <c:pt idx="54">
                  <c:v>124</c:v>
                </c:pt>
                <c:pt idx="55">
                  <c:v>123</c:v>
                </c:pt>
                <c:pt idx="56">
                  <c:v>126</c:v>
                </c:pt>
                <c:pt idx="57">
                  <c:v>130</c:v>
                </c:pt>
                <c:pt idx="58">
                  <c:v>131</c:v>
                </c:pt>
                <c:pt idx="59">
                  <c:v>130</c:v>
                </c:pt>
                <c:pt idx="60">
                  <c:v>132</c:v>
                </c:pt>
                <c:pt idx="61">
                  <c:v>129</c:v>
                </c:pt>
                <c:pt idx="62">
                  <c:v>127</c:v>
                </c:pt>
                <c:pt idx="63">
                  <c:v>130</c:v>
                </c:pt>
                <c:pt idx="64">
                  <c:v>131</c:v>
                </c:pt>
                <c:pt idx="65">
                  <c:v>133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1906176"/>
        <c:axId val="215646208"/>
      </c:lineChart>
      <c:dateAx>
        <c:axId val="161906176"/>
        <c:scaling>
          <c:orientation val="minMax"/>
        </c:scaling>
        <c:delete val="0"/>
        <c:axPos val="b"/>
        <c:numFmt formatCode="d/m;@" sourceLinked="1"/>
        <c:majorTickMark val="out"/>
        <c:minorTickMark val="none"/>
        <c:tickLblPos val="nextTo"/>
        <c:txPr>
          <a:bodyPr/>
          <a:lstStyle/>
          <a:p>
            <a:pPr>
              <a:defRPr baseline="0">
                <a:solidFill>
                  <a:srgbClr val="002060"/>
                </a:solidFill>
                <a:latin typeface="Arial" pitchFamily="34" charset="0"/>
              </a:defRPr>
            </a:pPr>
            <a:endParaRPr lang="ru-RU"/>
          </a:p>
        </c:txPr>
        <c:crossAx val="215646208"/>
        <c:crosses val="autoZero"/>
        <c:auto val="1"/>
        <c:lblOffset val="100"/>
        <c:baseTimeUnit val="days"/>
      </c:dateAx>
      <c:valAx>
        <c:axId val="2156462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6190617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>
                <a:solidFill>
                  <a:schemeClr val="accent1">
                    <a:lumMod val="75000"/>
                  </a:schemeClr>
                </a:solidFill>
              </a:defRPr>
            </a:pPr>
            <a:r>
              <a:rPr lang="ru-RU" sz="140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Свердловская область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5400"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4653958010996644E-2"/>
                  <c:y val="-5.90825075784157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5"/>
              <c:layout>
                <c:manualLayout>
                  <c:x val="-4.0957885618493096E-3"/>
                  <c:y val="-4.59259234907646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'ИСХ С345_Заболеваемость УФО'!$HO$3:$KB$3</c:f>
              <c:numCache>
                <c:formatCode>d/m;@</c:formatCode>
                <c:ptCount val="66"/>
                <c:pt idx="0">
                  <c:v>44348</c:v>
                </c:pt>
                <c:pt idx="1">
                  <c:v>44349</c:v>
                </c:pt>
                <c:pt idx="2">
                  <c:v>44350</c:v>
                </c:pt>
                <c:pt idx="3">
                  <c:v>44351</c:v>
                </c:pt>
                <c:pt idx="4">
                  <c:v>44352</c:v>
                </c:pt>
                <c:pt idx="5">
                  <c:v>44353</c:v>
                </c:pt>
                <c:pt idx="6">
                  <c:v>44354</c:v>
                </c:pt>
                <c:pt idx="7">
                  <c:v>44355</c:v>
                </c:pt>
                <c:pt idx="8">
                  <c:v>44356</c:v>
                </c:pt>
                <c:pt idx="9">
                  <c:v>44357</c:v>
                </c:pt>
                <c:pt idx="10">
                  <c:v>44358</c:v>
                </c:pt>
                <c:pt idx="11">
                  <c:v>44359</c:v>
                </c:pt>
                <c:pt idx="12">
                  <c:v>44360</c:v>
                </c:pt>
                <c:pt idx="13">
                  <c:v>44361</c:v>
                </c:pt>
                <c:pt idx="14">
                  <c:v>44362</c:v>
                </c:pt>
                <c:pt idx="15">
                  <c:v>44363</c:v>
                </c:pt>
                <c:pt idx="16">
                  <c:v>44364</c:v>
                </c:pt>
                <c:pt idx="17">
                  <c:v>44365</c:v>
                </c:pt>
                <c:pt idx="18">
                  <c:v>44366</c:v>
                </c:pt>
                <c:pt idx="19">
                  <c:v>44367</c:v>
                </c:pt>
                <c:pt idx="20">
                  <c:v>44368</c:v>
                </c:pt>
                <c:pt idx="21">
                  <c:v>44369</c:v>
                </c:pt>
                <c:pt idx="22">
                  <c:v>44370</c:v>
                </c:pt>
                <c:pt idx="23">
                  <c:v>44371</c:v>
                </c:pt>
                <c:pt idx="24">
                  <c:v>44372</c:v>
                </c:pt>
                <c:pt idx="25">
                  <c:v>44373</c:v>
                </c:pt>
                <c:pt idx="26">
                  <c:v>44374</c:v>
                </c:pt>
                <c:pt idx="27">
                  <c:v>44375</c:v>
                </c:pt>
                <c:pt idx="28">
                  <c:v>44376</c:v>
                </c:pt>
                <c:pt idx="29">
                  <c:v>44377</c:v>
                </c:pt>
                <c:pt idx="30">
                  <c:v>44378</c:v>
                </c:pt>
                <c:pt idx="31">
                  <c:v>44379</c:v>
                </c:pt>
                <c:pt idx="32">
                  <c:v>44380</c:v>
                </c:pt>
                <c:pt idx="33">
                  <c:v>44381</c:v>
                </c:pt>
                <c:pt idx="34">
                  <c:v>44382</c:v>
                </c:pt>
                <c:pt idx="35">
                  <c:v>44383</c:v>
                </c:pt>
                <c:pt idx="36">
                  <c:v>44384</c:v>
                </c:pt>
                <c:pt idx="37">
                  <c:v>44385</c:v>
                </c:pt>
                <c:pt idx="38">
                  <c:v>44386</c:v>
                </c:pt>
                <c:pt idx="39">
                  <c:v>44387</c:v>
                </c:pt>
                <c:pt idx="40">
                  <c:v>44388</c:v>
                </c:pt>
                <c:pt idx="41">
                  <c:v>44389</c:v>
                </c:pt>
                <c:pt idx="42">
                  <c:v>44390</c:v>
                </c:pt>
                <c:pt idx="43">
                  <c:v>44391</c:v>
                </c:pt>
                <c:pt idx="44">
                  <c:v>44392</c:v>
                </c:pt>
                <c:pt idx="45">
                  <c:v>44393</c:v>
                </c:pt>
                <c:pt idx="46">
                  <c:v>44394</c:v>
                </c:pt>
                <c:pt idx="47">
                  <c:v>44395</c:v>
                </c:pt>
                <c:pt idx="48">
                  <c:v>44396</c:v>
                </c:pt>
                <c:pt idx="49">
                  <c:v>44397</c:v>
                </c:pt>
                <c:pt idx="50">
                  <c:v>44398</c:v>
                </c:pt>
                <c:pt idx="51">
                  <c:v>44399</c:v>
                </c:pt>
                <c:pt idx="52">
                  <c:v>44400</c:v>
                </c:pt>
                <c:pt idx="53">
                  <c:v>44401</c:v>
                </c:pt>
                <c:pt idx="54">
                  <c:v>44402</c:v>
                </c:pt>
                <c:pt idx="55">
                  <c:v>44403</c:v>
                </c:pt>
                <c:pt idx="56">
                  <c:v>44404</c:v>
                </c:pt>
                <c:pt idx="57">
                  <c:v>44405</c:v>
                </c:pt>
                <c:pt idx="58">
                  <c:v>44406</c:v>
                </c:pt>
                <c:pt idx="59">
                  <c:v>44407</c:v>
                </c:pt>
                <c:pt idx="60">
                  <c:v>44408</c:v>
                </c:pt>
                <c:pt idx="61">
                  <c:v>44409</c:v>
                </c:pt>
                <c:pt idx="62">
                  <c:v>44410</c:v>
                </c:pt>
                <c:pt idx="63">
                  <c:v>44411</c:v>
                </c:pt>
                <c:pt idx="64">
                  <c:v>44412</c:v>
                </c:pt>
                <c:pt idx="65">
                  <c:v>44413</c:v>
                </c:pt>
              </c:numCache>
            </c:numRef>
          </c:cat>
          <c:val>
            <c:numRef>
              <c:f>'ИСХ С345_Заболеваемость УФО'!$HO$5:$KB$5</c:f>
              <c:numCache>
                <c:formatCode>General</c:formatCode>
                <c:ptCount val="66"/>
                <c:pt idx="0">
                  <c:v>97</c:v>
                </c:pt>
                <c:pt idx="1">
                  <c:v>99</c:v>
                </c:pt>
                <c:pt idx="2">
                  <c:v>98</c:v>
                </c:pt>
                <c:pt idx="3">
                  <c:v>95</c:v>
                </c:pt>
                <c:pt idx="4">
                  <c:v>106</c:v>
                </c:pt>
                <c:pt idx="5">
                  <c:v>107</c:v>
                </c:pt>
                <c:pt idx="6">
                  <c:v>105</c:v>
                </c:pt>
                <c:pt idx="7">
                  <c:v>108</c:v>
                </c:pt>
                <c:pt idx="8">
                  <c:v>112</c:v>
                </c:pt>
                <c:pt idx="9">
                  <c:v>121</c:v>
                </c:pt>
                <c:pt idx="10">
                  <c:v>129</c:v>
                </c:pt>
                <c:pt idx="11">
                  <c:v>136</c:v>
                </c:pt>
                <c:pt idx="12">
                  <c:v>138</c:v>
                </c:pt>
                <c:pt idx="13">
                  <c:v>146</c:v>
                </c:pt>
                <c:pt idx="14">
                  <c:v>145</c:v>
                </c:pt>
                <c:pt idx="15">
                  <c:v>149</c:v>
                </c:pt>
                <c:pt idx="16">
                  <c:v>153</c:v>
                </c:pt>
                <c:pt idx="17">
                  <c:v>159</c:v>
                </c:pt>
                <c:pt idx="18">
                  <c:v>165</c:v>
                </c:pt>
                <c:pt idx="19">
                  <c:v>174</c:v>
                </c:pt>
                <c:pt idx="20">
                  <c:v>175</c:v>
                </c:pt>
                <c:pt idx="21">
                  <c:v>183</c:v>
                </c:pt>
                <c:pt idx="22">
                  <c:v>198</c:v>
                </c:pt>
                <c:pt idx="23">
                  <c:v>213</c:v>
                </c:pt>
                <c:pt idx="24">
                  <c:v>231</c:v>
                </c:pt>
                <c:pt idx="25">
                  <c:v>249</c:v>
                </c:pt>
                <c:pt idx="26">
                  <c:v>266</c:v>
                </c:pt>
                <c:pt idx="27">
                  <c:v>264</c:v>
                </c:pt>
                <c:pt idx="28">
                  <c:v>272</c:v>
                </c:pt>
                <c:pt idx="29">
                  <c:v>277</c:v>
                </c:pt>
                <c:pt idx="30">
                  <c:v>281</c:v>
                </c:pt>
                <c:pt idx="31">
                  <c:v>297</c:v>
                </c:pt>
                <c:pt idx="32">
                  <c:v>313</c:v>
                </c:pt>
                <c:pt idx="33">
                  <c:v>322</c:v>
                </c:pt>
                <c:pt idx="34">
                  <c:v>318</c:v>
                </c:pt>
                <c:pt idx="35">
                  <c:v>345</c:v>
                </c:pt>
                <c:pt idx="36">
                  <c:v>348</c:v>
                </c:pt>
                <c:pt idx="37">
                  <c:v>366</c:v>
                </c:pt>
                <c:pt idx="38">
                  <c:v>393</c:v>
                </c:pt>
                <c:pt idx="39">
                  <c:v>425</c:v>
                </c:pt>
                <c:pt idx="40">
                  <c:v>464</c:v>
                </c:pt>
                <c:pt idx="41">
                  <c:v>459</c:v>
                </c:pt>
                <c:pt idx="42">
                  <c:v>461</c:v>
                </c:pt>
                <c:pt idx="43">
                  <c:v>484</c:v>
                </c:pt>
                <c:pt idx="44">
                  <c:v>478</c:v>
                </c:pt>
                <c:pt idx="45">
                  <c:v>492</c:v>
                </c:pt>
                <c:pt idx="46">
                  <c:v>486</c:v>
                </c:pt>
                <c:pt idx="47">
                  <c:v>485</c:v>
                </c:pt>
                <c:pt idx="48">
                  <c:v>491</c:v>
                </c:pt>
                <c:pt idx="49">
                  <c:v>489</c:v>
                </c:pt>
                <c:pt idx="50">
                  <c:v>495</c:v>
                </c:pt>
                <c:pt idx="51">
                  <c:v>492</c:v>
                </c:pt>
                <c:pt idx="52">
                  <c:v>488</c:v>
                </c:pt>
                <c:pt idx="53">
                  <c:v>491</c:v>
                </c:pt>
                <c:pt idx="54">
                  <c:v>494</c:v>
                </c:pt>
                <c:pt idx="55">
                  <c:v>490</c:v>
                </c:pt>
                <c:pt idx="56">
                  <c:v>495</c:v>
                </c:pt>
                <c:pt idx="57">
                  <c:v>499</c:v>
                </c:pt>
                <c:pt idx="58">
                  <c:v>507</c:v>
                </c:pt>
                <c:pt idx="59">
                  <c:v>512</c:v>
                </c:pt>
                <c:pt idx="60">
                  <c:v>520</c:v>
                </c:pt>
                <c:pt idx="61">
                  <c:v>527</c:v>
                </c:pt>
                <c:pt idx="62">
                  <c:v>519</c:v>
                </c:pt>
                <c:pt idx="63">
                  <c:v>511</c:v>
                </c:pt>
                <c:pt idx="64">
                  <c:v>515</c:v>
                </c:pt>
                <c:pt idx="65">
                  <c:v>524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1905664"/>
        <c:axId val="215650240"/>
      </c:lineChart>
      <c:dateAx>
        <c:axId val="161905664"/>
        <c:scaling>
          <c:orientation val="minMax"/>
        </c:scaling>
        <c:delete val="0"/>
        <c:axPos val="b"/>
        <c:numFmt formatCode="d/m;@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215650240"/>
        <c:crosses val="autoZero"/>
        <c:auto val="1"/>
        <c:lblOffset val="100"/>
        <c:baseTimeUnit val="days"/>
      </c:dateAx>
      <c:valAx>
        <c:axId val="21565024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6190566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>
                <a:solidFill>
                  <a:schemeClr val="accent1">
                    <a:lumMod val="75000"/>
                  </a:schemeClr>
                </a:solidFill>
              </a:defRPr>
            </a:pPr>
            <a:r>
              <a:rPr lang="ru-RU" sz="140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Тюменская область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5400"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1.638315424739735E-2"/>
                  <c:y val="-3.3400671629647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5"/>
              <c:layout>
                <c:manualLayout>
                  <c:x val="-8.1915771236986193E-3"/>
                  <c:y val="-5.01010074444705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'ИСХ С345_Заболеваемость УФО'!$HO$3:$KB$3</c:f>
              <c:numCache>
                <c:formatCode>d/m;@</c:formatCode>
                <c:ptCount val="66"/>
                <c:pt idx="0">
                  <c:v>44348</c:v>
                </c:pt>
                <c:pt idx="1">
                  <c:v>44349</c:v>
                </c:pt>
                <c:pt idx="2">
                  <c:v>44350</c:v>
                </c:pt>
                <c:pt idx="3">
                  <c:v>44351</c:v>
                </c:pt>
                <c:pt idx="4">
                  <c:v>44352</c:v>
                </c:pt>
                <c:pt idx="5">
                  <c:v>44353</c:v>
                </c:pt>
                <c:pt idx="6">
                  <c:v>44354</c:v>
                </c:pt>
                <c:pt idx="7">
                  <c:v>44355</c:v>
                </c:pt>
                <c:pt idx="8">
                  <c:v>44356</c:v>
                </c:pt>
                <c:pt idx="9">
                  <c:v>44357</c:v>
                </c:pt>
                <c:pt idx="10">
                  <c:v>44358</c:v>
                </c:pt>
                <c:pt idx="11">
                  <c:v>44359</c:v>
                </c:pt>
                <c:pt idx="12">
                  <c:v>44360</c:v>
                </c:pt>
                <c:pt idx="13">
                  <c:v>44361</c:v>
                </c:pt>
                <c:pt idx="14">
                  <c:v>44362</c:v>
                </c:pt>
                <c:pt idx="15">
                  <c:v>44363</c:v>
                </c:pt>
                <c:pt idx="16">
                  <c:v>44364</c:v>
                </c:pt>
                <c:pt idx="17">
                  <c:v>44365</c:v>
                </c:pt>
                <c:pt idx="18">
                  <c:v>44366</c:v>
                </c:pt>
                <c:pt idx="19">
                  <c:v>44367</c:v>
                </c:pt>
                <c:pt idx="20">
                  <c:v>44368</c:v>
                </c:pt>
                <c:pt idx="21">
                  <c:v>44369</c:v>
                </c:pt>
                <c:pt idx="22">
                  <c:v>44370</c:v>
                </c:pt>
                <c:pt idx="23">
                  <c:v>44371</c:v>
                </c:pt>
                <c:pt idx="24">
                  <c:v>44372</c:v>
                </c:pt>
                <c:pt idx="25">
                  <c:v>44373</c:v>
                </c:pt>
                <c:pt idx="26">
                  <c:v>44374</c:v>
                </c:pt>
                <c:pt idx="27">
                  <c:v>44375</c:v>
                </c:pt>
                <c:pt idx="28">
                  <c:v>44376</c:v>
                </c:pt>
                <c:pt idx="29">
                  <c:v>44377</c:v>
                </c:pt>
                <c:pt idx="30">
                  <c:v>44378</c:v>
                </c:pt>
                <c:pt idx="31">
                  <c:v>44379</c:v>
                </c:pt>
                <c:pt idx="32">
                  <c:v>44380</c:v>
                </c:pt>
                <c:pt idx="33">
                  <c:v>44381</c:v>
                </c:pt>
                <c:pt idx="34">
                  <c:v>44382</c:v>
                </c:pt>
                <c:pt idx="35">
                  <c:v>44383</c:v>
                </c:pt>
                <c:pt idx="36">
                  <c:v>44384</c:v>
                </c:pt>
                <c:pt idx="37">
                  <c:v>44385</c:v>
                </c:pt>
                <c:pt idx="38">
                  <c:v>44386</c:v>
                </c:pt>
                <c:pt idx="39">
                  <c:v>44387</c:v>
                </c:pt>
                <c:pt idx="40">
                  <c:v>44388</c:v>
                </c:pt>
                <c:pt idx="41">
                  <c:v>44389</c:v>
                </c:pt>
                <c:pt idx="42">
                  <c:v>44390</c:v>
                </c:pt>
                <c:pt idx="43">
                  <c:v>44391</c:v>
                </c:pt>
                <c:pt idx="44">
                  <c:v>44392</c:v>
                </c:pt>
                <c:pt idx="45">
                  <c:v>44393</c:v>
                </c:pt>
                <c:pt idx="46">
                  <c:v>44394</c:v>
                </c:pt>
                <c:pt idx="47">
                  <c:v>44395</c:v>
                </c:pt>
                <c:pt idx="48">
                  <c:v>44396</c:v>
                </c:pt>
                <c:pt idx="49">
                  <c:v>44397</c:v>
                </c:pt>
                <c:pt idx="50">
                  <c:v>44398</c:v>
                </c:pt>
                <c:pt idx="51">
                  <c:v>44399</c:v>
                </c:pt>
                <c:pt idx="52">
                  <c:v>44400</c:v>
                </c:pt>
                <c:pt idx="53">
                  <c:v>44401</c:v>
                </c:pt>
                <c:pt idx="54">
                  <c:v>44402</c:v>
                </c:pt>
                <c:pt idx="55">
                  <c:v>44403</c:v>
                </c:pt>
                <c:pt idx="56">
                  <c:v>44404</c:v>
                </c:pt>
                <c:pt idx="57">
                  <c:v>44405</c:v>
                </c:pt>
                <c:pt idx="58">
                  <c:v>44406</c:v>
                </c:pt>
                <c:pt idx="59">
                  <c:v>44407</c:v>
                </c:pt>
                <c:pt idx="60">
                  <c:v>44408</c:v>
                </c:pt>
                <c:pt idx="61">
                  <c:v>44409</c:v>
                </c:pt>
                <c:pt idx="62">
                  <c:v>44410</c:v>
                </c:pt>
                <c:pt idx="63">
                  <c:v>44411</c:v>
                </c:pt>
                <c:pt idx="64">
                  <c:v>44412</c:v>
                </c:pt>
                <c:pt idx="65">
                  <c:v>44413</c:v>
                </c:pt>
              </c:numCache>
            </c:numRef>
          </c:cat>
          <c:val>
            <c:numRef>
              <c:f>'ИСХ С345_Заболеваемость УФО'!$HO$6:$KB$6</c:f>
              <c:numCache>
                <c:formatCode>General</c:formatCode>
                <c:ptCount val="66"/>
                <c:pt idx="0">
                  <c:v>53</c:v>
                </c:pt>
                <c:pt idx="1">
                  <c:v>55</c:v>
                </c:pt>
                <c:pt idx="2">
                  <c:v>56</c:v>
                </c:pt>
                <c:pt idx="3">
                  <c:v>54</c:v>
                </c:pt>
                <c:pt idx="4">
                  <c:v>53</c:v>
                </c:pt>
                <c:pt idx="5">
                  <c:v>50</c:v>
                </c:pt>
                <c:pt idx="6">
                  <c:v>51</c:v>
                </c:pt>
                <c:pt idx="7">
                  <c:v>55</c:v>
                </c:pt>
                <c:pt idx="8">
                  <c:v>54</c:v>
                </c:pt>
                <c:pt idx="9">
                  <c:v>57</c:v>
                </c:pt>
                <c:pt idx="10">
                  <c:v>60</c:v>
                </c:pt>
                <c:pt idx="11">
                  <c:v>59</c:v>
                </c:pt>
                <c:pt idx="12">
                  <c:v>61</c:v>
                </c:pt>
                <c:pt idx="13">
                  <c:v>60</c:v>
                </c:pt>
                <c:pt idx="14">
                  <c:v>65</c:v>
                </c:pt>
                <c:pt idx="15">
                  <c:v>68</c:v>
                </c:pt>
                <c:pt idx="16">
                  <c:v>72</c:v>
                </c:pt>
                <c:pt idx="17">
                  <c:v>78</c:v>
                </c:pt>
                <c:pt idx="18">
                  <c:v>83</c:v>
                </c:pt>
                <c:pt idx="19">
                  <c:v>85</c:v>
                </c:pt>
                <c:pt idx="20">
                  <c:v>86</c:v>
                </c:pt>
                <c:pt idx="21">
                  <c:v>89</c:v>
                </c:pt>
                <c:pt idx="22">
                  <c:v>97</c:v>
                </c:pt>
                <c:pt idx="23">
                  <c:v>106</c:v>
                </c:pt>
                <c:pt idx="24">
                  <c:v>115</c:v>
                </c:pt>
                <c:pt idx="25">
                  <c:v>124</c:v>
                </c:pt>
                <c:pt idx="26">
                  <c:v>134</c:v>
                </c:pt>
                <c:pt idx="27">
                  <c:v>139</c:v>
                </c:pt>
                <c:pt idx="28">
                  <c:v>150</c:v>
                </c:pt>
                <c:pt idx="29">
                  <c:v>161</c:v>
                </c:pt>
                <c:pt idx="30">
                  <c:v>172</c:v>
                </c:pt>
                <c:pt idx="31">
                  <c:v>180</c:v>
                </c:pt>
                <c:pt idx="32">
                  <c:v>193</c:v>
                </c:pt>
                <c:pt idx="33">
                  <c:v>205</c:v>
                </c:pt>
                <c:pt idx="34">
                  <c:v>206</c:v>
                </c:pt>
                <c:pt idx="35">
                  <c:v>210</c:v>
                </c:pt>
                <c:pt idx="36">
                  <c:v>214</c:v>
                </c:pt>
                <c:pt idx="37">
                  <c:v>218</c:v>
                </c:pt>
                <c:pt idx="38">
                  <c:v>233</c:v>
                </c:pt>
                <c:pt idx="39">
                  <c:v>236</c:v>
                </c:pt>
                <c:pt idx="40">
                  <c:v>238</c:v>
                </c:pt>
                <c:pt idx="41">
                  <c:v>239</c:v>
                </c:pt>
                <c:pt idx="42">
                  <c:v>243</c:v>
                </c:pt>
                <c:pt idx="43">
                  <c:v>245</c:v>
                </c:pt>
                <c:pt idx="44">
                  <c:v>249</c:v>
                </c:pt>
                <c:pt idx="45">
                  <c:v>253</c:v>
                </c:pt>
                <c:pt idx="46">
                  <c:v>255</c:v>
                </c:pt>
                <c:pt idx="47">
                  <c:v>258</c:v>
                </c:pt>
                <c:pt idx="48">
                  <c:v>262</c:v>
                </c:pt>
                <c:pt idx="49">
                  <c:v>263</c:v>
                </c:pt>
                <c:pt idx="50">
                  <c:v>265</c:v>
                </c:pt>
                <c:pt idx="51">
                  <c:v>268</c:v>
                </c:pt>
                <c:pt idx="52">
                  <c:v>269</c:v>
                </c:pt>
                <c:pt idx="53">
                  <c:v>271</c:v>
                </c:pt>
                <c:pt idx="54">
                  <c:v>272</c:v>
                </c:pt>
                <c:pt idx="55">
                  <c:v>274</c:v>
                </c:pt>
                <c:pt idx="56">
                  <c:v>276</c:v>
                </c:pt>
                <c:pt idx="57">
                  <c:v>277</c:v>
                </c:pt>
                <c:pt idx="58">
                  <c:v>279</c:v>
                </c:pt>
                <c:pt idx="59">
                  <c:v>280</c:v>
                </c:pt>
                <c:pt idx="60">
                  <c:v>282</c:v>
                </c:pt>
                <c:pt idx="61">
                  <c:v>285</c:v>
                </c:pt>
                <c:pt idx="62">
                  <c:v>285</c:v>
                </c:pt>
                <c:pt idx="63">
                  <c:v>286</c:v>
                </c:pt>
                <c:pt idx="64">
                  <c:v>285</c:v>
                </c:pt>
                <c:pt idx="65">
                  <c:v>284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3502976"/>
        <c:axId val="175259648"/>
      </c:lineChart>
      <c:dateAx>
        <c:axId val="173502976"/>
        <c:scaling>
          <c:orientation val="minMax"/>
        </c:scaling>
        <c:delete val="0"/>
        <c:axPos val="b"/>
        <c:numFmt formatCode="d/m;@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75259648"/>
        <c:crosses val="autoZero"/>
        <c:auto val="1"/>
        <c:lblOffset val="100"/>
        <c:baseTimeUnit val="days"/>
      </c:dateAx>
      <c:valAx>
        <c:axId val="17525964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7350297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0"/>
          <c:w val="0.93198547884142169"/>
          <c:h val="0.9327437701329381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Лист1!$X$132</c:f>
              <c:strCache>
                <c:ptCount val="1"/>
                <c:pt idx="0">
                  <c:v>I пг 2019/I пг2018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Лист1!$W$133:$W$135</c:f>
              <c:strCache>
                <c:ptCount val="3"/>
                <c:pt idx="0">
                  <c:v>Розничная торговля</c:v>
                </c:pt>
                <c:pt idx="1">
                  <c:v>Платные услуги</c:v>
                </c:pt>
                <c:pt idx="2">
                  <c:v>Общественное питание</c:v>
                </c:pt>
              </c:strCache>
            </c:strRef>
          </c:cat>
          <c:val>
            <c:numRef>
              <c:f>Лист1!$X$133:$X$135</c:f>
              <c:numCache>
                <c:formatCode>General</c:formatCode>
                <c:ptCount val="3"/>
                <c:pt idx="0">
                  <c:v>104.1</c:v>
                </c:pt>
                <c:pt idx="1">
                  <c:v>100.5</c:v>
                </c:pt>
                <c:pt idx="2">
                  <c:v>101.5</c:v>
                </c:pt>
              </c:numCache>
            </c:numRef>
          </c:val>
        </c:ser>
        <c:ser>
          <c:idx val="1"/>
          <c:order val="1"/>
          <c:tx>
            <c:strRef>
              <c:f>Лист1!$Y$132</c:f>
              <c:strCache>
                <c:ptCount val="1"/>
                <c:pt idx="0">
                  <c:v>I пг 2020/I пг 2019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Лист1!$W$133:$W$135</c:f>
              <c:strCache>
                <c:ptCount val="3"/>
                <c:pt idx="0">
                  <c:v>Розничная торговля</c:v>
                </c:pt>
                <c:pt idx="1">
                  <c:v>Платные услуги</c:v>
                </c:pt>
                <c:pt idx="2">
                  <c:v>Общественное питание</c:v>
                </c:pt>
              </c:strCache>
            </c:strRef>
          </c:cat>
          <c:val>
            <c:numRef>
              <c:f>Лист1!$Y$133:$Y$135</c:f>
              <c:numCache>
                <c:formatCode>General</c:formatCode>
                <c:ptCount val="3"/>
                <c:pt idx="0">
                  <c:v>95.7</c:v>
                </c:pt>
                <c:pt idx="1">
                  <c:v>82.5</c:v>
                </c:pt>
                <c:pt idx="2">
                  <c:v>82.2</c:v>
                </c:pt>
              </c:numCache>
            </c:numRef>
          </c:val>
        </c:ser>
        <c:ser>
          <c:idx val="2"/>
          <c:order val="2"/>
          <c:tx>
            <c:strRef>
              <c:f>Лист1!$Z$132</c:f>
              <c:strCache>
                <c:ptCount val="1"/>
                <c:pt idx="0">
                  <c:v>I пг 2021/I пг 2020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layout>
                <c:manualLayout>
                  <c:x val="2.8455286829851393E-3"/>
                  <c:y val="-9.1713040727811578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104,6</a:t>
                    </a:r>
                    <a:r>
                      <a:rPr lang="ru-RU" dirty="0" smtClean="0"/>
                      <a:t>%</a:t>
                    </a:r>
                  </a:p>
                  <a:p>
                    <a:r>
                      <a:rPr lang="ru-RU" dirty="0" smtClean="0"/>
                      <a:t>1 484,5 </a:t>
                    </a:r>
                    <a:r>
                      <a:rPr lang="ru-RU" dirty="0" err="1" smtClean="0"/>
                      <a:t>млрд.руб</a:t>
                    </a:r>
                    <a:r>
                      <a:rPr lang="ru-RU" dirty="0" smtClean="0"/>
                      <a:t>.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2167423212203033E-17"/>
                  <c:y val="-1.222840543037487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118,4</a:t>
                    </a:r>
                    <a:r>
                      <a:rPr lang="ru-RU" dirty="0" smtClean="0"/>
                      <a:t>%</a:t>
                    </a:r>
                  </a:p>
                  <a:p>
                    <a:r>
                      <a:rPr lang="ru-RU" dirty="0" smtClean="0"/>
                      <a:t>451,4 </a:t>
                    </a:r>
                    <a:r>
                      <a:rPr lang="ru-RU" dirty="0" err="1" smtClean="0"/>
                      <a:t>млрд.руб</a:t>
                    </a:r>
                    <a:r>
                      <a:rPr lang="ru-RU" dirty="0" smtClean="0"/>
                      <a:t>.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9.9593503904479887E-3"/>
                  <c:y val="-2.407166423302142E-7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126,5</a:t>
                    </a:r>
                    <a:endParaRPr lang="ru-RU" smtClean="0"/>
                  </a:p>
                  <a:p>
                    <a:r>
                      <a:rPr lang="ru-RU" smtClean="0"/>
                      <a:t>80,2 млрд.руб.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Лист1!$W$133:$W$135</c:f>
              <c:strCache>
                <c:ptCount val="3"/>
                <c:pt idx="0">
                  <c:v>Розничная торговля</c:v>
                </c:pt>
                <c:pt idx="1">
                  <c:v>Платные услуги</c:v>
                </c:pt>
                <c:pt idx="2">
                  <c:v>Общественное питание</c:v>
                </c:pt>
              </c:strCache>
            </c:strRef>
          </c:cat>
          <c:val>
            <c:numRef>
              <c:f>Лист1!$Z$133:$Z$135</c:f>
              <c:numCache>
                <c:formatCode>General</c:formatCode>
                <c:ptCount val="3"/>
                <c:pt idx="0">
                  <c:v>104.6</c:v>
                </c:pt>
                <c:pt idx="1">
                  <c:v>118.4</c:v>
                </c:pt>
                <c:pt idx="2">
                  <c:v>126.5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185152"/>
        <c:axId val="33299200"/>
      </c:barChart>
      <c:catAx>
        <c:axId val="115185152"/>
        <c:scaling>
          <c:orientation val="minMax"/>
        </c:scaling>
        <c:delete val="0"/>
        <c:axPos val="b"/>
        <c:majorTickMark val="out"/>
        <c:minorTickMark val="none"/>
        <c:tickLblPos val="low"/>
        <c:txPr>
          <a:bodyPr/>
          <a:lstStyle/>
          <a:p>
            <a:pPr>
              <a:defRPr sz="1400" b="1"/>
            </a:pPr>
            <a:endParaRPr lang="ru-RU"/>
          </a:p>
        </c:txPr>
        <c:crossAx val="33299200"/>
        <c:crossesAt val="100"/>
        <c:auto val="1"/>
        <c:lblAlgn val="ctr"/>
        <c:lblOffset val="100"/>
        <c:noMultiLvlLbl val="0"/>
      </c:catAx>
      <c:valAx>
        <c:axId val="33299200"/>
        <c:scaling>
          <c:orientation val="minMax"/>
          <c:max val="140"/>
          <c:min val="80"/>
        </c:scaling>
        <c:delete val="1"/>
        <c:axPos val="l"/>
        <c:numFmt formatCode="General" sourceLinked="1"/>
        <c:majorTickMark val="out"/>
        <c:minorTickMark val="none"/>
        <c:tickLblPos val="nextTo"/>
        <c:crossAx val="1151851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5.6985408823491519E-2"/>
          <c:y val="8.3853883072372459E-2"/>
          <c:w val="0.19464054755141699"/>
          <c:h val="0.2331001270502438"/>
        </c:manualLayout>
      </c:layout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>
                <a:solidFill>
                  <a:schemeClr val="accent1">
                    <a:lumMod val="75000"/>
                  </a:schemeClr>
                </a:solidFill>
              </a:defRPr>
            </a:pPr>
            <a:r>
              <a:rPr lang="ru-RU" sz="140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Челябинская область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5400"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1.774841710134701E-2"/>
                  <c:y val="-3.96632975602060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5"/>
              <c:layout>
                <c:manualLayout>
                  <c:x val="-5.4610514157990842E-3"/>
                  <c:y val="-3.96632975602058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'ИСХ С345_Заболеваемость УФО'!$HO$3:$KB$3</c:f>
              <c:numCache>
                <c:formatCode>d/m;@</c:formatCode>
                <c:ptCount val="66"/>
                <c:pt idx="0">
                  <c:v>44348</c:v>
                </c:pt>
                <c:pt idx="1">
                  <c:v>44349</c:v>
                </c:pt>
                <c:pt idx="2">
                  <c:v>44350</c:v>
                </c:pt>
                <c:pt idx="3">
                  <c:v>44351</c:v>
                </c:pt>
                <c:pt idx="4">
                  <c:v>44352</c:v>
                </c:pt>
                <c:pt idx="5">
                  <c:v>44353</c:v>
                </c:pt>
                <c:pt idx="6">
                  <c:v>44354</c:v>
                </c:pt>
                <c:pt idx="7">
                  <c:v>44355</c:v>
                </c:pt>
                <c:pt idx="8">
                  <c:v>44356</c:v>
                </c:pt>
                <c:pt idx="9">
                  <c:v>44357</c:v>
                </c:pt>
                <c:pt idx="10">
                  <c:v>44358</c:v>
                </c:pt>
                <c:pt idx="11">
                  <c:v>44359</c:v>
                </c:pt>
                <c:pt idx="12">
                  <c:v>44360</c:v>
                </c:pt>
                <c:pt idx="13">
                  <c:v>44361</c:v>
                </c:pt>
                <c:pt idx="14">
                  <c:v>44362</c:v>
                </c:pt>
                <c:pt idx="15">
                  <c:v>44363</c:v>
                </c:pt>
                <c:pt idx="16">
                  <c:v>44364</c:v>
                </c:pt>
                <c:pt idx="17">
                  <c:v>44365</c:v>
                </c:pt>
                <c:pt idx="18">
                  <c:v>44366</c:v>
                </c:pt>
                <c:pt idx="19">
                  <c:v>44367</c:v>
                </c:pt>
                <c:pt idx="20">
                  <c:v>44368</c:v>
                </c:pt>
                <c:pt idx="21">
                  <c:v>44369</c:v>
                </c:pt>
                <c:pt idx="22">
                  <c:v>44370</c:v>
                </c:pt>
                <c:pt idx="23">
                  <c:v>44371</c:v>
                </c:pt>
                <c:pt idx="24">
                  <c:v>44372</c:v>
                </c:pt>
                <c:pt idx="25">
                  <c:v>44373</c:v>
                </c:pt>
                <c:pt idx="26">
                  <c:v>44374</c:v>
                </c:pt>
                <c:pt idx="27">
                  <c:v>44375</c:v>
                </c:pt>
                <c:pt idx="28">
                  <c:v>44376</c:v>
                </c:pt>
                <c:pt idx="29">
                  <c:v>44377</c:v>
                </c:pt>
                <c:pt idx="30">
                  <c:v>44378</c:v>
                </c:pt>
                <c:pt idx="31">
                  <c:v>44379</c:v>
                </c:pt>
                <c:pt idx="32">
                  <c:v>44380</c:v>
                </c:pt>
                <c:pt idx="33">
                  <c:v>44381</c:v>
                </c:pt>
                <c:pt idx="34">
                  <c:v>44382</c:v>
                </c:pt>
                <c:pt idx="35">
                  <c:v>44383</c:v>
                </c:pt>
                <c:pt idx="36">
                  <c:v>44384</c:v>
                </c:pt>
                <c:pt idx="37">
                  <c:v>44385</c:v>
                </c:pt>
                <c:pt idx="38">
                  <c:v>44386</c:v>
                </c:pt>
                <c:pt idx="39">
                  <c:v>44387</c:v>
                </c:pt>
                <c:pt idx="40">
                  <c:v>44388</c:v>
                </c:pt>
                <c:pt idx="41">
                  <c:v>44389</c:v>
                </c:pt>
                <c:pt idx="42">
                  <c:v>44390</c:v>
                </c:pt>
                <c:pt idx="43">
                  <c:v>44391</c:v>
                </c:pt>
                <c:pt idx="44">
                  <c:v>44392</c:v>
                </c:pt>
                <c:pt idx="45">
                  <c:v>44393</c:v>
                </c:pt>
                <c:pt idx="46">
                  <c:v>44394</c:v>
                </c:pt>
                <c:pt idx="47">
                  <c:v>44395</c:v>
                </c:pt>
                <c:pt idx="48">
                  <c:v>44396</c:v>
                </c:pt>
                <c:pt idx="49">
                  <c:v>44397</c:v>
                </c:pt>
                <c:pt idx="50">
                  <c:v>44398</c:v>
                </c:pt>
                <c:pt idx="51">
                  <c:v>44399</c:v>
                </c:pt>
                <c:pt idx="52">
                  <c:v>44400</c:v>
                </c:pt>
                <c:pt idx="53">
                  <c:v>44401</c:v>
                </c:pt>
                <c:pt idx="54">
                  <c:v>44402</c:v>
                </c:pt>
                <c:pt idx="55">
                  <c:v>44403</c:v>
                </c:pt>
                <c:pt idx="56">
                  <c:v>44404</c:v>
                </c:pt>
                <c:pt idx="57">
                  <c:v>44405</c:v>
                </c:pt>
                <c:pt idx="58">
                  <c:v>44406</c:v>
                </c:pt>
                <c:pt idx="59">
                  <c:v>44407</c:v>
                </c:pt>
                <c:pt idx="60">
                  <c:v>44408</c:v>
                </c:pt>
                <c:pt idx="61">
                  <c:v>44409</c:v>
                </c:pt>
                <c:pt idx="62">
                  <c:v>44410</c:v>
                </c:pt>
                <c:pt idx="63">
                  <c:v>44411</c:v>
                </c:pt>
                <c:pt idx="64">
                  <c:v>44412</c:v>
                </c:pt>
                <c:pt idx="65">
                  <c:v>44413</c:v>
                </c:pt>
              </c:numCache>
            </c:numRef>
          </c:cat>
          <c:val>
            <c:numRef>
              <c:f>'ИСХ С345_Заболеваемость УФО'!$HO$7:$KB$7</c:f>
              <c:numCache>
                <c:formatCode>General</c:formatCode>
                <c:ptCount val="66"/>
                <c:pt idx="0">
                  <c:v>85</c:v>
                </c:pt>
                <c:pt idx="1">
                  <c:v>86</c:v>
                </c:pt>
                <c:pt idx="2">
                  <c:v>85</c:v>
                </c:pt>
                <c:pt idx="3">
                  <c:v>85</c:v>
                </c:pt>
                <c:pt idx="4">
                  <c:v>86</c:v>
                </c:pt>
                <c:pt idx="5">
                  <c:v>85</c:v>
                </c:pt>
                <c:pt idx="6">
                  <c:v>84</c:v>
                </c:pt>
                <c:pt idx="7">
                  <c:v>86</c:v>
                </c:pt>
                <c:pt idx="8">
                  <c:v>86</c:v>
                </c:pt>
                <c:pt idx="9">
                  <c:v>87</c:v>
                </c:pt>
                <c:pt idx="10">
                  <c:v>87</c:v>
                </c:pt>
                <c:pt idx="11">
                  <c:v>88</c:v>
                </c:pt>
                <c:pt idx="12">
                  <c:v>88</c:v>
                </c:pt>
                <c:pt idx="13">
                  <c:v>89</c:v>
                </c:pt>
                <c:pt idx="14">
                  <c:v>92</c:v>
                </c:pt>
                <c:pt idx="15">
                  <c:v>95</c:v>
                </c:pt>
                <c:pt idx="16">
                  <c:v>98</c:v>
                </c:pt>
                <c:pt idx="17">
                  <c:v>101</c:v>
                </c:pt>
                <c:pt idx="18">
                  <c:v>103</c:v>
                </c:pt>
                <c:pt idx="19">
                  <c:v>103</c:v>
                </c:pt>
                <c:pt idx="20">
                  <c:v>109</c:v>
                </c:pt>
                <c:pt idx="21">
                  <c:v>120</c:v>
                </c:pt>
                <c:pt idx="22">
                  <c:v>129</c:v>
                </c:pt>
                <c:pt idx="23">
                  <c:v>141</c:v>
                </c:pt>
                <c:pt idx="24">
                  <c:v>149</c:v>
                </c:pt>
                <c:pt idx="25">
                  <c:v>160</c:v>
                </c:pt>
                <c:pt idx="26">
                  <c:v>172</c:v>
                </c:pt>
                <c:pt idx="27">
                  <c:v>179</c:v>
                </c:pt>
                <c:pt idx="28">
                  <c:v>185</c:v>
                </c:pt>
                <c:pt idx="29">
                  <c:v>191</c:v>
                </c:pt>
                <c:pt idx="30">
                  <c:v>202</c:v>
                </c:pt>
                <c:pt idx="31">
                  <c:v>210</c:v>
                </c:pt>
                <c:pt idx="32">
                  <c:v>218</c:v>
                </c:pt>
                <c:pt idx="33">
                  <c:v>227</c:v>
                </c:pt>
                <c:pt idx="34">
                  <c:v>233</c:v>
                </c:pt>
                <c:pt idx="35">
                  <c:v>240</c:v>
                </c:pt>
                <c:pt idx="36">
                  <c:v>248</c:v>
                </c:pt>
                <c:pt idx="37">
                  <c:v>255</c:v>
                </c:pt>
                <c:pt idx="38">
                  <c:v>263</c:v>
                </c:pt>
                <c:pt idx="39">
                  <c:v>267</c:v>
                </c:pt>
                <c:pt idx="40">
                  <c:v>275</c:v>
                </c:pt>
                <c:pt idx="41">
                  <c:v>281</c:v>
                </c:pt>
                <c:pt idx="42">
                  <c:v>283</c:v>
                </c:pt>
                <c:pt idx="43">
                  <c:v>285</c:v>
                </c:pt>
                <c:pt idx="44">
                  <c:v>287</c:v>
                </c:pt>
                <c:pt idx="45">
                  <c:v>287</c:v>
                </c:pt>
                <c:pt idx="46">
                  <c:v>294</c:v>
                </c:pt>
                <c:pt idx="47">
                  <c:v>297</c:v>
                </c:pt>
                <c:pt idx="48">
                  <c:v>299</c:v>
                </c:pt>
                <c:pt idx="49">
                  <c:v>303</c:v>
                </c:pt>
                <c:pt idx="50">
                  <c:v>305</c:v>
                </c:pt>
                <c:pt idx="51">
                  <c:v>312</c:v>
                </c:pt>
                <c:pt idx="52">
                  <c:v>315</c:v>
                </c:pt>
                <c:pt idx="53">
                  <c:v>321</c:v>
                </c:pt>
                <c:pt idx="54">
                  <c:v>324</c:v>
                </c:pt>
                <c:pt idx="55">
                  <c:v>329</c:v>
                </c:pt>
                <c:pt idx="56">
                  <c:v>331</c:v>
                </c:pt>
                <c:pt idx="57">
                  <c:v>335</c:v>
                </c:pt>
                <c:pt idx="58">
                  <c:v>338</c:v>
                </c:pt>
                <c:pt idx="59">
                  <c:v>342</c:v>
                </c:pt>
                <c:pt idx="60">
                  <c:v>345</c:v>
                </c:pt>
                <c:pt idx="61">
                  <c:v>346</c:v>
                </c:pt>
                <c:pt idx="62">
                  <c:v>349</c:v>
                </c:pt>
                <c:pt idx="63">
                  <c:v>350</c:v>
                </c:pt>
                <c:pt idx="64">
                  <c:v>352</c:v>
                </c:pt>
                <c:pt idx="65">
                  <c:v>355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3504000"/>
        <c:axId val="175263680"/>
      </c:lineChart>
      <c:dateAx>
        <c:axId val="173504000"/>
        <c:scaling>
          <c:orientation val="minMax"/>
        </c:scaling>
        <c:delete val="0"/>
        <c:axPos val="b"/>
        <c:numFmt formatCode="d/m;@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75263680"/>
        <c:crosses val="autoZero"/>
        <c:auto val="1"/>
        <c:lblOffset val="100"/>
        <c:baseTimeUnit val="days"/>
      </c:dateAx>
      <c:valAx>
        <c:axId val="17526368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7350400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>
                <a:solidFill>
                  <a:schemeClr val="accent1">
                    <a:lumMod val="75000"/>
                  </a:schemeClr>
                </a:solidFill>
              </a:defRPr>
            </a:pPr>
            <a:r>
              <a:rPr lang="ru-RU" sz="140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ХМАО</a:t>
            </a:r>
            <a:r>
              <a:rPr lang="ru-RU" sz="1400" baseline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- Югра </a:t>
            </a:r>
            <a:endParaRPr lang="ru-RU" sz="140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5400"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1548626445806621E-2"/>
                  <c:y val="7.11249673683714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5"/>
              <c:layout>
                <c:manualLayout>
                  <c:x val="-1.6300171656364205E-2"/>
                  <c:y val="-0.128822822026028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'ИСХ С345_Заболеваемость УФО'!$HO$3:$KB$3</c:f>
              <c:numCache>
                <c:formatCode>d/m;@</c:formatCode>
                <c:ptCount val="66"/>
                <c:pt idx="0">
                  <c:v>44348</c:v>
                </c:pt>
                <c:pt idx="1">
                  <c:v>44349</c:v>
                </c:pt>
                <c:pt idx="2">
                  <c:v>44350</c:v>
                </c:pt>
                <c:pt idx="3">
                  <c:v>44351</c:v>
                </c:pt>
                <c:pt idx="4">
                  <c:v>44352</c:v>
                </c:pt>
                <c:pt idx="5">
                  <c:v>44353</c:v>
                </c:pt>
                <c:pt idx="6">
                  <c:v>44354</c:v>
                </c:pt>
                <c:pt idx="7">
                  <c:v>44355</c:v>
                </c:pt>
                <c:pt idx="8">
                  <c:v>44356</c:v>
                </c:pt>
                <c:pt idx="9">
                  <c:v>44357</c:v>
                </c:pt>
                <c:pt idx="10">
                  <c:v>44358</c:v>
                </c:pt>
                <c:pt idx="11">
                  <c:v>44359</c:v>
                </c:pt>
                <c:pt idx="12">
                  <c:v>44360</c:v>
                </c:pt>
                <c:pt idx="13">
                  <c:v>44361</c:v>
                </c:pt>
                <c:pt idx="14">
                  <c:v>44362</c:v>
                </c:pt>
                <c:pt idx="15">
                  <c:v>44363</c:v>
                </c:pt>
                <c:pt idx="16">
                  <c:v>44364</c:v>
                </c:pt>
                <c:pt idx="17">
                  <c:v>44365</c:v>
                </c:pt>
                <c:pt idx="18">
                  <c:v>44366</c:v>
                </c:pt>
                <c:pt idx="19">
                  <c:v>44367</c:v>
                </c:pt>
                <c:pt idx="20">
                  <c:v>44368</c:v>
                </c:pt>
                <c:pt idx="21">
                  <c:v>44369</c:v>
                </c:pt>
                <c:pt idx="22">
                  <c:v>44370</c:v>
                </c:pt>
                <c:pt idx="23">
                  <c:v>44371</c:v>
                </c:pt>
                <c:pt idx="24">
                  <c:v>44372</c:v>
                </c:pt>
                <c:pt idx="25">
                  <c:v>44373</c:v>
                </c:pt>
                <c:pt idx="26">
                  <c:v>44374</c:v>
                </c:pt>
                <c:pt idx="27">
                  <c:v>44375</c:v>
                </c:pt>
                <c:pt idx="28">
                  <c:v>44376</c:v>
                </c:pt>
                <c:pt idx="29">
                  <c:v>44377</c:v>
                </c:pt>
                <c:pt idx="30">
                  <c:v>44378</c:v>
                </c:pt>
                <c:pt idx="31">
                  <c:v>44379</c:v>
                </c:pt>
                <c:pt idx="32">
                  <c:v>44380</c:v>
                </c:pt>
                <c:pt idx="33">
                  <c:v>44381</c:v>
                </c:pt>
                <c:pt idx="34">
                  <c:v>44382</c:v>
                </c:pt>
                <c:pt idx="35">
                  <c:v>44383</c:v>
                </c:pt>
                <c:pt idx="36">
                  <c:v>44384</c:v>
                </c:pt>
                <c:pt idx="37">
                  <c:v>44385</c:v>
                </c:pt>
                <c:pt idx="38">
                  <c:v>44386</c:v>
                </c:pt>
                <c:pt idx="39">
                  <c:v>44387</c:v>
                </c:pt>
                <c:pt idx="40">
                  <c:v>44388</c:v>
                </c:pt>
                <c:pt idx="41">
                  <c:v>44389</c:v>
                </c:pt>
                <c:pt idx="42">
                  <c:v>44390</c:v>
                </c:pt>
                <c:pt idx="43">
                  <c:v>44391</c:v>
                </c:pt>
                <c:pt idx="44">
                  <c:v>44392</c:v>
                </c:pt>
                <c:pt idx="45">
                  <c:v>44393</c:v>
                </c:pt>
                <c:pt idx="46">
                  <c:v>44394</c:v>
                </c:pt>
                <c:pt idx="47">
                  <c:v>44395</c:v>
                </c:pt>
                <c:pt idx="48">
                  <c:v>44396</c:v>
                </c:pt>
                <c:pt idx="49">
                  <c:v>44397</c:v>
                </c:pt>
                <c:pt idx="50">
                  <c:v>44398</c:v>
                </c:pt>
                <c:pt idx="51">
                  <c:v>44399</c:v>
                </c:pt>
                <c:pt idx="52">
                  <c:v>44400</c:v>
                </c:pt>
                <c:pt idx="53">
                  <c:v>44401</c:v>
                </c:pt>
                <c:pt idx="54">
                  <c:v>44402</c:v>
                </c:pt>
                <c:pt idx="55">
                  <c:v>44403</c:v>
                </c:pt>
                <c:pt idx="56">
                  <c:v>44404</c:v>
                </c:pt>
                <c:pt idx="57">
                  <c:v>44405</c:v>
                </c:pt>
                <c:pt idx="58">
                  <c:v>44406</c:v>
                </c:pt>
                <c:pt idx="59">
                  <c:v>44407</c:v>
                </c:pt>
                <c:pt idx="60">
                  <c:v>44408</c:v>
                </c:pt>
                <c:pt idx="61">
                  <c:v>44409</c:v>
                </c:pt>
                <c:pt idx="62">
                  <c:v>44410</c:v>
                </c:pt>
                <c:pt idx="63">
                  <c:v>44411</c:v>
                </c:pt>
                <c:pt idx="64">
                  <c:v>44412</c:v>
                </c:pt>
                <c:pt idx="65">
                  <c:v>44413</c:v>
                </c:pt>
              </c:numCache>
            </c:numRef>
          </c:cat>
          <c:val>
            <c:numRef>
              <c:f>'ИСХ С345_Заболеваемость УФО'!$HO$8:$KB$8</c:f>
              <c:numCache>
                <c:formatCode>General</c:formatCode>
                <c:ptCount val="66"/>
                <c:pt idx="0">
                  <c:v>46</c:v>
                </c:pt>
                <c:pt idx="1">
                  <c:v>53</c:v>
                </c:pt>
                <c:pt idx="2">
                  <c:v>58</c:v>
                </c:pt>
                <c:pt idx="3">
                  <c:v>62</c:v>
                </c:pt>
                <c:pt idx="4">
                  <c:v>61</c:v>
                </c:pt>
                <c:pt idx="5">
                  <c:v>59</c:v>
                </c:pt>
                <c:pt idx="6">
                  <c:v>61</c:v>
                </c:pt>
                <c:pt idx="7">
                  <c:v>61</c:v>
                </c:pt>
                <c:pt idx="8">
                  <c:v>63</c:v>
                </c:pt>
                <c:pt idx="9">
                  <c:v>69</c:v>
                </c:pt>
                <c:pt idx="10">
                  <c:v>69</c:v>
                </c:pt>
                <c:pt idx="11">
                  <c:v>75</c:v>
                </c:pt>
                <c:pt idx="12">
                  <c:v>83</c:v>
                </c:pt>
                <c:pt idx="13">
                  <c:v>78</c:v>
                </c:pt>
                <c:pt idx="14">
                  <c:v>77</c:v>
                </c:pt>
                <c:pt idx="15">
                  <c:v>80</c:v>
                </c:pt>
                <c:pt idx="16">
                  <c:v>82</c:v>
                </c:pt>
                <c:pt idx="17">
                  <c:v>85</c:v>
                </c:pt>
                <c:pt idx="18">
                  <c:v>88</c:v>
                </c:pt>
                <c:pt idx="19">
                  <c:v>90</c:v>
                </c:pt>
                <c:pt idx="20">
                  <c:v>87</c:v>
                </c:pt>
                <c:pt idx="21">
                  <c:v>85</c:v>
                </c:pt>
                <c:pt idx="22">
                  <c:v>93</c:v>
                </c:pt>
                <c:pt idx="23">
                  <c:v>99</c:v>
                </c:pt>
                <c:pt idx="24">
                  <c:v>108</c:v>
                </c:pt>
                <c:pt idx="25">
                  <c:v>115</c:v>
                </c:pt>
                <c:pt idx="26">
                  <c:v>118</c:v>
                </c:pt>
                <c:pt idx="27">
                  <c:v>120</c:v>
                </c:pt>
                <c:pt idx="28">
                  <c:v>125</c:v>
                </c:pt>
                <c:pt idx="29">
                  <c:v>129</c:v>
                </c:pt>
                <c:pt idx="30">
                  <c:v>132</c:v>
                </c:pt>
                <c:pt idx="31">
                  <c:v>138</c:v>
                </c:pt>
                <c:pt idx="32">
                  <c:v>146</c:v>
                </c:pt>
                <c:pt idx="33">
                  <c:v>151</c:v>
                </c:pt>
                <c:pt idx="34">
                  <c:v>154</c:v>
                </c:pt>
                <c:pt idx="35">
                  <c:v>157</c:v>
                </c:pt>
                <c:pt idx="36">
                  <c:v>162</c:v>
                </c:pt>
                <c:pt idx="37">
                  <c:v>168</c:v>
                </c:pt>
                <c:pt idx="38">
                  <c:v>167</c:v>
                </c:pt>
                <c:pt idx="39">
                  <c:v>175</c:v>
                </c:pt>
                <c:pt idx="40">
                  <c:v>179</c:v>
                </c:pt>
                <c:pt idx="41">
                  <c:v>186</c:v>
                </c:pt>
                <c:pt idx="42">
                  <c:v>184</c:v>
                </c:pt>
                <c:pt idx="43">
                  <c:v>181</c:v>
                </c:pt>
                <c:pt idx="44">
                  <c:v>191</c:v>
                </c:pt>
                <c:pt idx="45">
                  <c:v>190</c:v>
                </c:pt>
                <c:pt idx="46">
                  <c:v>187</c:v>
                </c:pt>
                <c:pt idx="47">
                  <c:v>182</c:v>
                </c:pt>
                <c:pt idx="48">
                  <c:v>178</c:v>
                </c:pt>
                <c:pt idx="49">
                  <c:v>183</c:v>
                </c:pt>
                <c:pt idx="50">
                  <c:v>186</c:v>
                </c:pt>
                <c:pt idx="51">
                  <c:v>185</c:v>
                </c:pt>
                <c:pt idx="52">
                  <c:v>190</c:v>
                </c:pt>
                <c:pt idx="53">
                  <c:v>194</c:v>
                </c:pt>
                <c:pt idx="54">
                  <c:v>198</c:v>
                </c:pt>
                <c:pt idx="55">
                  <c:v>187</c:v>
                </c:pt>
                <c:pt idx="56">
                  <c:v>191</c:v>
                </c:pt>
                <c:pt idx="57">
                  <c:v>199</c:v>
                </c:pt>
                <c:pt idx="58">
                  <c:v>202</c:v>
                </c:pt>
                <c:pt idx="59">
                  <c:v>205</c:v>
                </c:pt>
                <c:pt idx="60">
                  <c:v>198</c:v>
                </c:pt>
                <c:pt idx="61">
                  <c:v>197</c:v>
                </c:pt>
                <c:pt idx="62">
                  <c:v>195</c:v>
                </c:pt>
                <c:pt idx="63">
                  <c:v>190</c:v>
                </c:pt>
                <c:pt idx="64">
                  <c:v>189</c:v>
                </c:pt>
                <c:pt idx="65">
                  <c:v>184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1903104"/>
        <c:axId val="218660864"/>
      </c:lineChart>
      <c:dateAx>
        <c:axId val="161903104"/>
        <c:scaling>
          <c:orientation val="minMax"/>
        </c:scaling>
        <c:delete val="0"/>
        <c:axPos val="b"/>
        <c:numFmt formatCode="d/m;@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218660864"/>
        <c:crosses val="autoZero"/>
        <c:auto val="1"/>
        <c:lblOffset val="100"/>
        <c:baseTimeUnit val="days"/>
      </c:dateAx>
      <c:valAx>
        <c:axId val="21866086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6190310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ru-RU" sz="140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ЯНАО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1.3652628539497703E-2"/>
          <c:y val="8.2875416481061712E-2"/>
          <c:w val="0.9358900963498149"/>
          <c:h val="0.79292978329696384"/>
        </c:manualLayout>
      </c:layout>
      <c:lineChart>
        <c:grouping val="standard"/>
        <c:varyColors val="0"/>
        <c:ser>
          <c:idx val="0"/>
          <c:order val="0"/>
          <c:spPr>
            <a:ln w="25400"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1.9440668683610472E-2"/>
                  <c:y val="-6.32648586369303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5"/>
              <c:layout>
                <c:manualLayout>
                  <c:x val="-1.0922102831598161E-2"/>
                  <c:y val="-5.01010074444705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'ИСХ С345_Заболеваемость УФО'!$HO$3:$KB$3</c:f>
              <c:numCache>
                <c:formatCode>d/m;@</c:formatCode>
                <c:ptCount val="66"/>
                <c:pt idx="0">
                  <c:v>44348</c:v>
                </c:pt>
                <c:pt idx="1">
                  <c:v>44349</c:v>
                </c:pt>
                <c:pt idx="2">
                  <c:v>44350</c:v>
                </c:pt>
                <c:pt idx="3">
                  <c:v>44351</c:v>
                </c:pt>
                <c:pt idx="4">
                  <c:v>44352</c:v>
                </c:pt>
                <c:pt idx="5">
                  <c:v>44353</c:v>
                </c:pt>
                <c:pt idx="6">
                  <c:v>44354</c:v>
                </c:pt>
                <c:pt idx="7">
                  <c:v>44355</c:v>
                </c:pt>
                <c:pt idx="8">
                  <c:v>44356</c:v>
                </c:pt>
                <c:pt idx="9">
                  <c:v>44357</c:v>
                </c:pt>
                <c:pt idx="10">
                  <c:v>44358</c:v>
                </c:pt>
                <c:pt idx="11">
                  <c:v>44359</c:v>
                </c:pt>
                <c:pt idx="12">
                  <c:v>44360</c:v>
                </c:pt>
                <c:pt idx="13">
                  <c:v>44361</c:v>
                </c:pt>
                <c:pt idx="14">
                  <c:v>44362</c:v>
                </c:pt>
                <c:pt idx="15">
                  <c:v>44363</c:v>
                </c:pt>
                <c:pt idx="16">
                  <c:v>44364</c:v>
                </c:pt>
                <c:pt idx="17">
                  <c:v>44365</c:v>
                </c:pt>
                <c:pt idx="18">
                  <c:v>44366</c:v>
                </c:pt>
                <c:pt idx="19">
                  <c:v>44367</c:v>
                </c:pt>
                <c:pt idx="20">
                  <c:v>44368</c:v>
                </c:pt>
                <c:pt idx="21">
                  <c:v>44369</c:v>
                </c:pt>
                <c:pt idx="22">
                  <c:v>44370</c:v>
                </c:pt>
                <c:pt idx="23">
                  <c:v>44371</c:v>
                </c:pt>
                <c:pt idx="24">
                  <c:v>44372</c:v>
                </c:pt>
                <c:pt idx="25">
                  <c:v>44373</c:v>
                </c:pt>
                <c:pt idx="26">
                  <c:v>44374</c:v>
                </c:pt>
                <c:pt idx="27">
                  <c:v>44375</c:v>
                </c:pt>
                <c:pt idx="28">
                  <c:v>44376</c:v>
                </c:pt>
                <c:pt idx="29">
                  <c:v>44377</c:v>
                </c:pt>
                <c:pt idx="30">
                  <c:v>44378</c:v>
                </c:pt>
                <c:pt idx="31">
                  <c:v>44379</c:v>
                </c:pt>
                <c:pt idx="32">
                  <c:v>44380</c:v>
                </c:pt>
                <c:pt idx="33">
                  <c:v>44381</c:v>
                </c:pt>
                <c:pt idx="34">
                  <c:v>44382</c:v>
                </c:pt>
                <c:pt idx="35">
                  <c:v>44383</c:v>
                </c:pt>
                <c:pt idx="36">
                  <c:v>44384</c:v>
                </c:pt>
                <c:pt idx="37">
                  <c:v>44385</c:v>
                </c:pt>
                <c:pt idx="38">
                  <c:v>44386</c:v>
                </c:pt>
                <c:pt idx="39">
                  <c:v>44387</c:v>
                </c:pt>
                <c:pt idx="40">
                  <c:v>44388</c:v>
                </c:pt>
                <c:pt idx="41">
                  <c:v>44389</c:v>
                </c:pt>
                <c:pt idx="42">
                  <c:v>44390</c:v>
                </c:pt>
                <c:pt idx="43">
                  <c:v>44391</c:v>
                </c:pt>
                <c:pt idx="44">
                  <c:v>44392</c:v>
                </c:pt>
                <c:pt idx="45">
                  <c:v>44393</c:v>
                </c:pt>
                <c:pt idx="46">
                  <c:v>44394</c:v>
                </c:pt>
                <c:pt idx="47">
                  <c:v>44395</c:v>
                </c:pt>
                <c:pt idx="48">
                  <c:v>44396</c:v>
                </c:pt>
                <c:pt idx="49">
                  <c:v>44397</c:v>
                </c:pt>
                <c:pt idx="50">
                  <c:v>44398</c:v>
                </c:pt>
                <c:pt idx="51">
                  <c:v>44399</c:v>
                </c:pt>
                <c:pt idx="52">
                  <c:v>44400</c:v>
                </c:pt>
                <c:pt idx="53">
                  <c:v>44401</c:v>
                </c:pt>
                <c:pt idx="54">
                  <c:v>44402</c:v>
                </c:pt>
                <c:pt idx="55">
                  <c:v>44403</c:v>
                </c:pt>
                <c:pt idx="56">
                  <c:v>44404</c:v>
                </c:pt>
                <c:pt idx="57">
                  <c:v>44405</c:v>
                </c:pt>
                <c:pt idx="58">
                  <c:v>44406</c:v>
                </c:pt>
                <c:pt idx="59">
                  <c:v>44407</c:v>
                </c:pt>
                <c:pt idx="60">
                  <c:v>44408</c:v>
                </c:pt>
                <c:pt idx="61">
                  <c:v>44409</c:v>
                </c:pt>
                <c:pt idx="62">
                  <c:v>44410</c:v>
                </c:pt>
                <c:pt idx="63">
                  <c:v>44411</c:v>
                </c:pt>
                <c:pt idx="64">
                  <c:v>44412</c:v>
                </c:pt>
                <c:pt idx="65">
                  <c:v>44413</c:v>
                </c:pt>
              </c:numCache>
            </c:numRef>
          </c:cat>
          <c:val>
            <c:numRef>
              <c:f>'ИСХ С345_Заболеваемость УФО'!$HO$9:$KB$9</c:f>
              <c:numCache>
                <c:formatCode>General</c:formatCode>
                <c:ptCount val="66"/>
                <c:pt idx="0">
                  <c:v>22</c:v>
                </c:pt>
                <c:pt idx="1">
                  <c:v>23</c:v>
                </c:pt>
                <c:pt idx="2">
                  <c:v>21</c:v>
                </c:pt>
                <c:pt idx="3">
                  <c:v>22</c:v>
                </c:pt>
                <c:pt idx="4">
                  <c:v>21</c:v>
                </c:pt>
                <c:pt idx="5">
                  <c:v>22</c:v>
                </c:pt>
                <c:pt idx="6">
                  <c:v>23</c:v>
                </c:pt>
                <c:pt idx="7">
                  <c:v>22</c:v>
                </c:pt>
                <c:pt idx="8">
                  <c:v>20</c:v>
                </c:pt>
                <c:pt idx="9">
                  <c:v>21</c:v>
                </c:pt>
                <c:pt idx="10">
                  <c:v>25</c:v>
                </c:pt>
                <c:pt idx="11">
                  <c:v>26</c:v>
                </c:pt>
                <c:pt idx="12">
                  <c:v>28</c:v>
                </c:pt>
                <c:pt idx="13">
                  <c:v>24</c:v>
                </c:pt>
                <c:pt idx="14">
                  <c:v>26</c:v>
                </c:pt>
                <c:pt idx="15">
                  <c:v>28</c:v>
                </c:pt>
                <c:pt idx="16">
                  <c:v>31</c:v>
                </c:pt>
                <c:pt idx="17">
                  <c:v>33</c:v>
                </c:pt>
                <c:pt idx="18">
                  <c:v>36</c:v>
                </c:pt>
                <c:pt idx="19">
                  <c:v>37</c:v>
                </c:pt>
                <c:pt idx="20">
                  <c:v>36</c:v>
                </c:pt>
                <c:pt idx="21">
                  <c:v>37</c:v>
                </c:pt>
                <c:pt idx="22">
                  <c:v>41</c:v>
                </c:pt>
                <c:pt idx="23">
                  <c:v>45</c:v>
                </c:pt>
                <c:pt idx="24">
                  <c:v>48</c:v>
                </c:pt>
                <c:pt idx="25">
                  <c:v>58</c:v>
                </c:pt>
                <c:pt idx="26">
                  <c:v>63</c:v>
                </c:pt>
                <c:pt idx="27">
                  <c:v>67</c:v>
                </c:pt>
                <c:pt idx="28">
                  <c:v>71</c:v>
                </c:pt>
                <c:pt idx="29">
                  <c:v>76</c:v>
                </c:pt>
                <c:pt idx="30">
                  <c:v>83</c:v>
                </c:pt>
                <c:pt idx="31">
                  <c:v>87</c:v>
                </c:pt>
                <c:pt idx="32">
                  <c:v>91</c:v>
                </c:pt>
                <c:pt idx="33">
                  <c:v>92</c:v>
                </c:pt>
                <c:pt idx="34">
                  <c:v>98</c:v>
                </c:pt>
                <c:pt idx="35">
                  <c:v>103</c:v>
                </c:pt>
                <c:pt idx="36">
                  <c:v>101</c:v>
                </c:pt>
                <c:pt idx="37">
                  <c:v>105</c:v>
                </c:pt>
                <c:pt idx="38">
                  <c:v>108</c:v>
                </c:pt>
                <c:pt idx="39">
                  <c:v>111</c:v>
                </c:pt>
                <c:pt idx="40">
                  <c:v>113</c:v>
                </c:pt>
                <c:pt idx="41">
                  <c:v>115</c:v>
                </c:pt>
                <c:pt idx="42">
                  <c:v>114</c:v>
                </c:pt>
                <c:pt idx="43">
                  <c:v>116</c:v>
                </c:pt>
                <c:pt idx="44">
                  <c:v>117</c:v>
                </c:pt>
                <c:pt idx="45">
                  <c:v>119</c:v>
                </c:pt>
                <c:pt idx="46">
                  <c:v>121</c:v>
                </c:pt>
                <c:pt idx="47">
                  <c:v>123</c:v>
                </c:pt>
                <c:pt idx="48">
                  <c:v>123</c:v>
                </c:pt>
                <c:pt idx="49">
                  <c:v>124</c:v>
                </c:pt>
                <c:pt idx="50">
                  <c:v>123</c:v>
                </c:pt>
                <c:pt idx="51">
                  <c:v>125</c:v>
                </c:pt>
                <c:pt idx="52">
                  <c:v>127</c:v>
                </c:pt>
                <c:pt idx="53">
                  <c:v>128</c:v>
                </c:pt>
                <c:pt idx="54">
                  <c:v>129</c:v>
                </c:pt>
                <c:pt idx="55">
                  <c:v>131</c:v>
                </c:pt>
                <c:pt idx="56">
                  <c:v>130</c:v>
                </c:pt>
                <c:pt idx="57">
                  <c:v>132</c:v>
                </c:pt>
                <c:pt idx="58">
                  <c:v>131</c:v>
                </c:pt>
                <c:pt idx="59">
                  <c:v>130</c:v>
                </c:pt>
                <c:pt idx="60">
                  <c:v>132</c:v>
                </c:pt>
                <c:pt idx="61">
                  <c:v>131</c:v>
                </c:pt>
                <c:pt idx="62">
                  <c:v>132</c:v>
                </c:pt>
                <c:pt idx="63">
                  <c:v>134</c:v>
                </c:pt>
                <c:pt idx="64">
                  <c:v>133</c:v>
                </c:pt>
                <c:pt idx="65">
                  <c:v>132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1902080"/>
        <c:axId val="218664896"/>
      </c:lineChart>
      <c:dateAx>
        <c:axId val="161902080"/>
        <c:scaling>
          <c:orientation val="minMax"/>
        </c:scaling>
        <c:delete val="0"/>
        <c:axPos val="b"/>
        <c:numFmt formatCode="d/m;@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218664896"/>
        <c:crosses val="autoZero"/>
        <c:auto val="1"/>
        <c:lblOffset val="100"/>
        <c:baseTimeUnit val="days"/>
      </c:dateAx>
      <c:valAx>
        <c:axId val="21866489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6190208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1.5003965256959821E-2"/>
          <c:y val="2.2961165224074379E-2"/>
          <c:w val="0.9466212187215125"/>
          <c:h val="0.791062830659449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'ИСХ С345_Заболеваемость УФО'!$JP$14</c:f>
              <c:strCache>
                <c:ptCount val="1"/>
                <c:pt idx="0">
                  <c:v>23.07-29.07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 w="38100"/>
              <a:bevelB h="38100"/>
            </a:sp3d>
          </c:spPr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'ИСХ С345_Заболеваемость УФО'!$JO$15:$JO$20</c:f>
              <c:strCache>
                <c:ptCount val="6"/>
                <c:pt idx="0">
                  <c:v>Курганская область</c:v>
                </c:pt>
                <c:pt idx="1">
                  <c:v>Свердловская область</c:v>
                </c:pt>
                <c:pt idx="2">
                  <c:v>Тюменская область</c:v>
                </c:pt>
                <c:pt idx="3">
                  <c:v>Челябинская область</c:v>
                </c:pt>
                <c:pt idx="4">
                  <c:v>ХМАО - Югра</c:v>
                </c:pt>
                <c:pt idx="5">
                  <c:v>ЯНАО</c:v>
                </c:pt>
              </c:strCache>
            </c:strRef>
          </c:cat>
          <c:val>
            <c:numRef>
              <c:f>'ИСХ С345_Заболеваемость УФО'!$JP$15:$JP$20</c:f>
              <c:numCache>
                <c:formatCode>General</c:formatCode>
                <c:ptCount val="6"/>
                <c:pt idx="0">
                  <c:v>885</c:v>
                </c:pt>
                <c:pt idx="1">
                  <c:v>3464</c:v>
                </c:pt>
                <c:pt idx="2">
                  <c:v>1918</c:v>
                </c:pt>
                <c:pt idx="3">
                  <c:v>2293</c:v>
                </c:pt>
                <c:pt idx="4">
                  <c:v>1361</c:v>
                </c:pt>
                <c:pt idx="5">
                  <c:v>908</c:v>
                </c:pt>
              </c:numCache>
            </c:numRef>
          </c:val>
        </c:ser>
        <c:ser>
          <c:idx val="1"/>
          <c:order val="1"/>
          <c:tx>
            <c:strRef>
              <c:f>'ИСХ С345_Заболеваемость УФО'!$JW$14</c:f>
              <c:strCache>
                <c:ptCount val="1"/>
                <c:pt idx="0">
                  <c:v>30.07-05.08</c:v>
                </c:pt>
              </c:strCache>
            </c:strRef>
          </c:tx>
          <c:spPr>
            <a:solidFill>
              <a:srgbClr val="C00000"/>
            </a:solidFill>
            <a:scene3d>
              <a:camera prst="orthographicFront"/>
              <a:lightRig rig="threePt" dir="t"/>
            </a:scene3d>
            <a:sp3d>
              <a:bevelT w="38100"/>
              <a:bevelB h="38100"/>
            </a:sp3d>
          </c:spPr>
          <c:invertIfNegative val="0"/>
          <c:dLbls>
            <c:txPr>
              <a:bodyPr/>
              <a:lstStyle/>
              <a:p>
                <a:pPr>
                  <a:defRPr sz="1600"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'ИСХ С345_Заболеваемость УФО'!$JO$15:$JO$20</c:f>
              <c:strCache>
                <c:ptCount val="6"/>
                <c:pt idx="0">
                  <c:v>Курганская область</c:v>
                </c:pt>
                <c:pt idx="1">
                  <c:v>Свердловская область</c:v>
                </c:pt>
                <c:pt idx="2">
                  <c:v>Тюменская область</c:v>
                </c:pt>
                <c:pt idx="3">
                  <c:v>Челябинская область</c:v>
                </c:pt>
                <c:pt idx="4">
                  <c:v>ХМАО - Югра</c:v>
                </c:pt>
                <c:pt idx="5">
                  <c:v>ЯНАО</c:v>
                </c:pt>
              </c:strCache>
            </c:strRef>
          </c:cat>
          <c:val>
            <c:numRef>
              <c:f>'ИСХ С345_Заболеваемость УФО'!$JW$15:$JW$20</c:f>
              <c:numCache>
                <c:formatCode>General</c:formatCode>
                <c:ptCount val="6"/>
                <c:pt idx="0">
                  <c:v>912</c:v>
                </c:pt>
                <c:pt idx="1">
                  <c:v>3628</c:v>
                </c:pt>
                <c:pt idx="2">
                  <c:v>1987</c:v>
                </c:pt>
                <c:pt idx="3">
                  <c:v>2439</c:v>
                </c:pt>
                <c:pt idx="4">
                  <c:v>1358</c:v>
                </c:pt>
                <c:pt idx="5">
                  <c:v>924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0"/>
        <c:axId val="174405632"/>
        <c:axId val="218686016"/>
      </c:barChart>
      <c:catAx>
        <c:axId val="174405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218686016"/>
        <c:crosses val="autoZero"/>
        <c:auto val="1"/>
        <c:lblAlgn val="ctr"/>
        <c:lblOffset val="100"/>
        <c:noMultiLvlLbl val="0"/>
      </c:catAx>
      <c:valAx>
        <c:axId val="21868601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74405632"/>
        <c:crosses val="autoZero"/>
        <c:crossBetween val="between"/>
      </c:valAx>
      <c:spPr>
        <a:noFill/>
      </c:spPr>
    </c:plotArea>
    <c:legend>
      <c:legendPos val="r"/>
      <c:layout>
        <c:manualLayout>
          <c:xMode val="edge"/>
          <c:yMode val="edge"/>
          <c:x val="0.85932545931758564"/>
          <c:y val="0.22856922162076004"/>
          <c:w val="0.11203064546478569"/>
          <c:h val="8.0472227509152422E-2"/>
        </c:manualLayout>
      </c:layout>
      <c:overlay val="0"/>
    </c:legend>
    <c:plotVisOnly val="1"/>
    <c:dispBlanksAs val="gap"/>
    <c:showDLblsOverMax val="0"/>
  </c:chart>
  <c:spPr>
    <a:noFill/>
  </c:spPr>
  <c:txPr>
    <a:bodyPr/>
    <a:lstStyle/>
    <a:p>
      <a:pPr>
        <a:defRPr sz="1200" b="1" i="0" baseline="0">
          <a:solidFill>
            <a:srgbClr val="002060"/>
          </a:solidFill>
          <a:latin typeface="Arial" panose="020B0604020202020204" pitchFamily="34" charset="0"/>
        </a:defRPr>
      </a:pPr>
      <a:endParaRPr lang="ru-RU"/>
    </a:p>
  </c:txPr>
  <c:externalData r:id="rId2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2.5695247044252897E-2"/>
          <c:y val="8.0651744512408863E-2"/>
          <c:w val="0.94934787839020129"/>
          <c:h val="0.75590924746238464"/>
        </c:manualLayout>
      </c:layout>
      <c:lineChart>
        <c:grouping val="standard"/>
        <c:varyColors val="0"/>
        <c:ser>
          <c:idx val="0"/>
          <c:order val="0"/>
          <c:tx>
            <c:strRef>
              <c:f>'ИСХ С7_ДинамикаЗаболВызд'!$B$17</c:f>
              <c:strCache>
                <c:ptCount val="1"/>
                <c:pt idx="0">
                  <c:v>заболевшие</c:v>
                </c:pt>
              </c:strCache>
            </c:strRef>
          </c:tx>
          <c:spPr>
            <a:ln w="34925"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1"/>
              <c:layout>
                <c:manualLayout>
                  <c:x val="-2.0480853895716439E-2"/>
                  <c:y val="-5.85720798952159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7"/>
              <c:layout>
                <c:manualLayout>
                  <c:x val="-3.5500146752575082E-2"/>
                  <c:y val="-6.27557998877315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3"/>
              <c:layout>
                <c:manualLayout>
                  <c:x val="0"/>
                  <c:y val="-4.1837199925154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'ИСХ С7_ДинамикаЗаболВызд'!$C$16:$HJ$16</c:f>
              <c:strCache>
                <c:ptCount val="214"/>
                <c:pt idx="0">
                  <c:v>02.01</c:v>
                </c:pt>
                <c:pt idx="1">
                  <c:v>03.01</c:v>
                </c:pt>
                <c:pt idx="2">
                  <c:v>06.01</c:v>
                </c:pt>
                <c:pt idx="3">
                  <c:v>07.01</c:v>
                </c:pt>
                <c:pt idx="4">
                  <c:v>08.01</c:v>
                </c:pt>
                <c:pt idx="5">
                  <c:v>09.01</c:v>
                </c:pt>
                <c:pt idx="6">
                  <c:v>10.01</c:v>
                </c:pt>
                <c:pt idx="7">
                  <c:v>11.01</c:v>
                </c:pt>
                <c:pt idx="8">
                  <c:v>12.01</c:v>
                </c:pt>
                <c:pt idx="9">
                  <c:v>13.01</c:v>
                </c:pt>
                <c:pt idx="10">
                  <c:v>14.01</c:v>
                </c:pt>
                <c:pt idx="11">
                  <c:v>15.01</c:v>
                </c:pt>
                <c:pt idx="12">
                  <c:v>16.01</c:v>
                </c:pt>
                <c:pt idx="13">
                  <c:v>17.01</c:v>
                </c:pt>
                <c:pt idx="14">
                  <c:v>18.01</c:v>
                </c:pt>
                <c:pt idx="15">
                  <c:v>19.01</c:v>
                </c:pt>
                <c:pt idx="16">
                  <c:v>20.01</c:v>
                </c:pt>
                <c:pt idx="17">
                  <c:v>21.01</c:v>
                </c:pt>
                <c:pt idx="18">
                  <c:v>22.01</c:v>
                </c:pt>
                <c:pt idx="19">
                  <c:v>23.01</c:v>
                </c:pt>
                <c:pt idx="20">
                  <c:v>24.01</c:v>
                </c:pt>
                <c:pt idx="21">
                  <c:v>25.01</c:v>
                </c:pt>
                <c:pt idx="22">
                  <c:v>26.01</c:v>
                </c:pt>
                <c:pt idx="23">
                  <c:v>27.01</c:v>
                </c:pt>
                <c:pt idx="24">
                  <c:v>28.01</c:v>
                </c:pt>
                <c:pt idx="25">
                  <c:v>29.01</c:v>
                </c:pt>
                <c:pt idx="26">
                  <c:v>30.01</c:v>
                </c:pt>
                <c:pt idx="27">
                  <c:v>31.01</c:v>
                </c:pt>
                <c:pt idx="28">
                  <c:v>01.02</c:v>
                </c:pt>
                <c:pt idx="29">
                  <c:v>02.02</c:v>
                </c:pt>
                <c:pt idx="30">
                  <c:v>03.02</c:v>
                </c:pt>
                <c:pt idx="31">
                  <c:v>04.02</c:v>
                </c:pt>
                <c:pt idx="32">
                  <c:v>05.02</c:v>
                </c:pt>
                <c:pt idx="33">
                  <c:v>06.02</c:v>
                </c:pt>
                <c:pt idx="34">
                  <c:v>07.02</c:v>
                </c:pt>
                <c:pt idx="35">
                  <c:v>08.02</c:v>
                </c:pt>
                <c:pt idx="36">
                  <c:v>09.02</c:v>
                </c:pt>
                <c:pt idx="37">
                  <c:v>10.02</c:v>
                </c:pt>
                <c:pt idx="38">
                  <c:v>11.02</c:v>
                </c:pt>
                <c:pt idx="39">
                  <c:v>12.02</c:v>
                </c:pt>
                <c:pt idx="40">
                  <c:v>13.02</c:v>
                </c:pt>
                <c:pt idx="41">
                  <c:v>14.02</c:v>
                </c:pt>
                <c:pt idx="42">
                  <c:v>15.02</c:v>
                </c:pt>
                <c:pt idx="43">
                  <c:v>16.02</c:v>
                </c:pt>
                <c:pt idx="44">
                  <c:v>17.02</c:v>
                </c:pt>
                <c:pt idx="45">
                  <c:v>18.02</c:v>
                </c:pt>
                <c:pt idx="46">
                  <c:v>19.02</c:v>
                </c:pt>
                <c:pt idx="47">
                  <c:v>20.02</c:v>
                </c:pt>
                <c:pt idx="48">
                  <c:v>21.02</c:v>
                </c:pt>
                <c:pt idx="49">
                  <c:v>22.02</c:v>
                </c:pt>
                <c:pt idx="50">
                  <c:v>23.02</c:v>
                </c:pt>
                <c:pt idx="51">
                  <c:v>24.02</c:v>
                </c:pt>
                <c:pt idx="52">
                  <c:v>25.02</c:v>
                </c:pt>
                <c:pt idx="53">
                  <c:v>26.02</c:v>
                </c:pt>
                <c:pt idx="54">
                  <c:v>27.02</c:v>
                </c:pt>
                <c:pt idx="55">
                  <c:v>28.02</c:v>
                </c:pt>
                <c:pt idx="56">
                  <c:v>01.03</c:v>
                </c:pt>
                <c:pt idx="57">
                  <c:v>02.03</c:v>
                </c:pt>
                <c:pt idx="58">
                  <c:v>03.03</c:v>
                </c:pt>
                <c:pt idx="59">
                  <c:v>04.03</c:v>
                </c:pt>
                <c:pt idx="60">
                  <c:v>05.03</c:v>
                </c:pt>
                <c:pt idx="61">
                  <c:v>06.03</c:v>
                </c:pt>
                <c:pt idx="62">
                  <c:v>7.3</c:v>
                </c:pt>
                <c:pt idx="63">
                  <c:v>8.3</c:v>
                </c:pt>
                <c:pt idx="64">
                  <c:v>9.3</c:v>
                </c:pt>
                <c:pt idx="65">
                  <c:v>10.3</c:v>
                </c:pt>
                <c:pt idx="66">
                  <c:v>11.3</c:v>
                </c:pt>
                <c:pt idx="67">
                  <c:v>12.3</c:v>
                </c:pt>
                <c:pt idx="68">
                  <c:v>13.3</c:v>
                </c:pt>
                <c:pt idx="69">
                  <c:v>14.3</c:v>
                </c:pt>
                <c:pt idx="70">
                  <c:v>15.3</c:v>
                </c:pt>
                <c:pt idx="71">
                  <c:v>16.3</c:v>
                </c:pt>
                <c:pt idx="72">
                  <c:v>17.3</c:v>
                </c:pt>
                <c:pt idx="73">
                  <c:v>18.3</c:v>
                </c:pt>
                <c:pt idx="74">
                  <c:v>19.3</c:v>
                </c:pt>
                <c:pt idx="75">
                  <c:v>20.3</c:v>
                </c:pt>
                <c:pt idx="76">
                  <c:v>21.3</c:v>
                </c:pt>
                <c:pt idx="77">
                  <c:v>22.3</c:v>
                </c:pt>
                <c:pt idx="78">
                  <c:v>23.3</c:v>
                </c:pt>
                <c:pt idx="79">
                  <c:v>24.3</c:v>
                </c:pt>
                <c:pt idx="80">
                  <c:v>25.3</c:v>
                </c:pt>
                <c:pt idx="81">
                  <c:v>26.3</c:v>
                </c:pt>
                <c:pt idx="82">
                  <c:v>27.3</c:v>
                </c:pt>
                <c:pt idx="83">
                  <c:v>28.3</c:v>
                </c:pt>
                <c:pt idx="84">
                  <c:v>29.3</c:v>
                </c:pt>
                <c:pt idx="85">
                  <c:v>30.3</c:v>
                </c:pt>
                <c:pt idx="86">
                  <c:v>31.3</c:v>
                </c:pt>
                <c:pt idx="87">
                  <c:v>1.4</c:v>
                </c:pt>
                <c:pt idx="88">
                  <c:v>2.4</c:v>
                </c:pt>
                <c:pt idx="89">
                  <c:v>3.4</c:v>
                </c:pt>
                <c:pt idx="90">
                  <c:v>4.4</c:v>
                </c:pt>
                <c:pt idx="91">
                  <c:v>5.4</c:v>
                </c:pt>
                <c:pt idx="92">
                  <c:v>6.4</c:v>
                </c:pt>
                <c:pt idx="93">
                  <c:v>7.4</c:v>
                </c:pt>
                <c:pt idx="94">
                  <c:v>8.4</c:v>
                </c:pt>
                <c:pt idx="95">
                  <c:v>9.4</c:v>
                </c:pt>
                <c:pt idx="96">
                  <c:v>10.4</c:v>
                </c:pt>
                <c:pt idx="97">
                  <c:v>11.4</c:v>
                </c:pt>
                <c:pt idx="98">
                  <c:v>12.4</c:v>
                </c:pt>
                <c:pt idx="99">
                  <c:v>13.4</c:v>
                </c:pt>
                <c:pt idx="100">
                  <c:v>14.4</c:v>
                </c:pt>
                <c:pt idx="101">
                  <c:v>15.4</c:v>
                </c:pt>
                <c:pt idx="102">
                  <c:v>16.4</c:v>
                </c:pt>
                <c:pt idx="103">
                  <c:v>17.4</c:v>
                </c:pt>
                <c:pt idx="104">
                  <c:v>18.4</c:v>
                </c:pt>
                <c:pt idx="105">
                  <c:v>19.4</c:v>
                </c:pt>
                <c:pt idx="106">
                  <c:v>20.4</c:v>
                </c:pt>
                <c:pt idx="107">
                  <c:v>21.4</c:v>
                </c:pt>
                <c:pt idx="108">
                  <c:v>22.4</c:v>
                </c:pt>
                <c:pt idx="109">
                  <c:v>23.4</c:v>
                </c:pt>
                <c:pt idx="110">
                  <c:v>24.4</c:v>
                </c:pt>
                <c:pt idx="111">
                  <c:v>25.4</c:v>
                </c:pt>
                <c:pt idx="112">
                  <c:v>26.4</c:v>
                </c:pt>
                <c:pt idx="113">
                  <c:v>27.4</c:v>
                </c:pt>
                <c:pt idx="114">
                  <c:v>28.4</c:v>
                </c:pt>
                <c:pt idx="115">
                  <c:v>29.4</c:v>
                </c:pt>
                <c:pt idx="116">
                  <c:v>30.4</c:v>
                </c:pt>
                <c:pt idx="117">
                  <c:v>1.5</c:v>
                </c:pt>
                <c:pt idx="118">
                  <c:v>2.5</c:v>
                </c:pt>
                <c:pt idx="119">
                  <c:v>3.5</c:v>
                </c:pt>
                <c:pt idx="120">
                  <c:v>4.5</c:v>
                </c:pt>
                <c:pt idx="121">
                  <c:v>5.5</c:v>
                </c:pt>
                <c:pt idx="122">
                  <c:v>6.5</c:v>
                </c:pt>
                <c:pt idx="123">
                  <c:v>7.5</c:v>
                </c:pt>
                <c:pt idx="124">
                  <c:v>8.5</c:v>
                </c:pt>
                <c:pt idx="125">
                  <c:v>9.5</c:v>
                </c:pt>
                <c:pt idx="126">
                  <c:v>10.5</c:v>
                </c:pt>
                <c:pt idx="127">
                  <c:v>11.5</c:v>
                </c:pt>
                <c:pt idx="128">
                  <c:v>12.5</c:v>
                </c:pt>
                <c:pt idx="129">
                  <c:v>13.5</c:v>
                </c:pt>
                <c:pt idx="130">
                  <c:v>14.5</c:v>
                </c:pt>
                <c:pt idx="131">
                  <c:v>15.5</c:v>
                </c:pt>
                <c:pt idx="132">
                  <c:v>16.5</c:v>
                </c:pt>
                <c:pt idx="133">
                  <c:v>17.5</c:v>
                </c:pt>
                <c:pt idx="134">
                  <c:v>18.5</c:v>
                </c:pt>
                <c:pt idx="135">
                  <c:v>19.5</c:v>
                </c:pt>
                <c:pt idx="136">
                  <c:v>20.5</c:v>
                </c:pt>
                <c:pt idx="137">
                  <c:v>21.5</c:v>
                </c:pt>
                <c:pt idx="138">
                  <c:v>22.5</c:v>
                </c:pt>
                <c:pt idx="139">
                  <c:v>23.5</c:v>
                </c:pt>
                <c:pt idx="140">
                  <c:v>24.5</c:v>
                </c:pt>
                <c:pt idx="141">
                  <c:v>25.5</c:v>
                </c:pt>
                <c:pt idx="142">
                  <c:v>26.5</c:v>
                </c:pt>
                <c:pt idx="143">
                  <c:v>27.5</c:v>
                </c:pt>
                <c:pt idx="144">
                  <c:v>28.5</c:v>
                </c:pt>
                <c:pt idx="145">
                  <c:v>29.5</c:v>
                </c:pt>
                <c:pt idx="146">
                  <c:v>30.5</c:v>
                </c:pt>
                <c:pt idx="147">
                  <c:v>31.5</c:v>
                </c:pt>
                <c:pt idx="148">
                  <c:v>1.6</c:v>
                </c:pt>
                <c:pt idx="149">
                  <c:v>2.6</c:v>
                </c:pt>
                <c:pt idx="150">
                  <c:v>3.6</c:v>
                </c:pt>
                <c:pt idx="151">
                  <c:v>4.6</c:v>
                </c:pt>
                <c:pt idx="152">
                  <c:v>5.6</c:v>
                </c:pt>
                <c:pt idx="153">
                  <c:v>6.6</c:v>
                </c:pt>
                <c:pt idx="154">
                  <c:v>7.6</c:v>
                </c:pt>
                <c:pt idx="155">
                  <c:v>8.6</c:v>
                </c:pt>
                <c:pt idx="156">
                  <c:v>9.6</c:v>
                </c:pt>
                <c:pt idx="157">
                  <c:v>10.6</c:v>
                </c:pt>
                <c:pt idx="158">
                  <c:v>11.6</c:v>
                </c:pt>
                <c:pt idx="159">
                  <c:v>12.6</c:v>
                </c:pt>
                <c:pt idx="160">
                  <c:v>13.6</c:v>
                </c:pt>
                <c:pt idx="161">
                  <c:v>14.6</c:v>
                </c:pt>
                <c:pt idx="162">
                  <c:v>15.6</c:v>
                </c:pt>
                <c:pt idx="163">
                  <c:v>16.6</c:v>
                </c:pt>
                <c:pt idx="164">
                  <c:v>17.6</c:v>
                </c:pt>
                <c:pt idx="165">
                  <c:v>18.6</c:v>
                </c:pt>
                <c:pt idx="166">
                  <c:v>19.6</c:v>
                </c:pt>
                <c:pt idx="167">
                  <c:v>20.6</c:v>
                </c:pt>
                <c:pt idx="168">
                  <c:v>21.6</c:v>
                </c:pt>
                <c:pt idx="169">
                  <c:v>22.6</c:v>
                </c:pt>
                <c:pt idx="170">
                  <c:v>23.6</c:v>
                </c:pt>
                <c:pt idx="171">
                  <c:v>24.6</c:v>
                </c:pt>
                <c:pt idx="172">
                  <c:v>25.6</c:v>
                </c:pt>
                <c:pt idx="173">
                  <c:v>26.6</c:v>
                </c:pt>
                <c:pt idx="174">
                  <c:v>27.6</c:v>
                </c:pt>
                <c:pt idx="175">
                  <c:v>28.6</c:v>
                </c:pt>
                <c:pt idx="176">
                  <c:v>29.6</c:v>
                </c:pt>
                <c:pt idx="177">
                  <c:v>30.6</c:v>
                </c:pt>
                <c:pt idx="178">
                  <c:v>1.7</c:v>
                </c:pt>
                <c:pt idx="179">
                  <c:v>2.7</c:v>
                </c:pt>
                <c:pt idx="180">
                  <c:v>3.7</c:v>
                </c:pt>
                <c:pt idx="181">
                  <c:v>4.7</c:v>
                </c:pt>
                <c:pt idx="182">
                  <c:v>5.7</c:v>
                </c:pt>
                <c:pt idx="183">
                  <c:v>6.7</c:v>
                </c:pt>
                <c:pt idx="184">
                  <c:v>7.7</c:v>
                </c:pt>
                <c:pt idx="185">
                  <c:v>8.7</c:v>
                </c:pt>
                <c:pt idx="186">
                  <c:v>9.7</c:v>
                </c:pt>
                <c:pt idx="187">
                  <c:v>10.7</c:v>
                </c:pt>
                <c:pt idx="188">
                  <c:v>11.7</c:v>
                </c:pt>
                <c:pt idx="189">
                  <c:v>12.7</c:v>
                </c:pt>
                <c:pt idx="190">
                  <c:v>13.7</c:v>
                </c:pt>
                <c:pt idx="191">
                  <c:v>14.7</c:v>
                </c:pt>
                <c:pt idx="192">
                  <c:v>15.7</c:v>
                </c:pt>
                <c:pt idx="193">
                  <c:v>16.7</c:v>
                </c:pt>
                <c:pt idx="194">
                  <c:v>17.7</c:v>
                </c:pt>
                <c:pt idx="195">
                  <c:v>18.7</c:v>
                </c:pt>
                <c:pt idx="196">
                  <c:v>19.7</c:v>
                </c:pt>
                <c:pt idx="197">
                  <c:v>20.7</c:v>
                </c:pt>
                <c:pt idx="198">
                  <c:v>21.7</c:v>
                </c:pt>
                <c:pt idx="199">
                  <c:v>22.7</c:v>
                </c:pt>
                <c:pt idx="200">
                  <c:v>23.7</c:v>
                </c:pt>
                <c:pt idx="201">
                  <c:v>24.7</c:v>
                </c:pt>
                <c:pt idx="202">
                  <c:v>25.7</c:v>
                </c:pt>
                <c:pt idx="203">
                  <c:v>26.7</c:v>
                </c:pt>
                <c:pt idx="204">
                  <c:v>27.7</c:v>
                </c:pt>
                <c:pt idx="205">
                  <c:v>28.7</c:v>
                </c:pt>
                <c:pt idx="206">
                  <c:v>29.7</c:v>
                </c:pt>
                <c:pt idx="207">
                  <c:v>30.7</c:v>
                </c:pt>
                <c:pt idx="208">
                  <c:v>31.7</c:v>
                </c:pt>
                <c:pt idx="209">
                  <c:v>1.8</c:v>
                </c:pt>
                <c:pt idx="210">
                  <c:v>2.8</c:v>
                </c:pt>
                <c:pt idx="211">
                  <c:v>3.8</c:v>
                </c:pt>
                <c:pt idx="212">
                  <c:v>4.8</c:v>
                </c:pt>
                <c:pt idx="213">
                  <c:v>5.8</c:v>
                </c:pt>
              </c:strCache>
            </c:strRef>
          </c:cat>
          <c:val>
            <c:numRef>
              <c:f>'ИСХ С7_ДинамикаЗаболВызд'!$C$17:$HJ$17</c:f>
              <c:numCache>
                <c:formatCode>General</c:formatCode>
                <c:ptCount val="214"/>
                <c:pt idx="0">
                  <c:v>1353</c:v>
                </c:pt>
                <c:pt idx="1">
                  <c:v>1353</c:v>
                </c:pt>
                <c:pt idx="2">
                  <c:v>1268</c:v>
                </c:pt>
                <c:pt idx="3">
                  <c:v>1255</c:v>
                </c:pt>
                <c:pt idx="4">
                  <c:v>1256</c:v>
                </c:pt>
                <c:pt idx="5">
                  <c:v>1226</c:v>
                </c:pt>
                <c:pt idx="6">
                  <c:v>1258</c:v>
                </c:pt>
                <c:pt idx="7">
                  <c:v>1231</c:v>
                </c:pt>
                <c:pt idx="8">
                  <c:v>1252</c:v>
                </c:pt>
                <c:pt idx="9">
                  <c:v>1277</c:v>
                </c:pt>
                <c:pt idx="10">
                  <c:v>1288</c:v>
                </c:pt>
                <c:pt idx="11">
                  <c:v>1313</c:v>
                </c:pt>
                <c:pt idx="12">
                  <c:v>1312</c:v>
                </c:pt>
                <c:pt idx="13">
                  <c:v>1300</c:v>
                </c:pt>
                <c:pt idx="14">
                  <c:v>1289</c:v>
                </c:pt>
                <c:pt idx="15">
                  <c:v>1279</c:v>
                </c:pt>
                <c:pt idx="16">
                  <c:v>1269</c:v>
                </c:pt>
                <c:pt idx="17">
                  <c:v>1252</c:v>
                </c:pt>
                <c:pt idx="18">
                  <c:v>1254</c:v>
                </c:pt>
                <c:pt idx="19">
                  <c:v>1247</c:v>
                </c:pt>
                <c:pt idx="20" formatCode="#,##0">
                  <c:v>1219</c:v>
                </c:pt>
                <c:pt idx="21" formatCode="#,##0">
                  <c:v>1169</c:v>
                </c:pt>
                <c:pt idx="22" formatCode="#,##0">
                  <c:v>1160</c:v>
                </c:pt>
                <c:pt idx="23" formatCode="#,##0">
                  <c:v>1156</c:v>
                </c:pt>
                <c:pt idx="24" formatCode="#,##0">
                  <c:v>1136</c:v>
                </c:pt>
                <c:pt idx="25" formatCode="#,##0">
                  <c:v>1119</c:v>
                </c:pt>
                <c:pt idx="26" formatCode="#,##0">
                  <c:v>1112</c:v>
                </c:pt>
                <c:pt idx="27" formatCode="#,##0">
                  <c:v>1108</c:v>
                </c:pt>
                <c:pt idx="28" formatCode="#,##0">
                  <c:v>1063</c:v>
                </c:pt>
                <c:pt idx="29" formatCode="#,##0">
                  <c:v>1044</c:v>
                </c:pt>
                <c:pt idx="30" formatCode="#,##0">
                  <c:v>1056</c:v>
                </c:pt>
                <c:pt idx="31" formatCode="#,##0">
                  <c:v>1040</c:v>
                </c:pt>
                <c:pt idx="32" formatCode="#,##0">
                  <c:v>1052</c:v>
                </c:pt>
                <c:pt idx="33" formatCode="#,##0">
                  <c:v>1015</c:v>
                </c:pt>
                <c:pt idx="34" formatCode="#,##0">
                  <c:v>994</c:v>
                </c:pt>
                <c:pt idx="35" formatCode="#,##0">
                  <c:v>971</c:v>
                </c:pt>
                <c:pt idx="36" formatCode="#,##0">
                  <c:v>925</c:v>
                </c:pt>
                <c:pt idx="37" formatCode="#,##0">
                  <c:v>942</c:v>
                </c:pt>
                <c:pt idx="38" formatCode="#,##0">
                  <c:v>934</c:v>
                </c:pt>
                <c:pt idx="39" formatCode="#,##0">
                  <c:v>933</c:v>
                </c:pt>
                <c:pt idx="40" formatCode="#,##0">
                  <c:v>934</c:v>
                </c:pt>
                <c:pt idx="41" formatCode="#,##0">
                  <c:v>917</c:v>
                </c:pt>
                <c:pt idx="42" formatCode="#,##0">
                  <c:v>855</c:v>
                </c:pt>
                <c:pt idx="43" formatCode="#,##0">
                  <c:v>842</c:v>
                </c:pt>
                <c:pt idx="44" formatCode="#,##0">
                  <c:v>814</c:v>
                </c:pt>
                <c:pt idx="45" formatCode="#,##0">
                  <c:v>804</c:v>
                </c:pt>
                <c:pt idx="46" formatCode="#,##0">
                  <c:v>800</c:v>
                </c:pt>
                <c:pt idx="47" formatCode="#,##0">
                  <c:v>794</c:v>
                </c:pt>
                <c:pt idx="48" formatCode="#,##0">
                  <c:v>788</c:v>
                </c:pt>
                <c:pt idx="49" formatCode="#,##0">
                  <c:v>777</c:v>
                </c:pt>
                <c:pt idx="50" formatCode="#,##0">
                  <c:v>741</c:v>
                </c:pt>
                <c:pt idx="51" formatCode="#,##0">
                  <c:v>715</c:v>
                </c:pt>
                <c:pt idx="52" formatCode="#,##0">
                  <c:v>701</c:v>
                </c:pt>
                <c:pt idx="53" formatCode="#,##0">
                  <c:v>694</c:v>
                </c:pt>
                <c:pt idx="54" formatCode="#,##0">
                  <c:v>670</c:v>
                </c:pt>
                <c:pt idx="55" formatCode="#,##0">
                  <c:v>666</c:v>
                </c:pt>
                <c:pt idx="56" formatCode="#,##0">
                  <c:v>621</c:v>
                </c:pt>
                <c:pt idx="57" formatCode="#,##0">
                  <c:v>617</c:v>
                </c:pt>
                <c:pt idx="58" formatCode="#,##0">
                  <c:v>618</c:v>
                </c:pt>
                <c:pt idx="59" formatCode="#,##0">
                  <c:v>610</c:v>
                </c:pt>
                <c:pt idx="60" formatCode="#,##0">
                  <c:v>615</c:v>
                </c:pt>
                <c:pt idx="61" formatCode="#,##0">
                  <c:v>601</c:v>
                </c:pt>
                <c:pt idx="62" formatCode="#,##0">
                  <c:v>597</c:v>
                </c:pt>
                <c:pt idx="63" formatCode="#,##0">
                  <c:v>565</c:v>
                </c:pt>
                <c:pt idx="64" formatCode="#,##0">
                  <c:v>547</c:v>
                </c:pt>
                <c:pt idx="65" formatCode="#,##0">
                  <c:v>556</c:v>
                </c:pt>
                <c:pt idx="66" formatCode="#,##0">
                  <c:v>543</c:v>
                </c:pt>
                <c:pt idx="67" formatCode="#,##0">
                  <c:v>544</c:v>
                </c:pt>
                <c:pt idx="68" formatCode="#,##0">
                  <c:v>545</c:v>
                </c:pt>
                <c:pt idx="69" formatCode="#,##0">
                  <c:v>542</c:v>
                </c:pt>
                <c:pt idx="70" formatCode="#,##0">
                  <c:v>526</c:v>
                </c:pt>
                <c:pt idx="71" formatCode="#,##0">
                  <c:v>545</c:v>
                </c:pt>
                <c:pt idx="72" formatCode="#,##0">
                  <c:v>539</c:v>
                </c:pt>
                <c:pt idx="73" formatCode="#,##0">
                  <c:v>522</c:v>
                </c:pt>
                <c:pt idx="74" formatCode="#,##0">
                  <c:v>531</c:v>
                </c:pt>
                <c:pt idx="75" formatCode="#,##0">
                  <c:v>523</c:v>
                </c:pt>
                <c:pt idx="76" formatCode="#,##0">
                  <c:v>508</c:v>
                </c:pt>
                <c:pt idx="77" formatCode="#,##0">
                  <c:v>502</c:v>
                </c:pt>
                <c:pt idx="78" formatCode="#,##0">
                  <c:v>494</c:v>
                </c:pt>
                <c:pt idx="79" formatCode="#,##0">
                  <c:v>488</c:v>
                </c:pt>
                <c:pt idx="80" formatCode="#,##0">
                  <c:v>483</c:v>
                </c:pt>
                <c:pt idx="81" formatCode="#,##0">
                  <c:v>486</c:v>
                </c:pt>
                <c:pt idx="82" formatCode="#,##0">
                  <c:v>479</c:v>
                </c:pt>
                <c:pt idx="83" formatCode="#,##0">
                  <c:v>475</c:v>
                </c:pt>
                <c:pt idx="84" formatCode="#,##0">
                  <c:v>462</c:v>
                </c:pt>
                <c:pt idx="85" formatCode="#,##0">
                  <c:v>450</c:v>
                </c:pt>
                <c:pt idx="86" formatCode="#,##0">
                  <c:v>455</c:v>
                </c:pt>
                <c:pt idx="87" formatCode="#,##0">
                  <c:v>452</c:v>
                </c:pt>
                <c:pt idx="88" formatCode="#,##0">
                  <c:v>446</c:v>
                </c:pt>
                <c:pt idx="89" formatCode="#,##0">
                  <c:v>445</c:v>
                </c:pt>
                <c:pt idx="90" formatCode="#,##0">
                  <c:v>444</c:v>
                </c:pt>
                <c:pt idx="91" formatCode="#,##0">
                  <c:v>426</c:v>
                </c:pt>
                <c:pt idx="92" formatCode="#,##0">
                  <c:v>415</c:v>
                </c:pt>
                <c:pt idx="93" formatCode="#,##0">
                  <c:v>424</c:v>
                </c:pt>
                <c:pt idx="94" formatCode="#,##0">
                  <c:v>427</c:v>
                </c:pt>
                <c:pt idx="95" formatCode="#,##0">
                  <c:v>426</c:v>
                </c:pt>
                <c:pt idx="96" formatCode="#,##0">
                  <c:v>419</c:v>
                </c:pt>
                <c:pt idx="97" formatCode="#,##0">
                  <c:v>407</c:v>
                </c:pt>
                <c:pt idx="98" formatCode="#,##0">
                  <c:v>399</c:v>
                </c:pt>
                <c:pt idx="99" formatCode="#,##0">
                  <c:v>400</c:v>
                </c:pt>
                <c:pt idx="100" formatCode="#,##0">
                  <c:v>404</c:v>
                </c:pt>
                <c:pt idx="101" formatCode="#,##0">
                  <c:v>406</c:v>
                </c:pt>
                <c:pt idx="102" formatCode="#,##0">
                  <c:v>396</c:v>
                </c:pt>
                <c:pt idx="103" formatCode="#,##0">
                  <c:v>399</c:v>
                </c:pt>
                <c:pt idx="104" formatCode="#,##0">
                  <c:v>388</c:v>
                </c:pt>
                <c:pt idx="105" formatCode="#,##0">
                  <c:v>382</c:v>
                </c:pt>
                <c:pt idx="106" formatCode="#,##0">
                  <c:v>389</c:v>
                </c:pt>
                <c:pt idx="107" formatCode="#,##0">
                  <c:v>400</c:v>
                </c:pt>
                <c:pt idx="108" formatCode="#,##0">
                  <c:v>403</c:v>
                </c:pt>
                <c:pt idx="109" formatCode="#,##0">
                  <c:v>398</c:v>
                </c:pt>
                <c:pt idx="110" formatCode="#,##0">
                  <c:v>396</c:v>
                </c:pt>
                <c:pt idx="111" formatCode="#,##0">
                  <c:v>375</c:v>
                </c:pt>
                <c:pt idx="112" formatCode="#,##0">
                  <c:v>360</c:v>
                </c:pt>
                <c:pt idx="113" formatCode="#,##0">
                  <c:v>360</c:v>
                </c:pt>
                <c:pt idx="114" formatCode="#,##0">
                  <c:v>371</c:v>
                </c:pt>
                <c:pt idx="115" formatCode="#,##0">
                  <c:v>373</c:v>
                </c:pt>
                <c:pt idx="116" formatCode="#,##0">
                  <c:v>374</c:v>
                </c:pt>
                <c:pt idx="117" formatCode="#,##0">
                  <c:v>368</c:v>
                </c:pt>
                <c:pt idx="118" formatCode="#,##0">
                  <c:v>361</c:v>
                </c:pt>
                <c:pt idx="119" formatCode="#,##0">
                  <c:v>349</c:v>
                </c:pt>
                <c:pt idx="120" formatCode="#,##0">
                  <c:v>353</c:v>
                </c:pt>
                <c:pt idx="121" formatCode="#,##0">
                  <c:v>361</c:v>
                </c:pt>
                <c:pt idx="122" formatCode="#,##0">
                  <c:v>359</c:v>
                </c:pt>
                <c:pt idx="123" formatCode="#,##0">
                  <c:v>353</c:v>
                </c:pt>
                <c:pt idx="124" formatCode="#,##0">
                  <c:v>342</c:v>
                </c:pt>
                <c:pt idx="125" formatCode="#,##0">
                  <c:v>347</c:v>
                </c:pt>
                <c:pt idx="126" formatCode="#,##0">
                  <c:v>330</c:v>
                </c:pt>
                <c:pt idx="127" formatCode="#,##0">
                  <c:v>329</c:v>
                </c:pt>
                <c:pt idx="128" formatCode="#,##0">
                  <c:v>339</c:v>
                </c:pt>
                <c:pt idx="129" formatCode="#,##0">
                  <c:v>352</c:v>
                </c:pt>
                <c:pt idx="130" formatCode="#,##0">
                  <c:v>346</c:v>
                </c:pt>
                <c:pt idx="131" formatCode="#,##0">
                  <c:v>346</c:v>
                </c:pt>
                <c:pt idx="132" formatCode="#,##0">
                  <c:v>335</c:v>
                </c:pt>
                <c:pt idx="133" formatCode="#,##0">
                  <c:v>335</c:v>
                </c:pt>
                <c:pt idx="134" formatCode="#,##0">
                  <c:v>337</c:v>
                </c:pt>
                <c:pt idx="135" formatCode="#,##0">
                  <c:v>353</c:v>
                </c:pt>
                <c:pt idx="136" formatCode="#,##0">
                  <c:v>352</c:v>
                </c:pt>
                <c:pt idx="137" formatCode="#,##0">
                  <c:v>356</c:v>
                </c:pt>
                <c:pt idx="138" formatCode="#,##0">
                  <c:v>357</c:v>
                </c:pt>
                <c:pt idx="139" formatCode="#,##0">
                  <c:v>348</c:v>
                </c:pt>
                <c:pt idx="140" formatCode="#,##0">
                  <c:v>328</c:v>
                </c:pt>
                <c:pt idx="141" formatCode="#,##0">
                  <c:v>338</c:v>
                </c:pt>
                <c:pt idx="142" formatCode="#,##0">
                  <c:v>345</c:v>
                </c:pt>
                <c:pt idx="143" formatCode="#,##0">
                  <c:v>345</c:v>
                </c:pt>
                <c:pt idx="144" formatCode="#,##0">
                  <c:v>343</c:v>
                </c:pt>
                <c:pt idx="145" formatCode="#,##0">
                  <c:v>339</c:v>
                </c:pt>
                <c:pt idx="146" formatCode="#,##0">
                  <c:v>325</c:v>
                </c:pt>
                <c:pt idx="147" formatCode="#,##0">
                  <c:v>325</c:v>
                </c:pt>
                <c:pt idx="148" formatCode="#,##0">
                  <c:v>336</c:v>
                </c:pt>
                <c:pt idx="149" formatCode="#,##0">
                  <c:v>351</c:v>
                </c:pt>
                <c:pt idx="150" formatCode="#,##0">
                  <c:v>349</c:v>
                </c:pt>
                <c:pt idx="151" formatCode="#,##0">
                  <c:v>352</c:v>
                </c:pt>
                <c:pt idx="152" formatCode="#,##0">
                  <c:v>359</c:v>
                </c:pt>
                <c:pt idx="153" formatCode="#,##0">
                  <c:v>353</c:v>
                </c:pt>
                <c:pt idx="154" formatCode="#,##0">
                  <c:v>353</c:v>
                </c:pt>
                <c:pt idx="155" formatCode="#,##0">
                  <c:v>362</c:v>
                </c:pt>
                <c:pt idx="156" formatCode="#,##0">
                  <c:v>363</c:v>
                </c:pt>
                <c:pt idx="157" formatCode="#,##0">
                  <c:v>382</c:v>
                </c:pt>
                <c:pt idx="158" formatCode="#,##0">
                  <c:v>399</c:v>
                </c:pt>
                <c:pt idx="159" formatCode="#,##0">
                  <c:v>415</c:v>
                </c:pt>
                <c:pt idx="160" formatCode="#,##0">
                  <c:v>428</c:v>
                </c:pt>
                <c:pt idx="161" formatCode="#,##0">
                  <c:v>426</c:v>
                </c:pt>
                <c:pt idx="162" formatCode="#,##0">
                  <c:v>436</c:v>
                </c:pt>
                <c:pt idx="163" formatCode="#,##0">
                  <c:v>450</c:v>
                </c:pt>
                <c:pt idx="164" formatCode="#,##0">
                  <c:v>464</c:v>
                </c:pt>
                <c:pt idx="165" formatCode="#,##0">
                  <c:v>486</c:v>
                </c:pt>
                <c:pt idx="166" formatCode="#,##0">
                  <c:v>504</c:v>
                </c:pt>
                <c:pt idx="167" formatCode="#,##0">
                  <c:v>520</c:v>
                </c:pt>
                <c:pt idx="168" formatCode="#,##0">
                  <c:v>526</c:v>
                </c:pt>
                <c:pt idx="169" formatCode="#,##0">
                  <c:v>550</c:v>
                </c:pt>
                <c:pt idx="170" formatCode="#,##0">
                  <c:v>597</c:v>
                </c:pt>
                <c:pt idx="171" formatCode="#,##0">
                  <c:v>647</c:v>
                </c:pt>
                <c:pt idx="172" formatCode="#,##0">
                  <c:v>698</c:v>
                </c:pt>
                <c:pt idx="173" formatCode="#,##0">
                  <c:v>754</c:v>
                </c:pt>
                <c:pt idx="174" formatCode="#,##0">
                  <c:v>802</c:v>
                </c:pt>
                <c:pt idx="175" formatCode="#,##0">
                  <c:v>822</c:v>
                </c:pt>
                <c:pt idx="176" formatCode="#,##0">
                  <c:v>859</c:v>
                </c:pt>
                <c:pt idx="177" formatCode="#,##0">
                  <c:v>894</c:v>
                </c:pt>
                <c:pt idx="178" formatCode="#,##0">
                  <c:v>934</c:v>
                </c:pt>
                <c:pt idx="179" formatCode="#,##0">
                  <c:v>982</c:v>
                </c:pt>
                <c:pt idx="180" formatCode="#,##0">
                  <c:v>1035</c:v>
                </c:pt>
                <c:pt idx="181" formatCode="#,##0">
                  <c:v>1076</c:v>
                </c:pt>
                <c:pt idx="182" formatCode="#,##0">
                  <c:v>1091</c:v>
                </c:pt>
                <c:pt idx="183" formatCode="#,##0">
                  <c:v>1142</c:v>
                </c:pt>
                <c:pt idx="184" formatCode="#,##0">
                  <c:v>1167</c:v>
                </c:pt>
                <c:pt idx="185" formatCode="#,##0">
                  <c:v>1210</c:v>
                </c:pt>
                <c:pt idx="186" formatCode="#,##0">
                  <c:v>1269</c:v>
                </c:pt>
                <c:pt idx="187" formatCode="#,##0">
                  <c:v>1322</c:v>
                </c:pt>
                <c:pt idx="188" formatCode="#,##0">
                  <c:v>1379</c:v>
                </c:pt>
                <c:pt idx="189" formatCode="#,##0">
                  <c:v>1392</c:v>
                </c:pt>
                <c:pt idx="190" formatCode="#,##0">
                  <c:v>1400</c:v>
                </c:pt>
                <c:pt idx="191" formatCode="#,##0">
                  <c:v>1428</c:v>
                </c:pt>
                <c:pt idx="192" formatCode="#,##0">
                  <c:v>1442</c:v>
                </c:pt>
                <c:pt idx="193" formatCode="#,##0">
                  <c:v>1462</c:v>
                </c:pt>
                <c:pt idx="194" formatCode="#,##0">
                  <c:v>1463</c:v>
                </c:pt>
                <c:pt idx="195" formatCode="#,##0">
                  <c:v>1464</c:v>
                </c:pt>
                <c:pt idx="196" formatCode="#,##0">
                  <c:v>1471</c:v>
                </c:pt>
                <c:pt idx="197" formatCode="#,##0">
                  <c:v>1482</c:v>
                </c:pt>
                <c:pt idx="198" formatCode="#,##0">
                  <c:v>1496</c:v>
                </c:pt>
                <c:pt idx="199" formatCode="#,##0">
                  <c:v>1506</c:v>
                </c:pt>
                <c:pt idx="200" formatCode="#,##0">
                  <c:v>1514</c:v>
                </c:pt>
                <c:pt idx="201" formatCode="#,##0">
                  <c:v>1531</c:v>
                </c:pt>
                <c:pt idx="202" formatCode="#,##0">
                  <c:v>1541</c:v>
                </c:pt>
                <c:pt idx="203" formatCode="#,##0">
                  <c:v>1534</c:v>
                </c:pt>
                <c:pt idx="204" formatCode="#,##0">
                  <c:v>1549</c:v>
                </c:pt>
                <c:pt idx="205" formatCode="#,##0">
                  <c:v>1572</c:v>
                </c:pt>
                <c:pt idx="206" formatCode="#,##0">
                  <c:v>1588</c:v>
                </c:pt>
                <c:pt idx="207" formatCode="#,##0">
                  <c:v>1599</c:v>
                </c:pt>
                <c:pt idx="208" formatCode="#,##0">
                  <c:v>1609</c:v>
                </c:pt>
                <c:pt idx="209" formatCode="#,##0">
                  <c:v>1615</c:v>
                </c:pt>
                <c:pt idx="210" formatCode="#,##0">
                  <c:v>1607</c:v>
                </c:pt>
                <c:pt idx="211" formatCode="#,##0">
                  <c:v>1601</c:v>
                </c:pt>
                <c:pt idx="212" formatCode="#,##0">
                  <c:v>1605</c:v>
                </c:pt>
                <c:pt idx="213" formatCode="#,##0">
                  <c:v>1612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'ИСХ С7_ДинамикаЗаболВызд'!$B$18</c:f>
              <c:strCache>
                <c:ptCount val="1"/>
                <c:pt idx="0">
                  <c:v>выздоровевшие</c:v>
                </c:pt>
              </c:strCache>
            </c:strRef>
          </c:tx>
          <c:spPr>
            <a:ln w="34925">
              <a:solidFill>
                <a:srgbClr val="002060"/>
              </a:solidFill>
            </a:ln>
          </c:spPr>
          <c:marker>
            <c:symbol val="none"/>
          </c:marker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6"/>
              <c:layout>
                <c:manualLayout>
                  <c:x val="-6.8269512985721491E-3"/>
                  <c:y val="1.6734879970061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3"/>
              <c:layout>
                <c:manualLayout>
                  <c:x val="0"/>
                  <c:y val="-3.55616199363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'ИСХ С7_ДинамикаЗаболВызд'!$C$16:$HJ$16</c:f>
              <c:strCache>
                <c:ptCount val="214"/>
                <c:pt idx="0">
                  <c:v>02.01</c:v>
                </c:pt>
                <c:pt idx="1">
                  <c:v>03.01</c:v>
                </c:pt>
                <c:pt idx="2">
                  <c:v>06.01</c:v>
                </c:pt>
                <c:pt idx="3">
                  <c:v>07.01</c:v>
                </c:pt>
                <c:pt idx="4">
                  <c:v>08.01</c:v>
                </c:pt>
                <c:pt idx="5">
                  <c:v>09.01</c:v>
                </c:pt>
                <c:pt idx="6">
                  <c:v>10.01</c:v>
                </c:pt>
                <c:pt idx="7">
                  <c:v>11.01</c:v>
                </c:pt>
                <c:pt idx="8">
                  <c:v>12.01</c:v>
                </c:pt>
                <c:pt idx="9">
                  <c:v>13.01</c:v>
                </c:pt>
                <c:pt idx="10">
                  <c:v>14.01</c:v>
                </c:pt>
                <c:pt idx="11">
                  <c:v>15.01</c:v>
                </c:pt>
                <c:pt idx="12">
                  <c:v>16.01</c:v>
                </c:pt>
                <c:pt idx="13">
                  <c:v>17.01</c:v>
                </c:pt>
                <c:pt idx="14">
                  <c:v>18.01</c:v>
                </c:pt>
                <c:pt idx="15">
                  <c:v>19.01</c:v>
                </c:pt>
                <c:pt idx="16">
                  <c:v>20.01</c:v>
                </c:pt>
                <c:pt idx="17">
                  <c:v>21.01</c:v>
                </c:pt>
                <c:pt idx="18">
                  <c:v>22.01</c:v>
                </c:pt>
                <c:pt idx="19">
                  <c:v>23.01</c:v>
                </c:pt>
                <c:pt idx="20">
                  <c:v>24.01</c:v>
                </c:pt>
                <c:pt idx="21">
                  <c:v>25.01</c:v>
                </c:pt>
                <c:pt idx="22">
                  <c:v>26.01</c:v>
                </c:pt>
                <c:pt idx="23">
                  <c:v>27.01</c:v>
                </c:pt>
                <c:pt idx="24">
                  <c:v>28.01</c:v>
                </c:pt>
                <c:pt idx="25">
                  <c:v>29.01</c:v>
                </c:pt>
                <c:pt idx="26">
                  <c:v>30.01</c:v>
                </c:pt>
                <c:pt idx="27">
                  <c:v>31.01</c:v>
                </c:pt>
                <c:pt idx="28">
                  <c:v>01.02</c:v>
                </c:pt>
                <c:pt idx="29">
                  <c:v>02.02</c:v>
                </c:pt>
                <c:pt idx="30">
                  <c:v>03.02</c:v>
                </c:pt>
                <c:pt idx="31">
                  <c:v>04.02</c:v>
                </c:pt>
                <c:pt idx="32">
                  <c:v>05.02</c:v>
                </c:pt>
                <c:pt idx="33">
                  <c:v>06.02</c:v>
                </c:pt>
                <c:pt idx="34">
                  <c:v>07.02</c:v>
                </c:pt>
                <c:pt idx="35">
                  <c:v>08.02</c:v>
                </c:pt>
                <c:pt idx="36">
                  <c:v>09.02</c:v>
                </c:pt>
                <c:pt idx="37">
                  <c:v>10.02</c:v>
                </c:pt>
                <c:pt idx="38">
                  <c:v>11.02</c:v>
                </c:pt>
                <c:pt idx="39">
                  <c:v>12.02</c:v>
                </c:pt>
                <c:pt idx="40">
                  <c:v>13.02</c:v>
                </c:pt>
                <c:pt idx="41">
                  <c:v>14.02</c:v>
                </c:pt>
                <c:pt idx="42">
                  <c:v>15.02</c:v>
                </c:pt>
                <c:pt idx="43">
                  <c:v>16.02</c:v>
                </c:pt>
                <c:pt idx="44">
                  <c:v>17.02</c:v>
                </c:pt>
                <c:pt idx="45">
                  <c:v>18.02</c:v>
                </c:pt>
                <c:pt idx="46">
                  <c:v>19.02</c:v>
                </c:pt>
                <c:pt idx="47">
                  <c:v>20.02</c:v>
                </c:pt>
                <c:pt idx="48">
                  <c:v>21.02</c:v>
                </c:pt>
                <c:pt idx="49">
                  <c:v>22.02</c:v>
                </c:pt>
                <c:pt idx="50">
                  <c:v>23.02</c:v>
                </c:pt>
                <c:pt idx="51">
                  <c:v>24.02</c:v>
                </c:pt>
                <c:pt idx="52">
                  <c:v>25.02</c:v>
                </c:pt>
                <c:pt idx="53">
                  <c:v>26.02</c:v>
                </c:pt>
                <c:pt idx="54">
                  <c:v>27.02</c:v>
                </c:pt>
                <c:pt idx="55">
                  <c:v>28.02</c:v>
                </c:pt>
                <c:pt idx="56">
                  <c:v>01.03</c:v>
                </c:pt>
                <c:pt idx="57">
                  <c:v>02.03</c:v>
                </c:pt>
                <c:pt idx="58">
                  <c:v>03.03</c:v>
                </c:pt>
                <c:pt idx="59">
                  <c:v>04.03</c:v>
                </c:pt>
                <c:pt idx="60">
                  <c:v>05.03</c:v>
                </c:pt>
                <c:pt idx="61">
                  <c:v>06.03</c:v>
                </c:pt>
                <c:pt idx="62">
                  <c:v>7.3</c:v>
                </c:pt>
                <c:pt idx="63">
                  <c:v>8.3</c:v>
                </c:pt>
                <c:pt idx="64">
                  <c:v>9.3</c:v>
                </c:pt>
                <c:pt idx="65">
                  <c:v>10.3</c:v>
                </c:pt>
                <c:pt idx="66">
                  <c:v>11.3</c:v>
                </c:pt>
                <c:pt idx="67">
                  <c:v>12.3</c:v>
                </c:pt>
                <c:pt idx="68">
                  <c:v>13.3</c:v>
                </c:pt>
                <c:pt idx="69">
                  <c:v>14.3</c:v>
                </c:pt>
                <c:pt idx="70">
                  <c:v>15.3</c:v>
                </c:pt>
                <c:pt idx="71">
                  <c:v>16.3</c:v>
                </c:pt>
                <c:pt idx="72">
                  <c:v>17.3</c:v>
                </c:pt>
                <c:pt idx="73">
                  <c:v>18.3</c:v>
                </c:pt>
                <c:pt idx="74">
                  <c:v>19.3</c:v>
                </c:pt>
                <c:pt idx="75">
                  <c:v>20.3</c:v>
                </c:pt>
                <c:pt idx="76">
                  <c:v>21.3</c:v>
                </c:pt>
                <c:pt idx="77">
                  <c:v>22.3</c:v>
                </c:pt>
                <c:pt idx="78">
                  <c:v>23.3</c:v>
                </c:pt>
                <c:pt idx="79">
                  <c:v>24.3</c:v>
                </c:pt>
                <c:pt idx="80">
                  <c:v>25.3</c:v>
                </c:pt>
                <c:pt idx="81">
                  <c:v>26.3</c:v>
                </c:pt>
                <c:pt idx="82">
                  <c:v>27.3</c:v>
                </c:pt>
                <c:pt idx="83">
                  <c:v>28.3</c:v>
                </c:pt>
                <c:pt idx="84">
                  <c:v>29.3</c:v>
                </c:pt>
                <c:pt idx="85">
                  <c:v>30.3</c:v>
                </c:pt>
                <c:pt idx="86">
                  <c:v>31.3</c:v>
                </c:pt>
                <c:pt idx="87">
                  <c:v>1.4</c:v>
                </c:pt>
                <c:pt idx="88">
                  <c:v>2.4</c:v>
                </c:pt>
                <c:pt idx="89">
                  <c:v>3.4</c:v>
                </c:pt>
                <c:pt idx="90">
                  <c:v>4.4</c:v>
                </c:pt>
                <c:pt idx="91">
                  <c:v>5.4</c:v>
                </c:pt>
                <c:pt idx="92">
                  <c:v>6.4</c:v>
                </c:pt>
                <c:pt idx="93">
                  <c:v>7.4</c:v>
                </c:pt>
                <c:pt idx="94">
                  <c:v>8.4</c:v>
                </c:pt>
                <c:pt idx="95">
                  <c:v>9.4</c:v>
                </c:pt>
                <c:pt idx="96">
                  <c:v>10.4</c:v>
                </c:pt>
                <c:pt idx="97">
                  <c:v>11.4</c:v>
                </c:pt>
                <c:pt idx="98">
                  <c:v>12.4</c:v>
                </c:pt>
                <c:pt idx="99">
                  <c:v>13.4</c:v>
                </c:pt>
                <c:pt idx="100">
                  <c:v>14.4</c:v>
                </c:pt>
                <c:pt idx="101">
                  <c:v>15.4</c:v>
                </c:pt>
                <c:pt idx="102">
                  <c:v>16.4</c:v>
                </c:pt>
                <c:pt idx="103">
                  <c:v>17.4</c:v>
                </c:pt>
                <c:pt idx="104">
                  <c:v>18.4</c:v>
                </c:pt>
                <c:pt idx="105">
                  <c:v>19.4</c:v>
                </c:pt>
                <c:pt idx="106">
                  <c:v>20.4</c:v>
                </c:pt>
                <c:pt idx="107">
                  <c:v>21.4</c:v>
                </c:pt>
                <c:pt idx="108">
                  <c:v>22.4</c:v>
                </c:pt>
                <c:pt idx="109">
                  <c:v>23.4</c:v>
                </c:pt>
                <c:pt idx="110">
                  <c:v>24.4</c:v>
                </c:pt>
                <c:pt idx="111">
                  <c:v>25.4</c:v>
                </c:pt>
                <c:pt idx="112">
                  <c:v>26.4</c:v>
                </c:pt>
                <c:pt idx="113">
                  <c:v>27.4</c:v>
                </c:pt>
                <c:pt idx="114">
                  <c:v>28.4</c:v>
                </c:pt>
                <c:pt idx="115">
                  <c:v>29.4</c:v>
                </c:pt>
                <c:pt idx="116">
                  <c:v>30.4</c:v>
                </c:pt>
                <c:pt idx="117">
                  <c:v>1.5</c:v>
                </c:pt>
                <c:pt idx="118">
                  <c:v>2.5</c:v>
                </c:pt>
                <c:pt idx="119">
                  <c:v>3.5</c:v>
                </c:pt>
                <c:pt idx="120">
                  <c:v>4.5</c:v>
                </c:pt>
                <c:pt idx="121">
                  <c:v>5.5</c:v>
                </c:pt>
                <c:pt idx="122">
                  <c:v>6.5</c:v>
                </c:pt>
                <c:pt idx="123">
                  <c:v>7.5</c:v>
                </c:pt>
                <c:pt idx="124">
                  <c:v>8.5</c:v>
                </c:pt>
                <c:pt idx="125">
                  <c:v>9.5</c:v>
                </c:pt>
                <c:pt idx="126">
                  <c:v>10.5</c:v>
                </c:pt>
                <c:pt idx="127">
                  <c:v>11.5</c:v>
                </c:pt>
                <c:pt idx="128">
                  <c:v>12.5</c:v>
                </c:pt>
                <c:pt idx="129">
                  <c:v>13.5</c:v>
                </c:pt>
                <c:pt idx="130">
                  <c:v>14.5</c:v>
                </c:pt>
                <c:pt idx="131">
                  <c:v>15.5</c:v>
                </c:pt>
                <c:pt idx="132">
                  <c:v>16.5</c:v>
                </c:pt>
                <c:pt idx="133">
                  <c:v>17.5</c:v>
                </c:pt>
                <c:pt idx="134">
                  <c:v>18.5</c:v>
                </c:pt>
                <c:pt idx="135">
                  <c:v>19.5</c:v>
                </c:pt>
                <c:pt idx="136">
                  <c:v>20.5</c:v>
                </c:pt>
                <c:pt idx="137">
                  <c:v>21.5</c:v>
                </c:pt>
                <c:pt idx="138">
                  <c:v>22.5</c:v>
                </c:pt>
                <c:pt idx="139">
                  <c:v>23.5</c:v>
                </c:pt>
                <c:pt idx="140">
                  <c:v>24.5</c:v>
                </c:pt>
                <c:pt idx="141">
                  <c:v>25.5</c:v>
                </c:pt>
                <c:pt idx="142">
                  <c:v>26.5</c:v>
                </c:pt>
                <c:pt idx="143">
                  <c:v>27.5</c:v>
                </c:pt>
                <c:pt idx="144">
                  <c:v>28.5</c:v>
                </c:pt>
                <c:pt idx="145">
                  <c:v>29.5</c:v>
                </c:pt>
                <c:pt idx="146">
                  <c:v>30.5</c:v>
                </c:pt>
                <c:pt idx="147">
                  <c:v>31.5</c:v>
                </c:pt>
                <c:pt idx="148">
                  <c:v>1.6</c:v>
                </c:pt>
                <c:pt idx="149">
                  <c:v>2.6</c:v>
                </c:pt>
                <c:pt idx="150">
                  <c:v>3.6</c:v>
                </c:pt>
                <c:pt idx="151">
                  <c:v>4.6</c:v>
                </c:pt>
                <c:pt idx="152">
                  <c:v>5.6</c:v>
                </c:pt>
                <c:pt idx="153">
                  <c:v>6.6</c:v>
                </c:pt>
                <c:pt idx="154">
                  <c:v>7.6</c:v>
                </c:pt>
                <c:pt idx="155">
                  <c:v>8.6</c:v>
                </c:pt>
                <c:pt idx="156">
                  <c:v>9.6</c:v>
                </c:pt>
                <c:pt idx="157">
                  <c:v>10.6</c:v>
                </c:pt>
                <c:pt idx="158">
                  <c:v>11.6</c:v>
                </c:pt>
                <c:pt idx="159">
                  <c:v>12.6</c:v>
                </c:pt>
                <c:pt idx="160">
                  <c:v>13.6</c:v>
                </c:pt>
                <c:pt idx="161">
                  <c:v>14.6</c:v>
                </c:pt>
                <c:pt idx="162">
                  <c:v>15.6</c:v>
                </c:pt>
                <c:pt idx="163">
                  <c:v>16.6</c:v>
                </c:pt>
                <c:pt idx="164">
                  <c:v>17.6</c:v>
                </c:pt>
                <c:pt idx="165">
                  <c:v>18.6</c:v>
                </c:pt>
                <c:pt idx="166">
                  <c:v>19.6</c:v>
                </c:pt>
                <c:pt idx="167">
                  <c:v>20.6</c:v>
                </c:pt>
                <c:pt idx="168">
                  <c:v>21.6</c:v>
                </c:pt>
                <c:pt idx="169">
                  <c:v>22.6</c:v>
                </c:pt>
                <c:pt idx="170">
                  <c:v>23.6</c:v>
                </c:pt>
                <c:pt idx="171">
                  <c:v>24.6</c:v>
                </c:pt>
                <c:pt idx="172">
                  <c:v>25.6</c:v>
                </c:pt>
                <c:pt idx="173">
                  <c:v>26.6</c:v>
                </c:pt>
                <c:pt idx="174">
                  <c:v>27.6</c:v>
                </c:pt>
                <c:pt idx="175">
                  <c:v>28.6</c:v>
                </c:pt>
                <c:pt idx="176">
                  <c:v>29.6</c:v>
                </c:pt>
                <c:pt idx="177">
                  <c:v>30.6</c:v>
                </c:pt>
                <c:pt idx="178">
                  <c:v>1.7</c:v>
                </c:pt>
                <c:pt idx="179">
                  <c:v>2.7</c:v>
                </c:pt>
                <c:pt idx="180">
                  <c:v>3.7</c:v>
                </c:pt>
                <c:pt idx="181">
                  <c:v>4.7</c:v>
                </c:pt>
                <c:pt idx="182">
                  <c:v>5.7</c:v>
                </c:pt>
                <c:pt idx="183">
                  <c:v>6.7</c:v>
                </c:pt>
                <c:pt idx="184">
                  <c:v>7.7</c:v>
                </c:pt>
                <c:pt idx="185">
                  <c:v>8.7</c:v>
                </c:pt>
                <c:pt idx="186">
                  <c:v>9.7</c:v>
                </c:pt>
                <c:pt idx="187">
                  <c:v>10.7</c:v>
                </c:pt>
                <c:pt idx="188">
                  <c:v>11.7</c:v>
                </c:pt>
                <c:pt idx="189">
                  <c:v>12.7</c:v>
                </c:pt>
                <c:pt idx="190">
                  <c:v>13.7</c:v>
                </c:pt>
                <c:pt idx="191">
                  <c:v>14.7</c:v>
                </c:pt>
                <c:pt idx="192">
                  <c:v>15.7</c:v>
                </c:pt>
                <c:pt idx="193">
                  <c:v>16.7</c:v>
                </c:pt>
                <c:pt idx="194">
                  <c:v>17.7</c:v>
                </c:pt>
                <c:pt idx="195">
                  <c:v>18.7</c:v>
                </c:pt>
                <c:pt idx="196">
                  <c:v>19.7</c:v>
                </c:pt>
                <c:pt idx="197">
                  <c:v>20.7</c:v>
                </c:pt>
                <c:pt idx="198">
                  <c:v>21.7</c:v>
                </c:pt>
                <c:pt idx="199">
                  <c:v>22.7</c:v>
                </c:pt>
                <c:pt idx="200">
                  <c:v>23.7</c:v>
                </c:pt>
                <c:pt idx="201">
                  <c:v>24.7</c:v>
                </c:pt>
                <c:pt idx="202">
                  <c:v>25.7</c:v>
                </c:pt>
                <c:pt idx="203">
                  <c:v>26.7</c:v>
                </c:pt>
                <c:pt idx="204">
                  <c:v>27.7</c:v>
                </c:pt>
                <c:pt idx="205">
                  <c:v>28.7</c:v>
                </c:pt>
                <c:pt idx="206">
                  <c:v>29.7</c:v>
                </c:pt>
                <c:pt idx="207">
                  <c:v>30.7</c:v>
                </c:pt>
                <c:pt idx="208">
                  <c:v>31.7</c:v>
                </c:pt>
                <c:pt idx="209">
                  <c:v>1.8</c:v>
                </c:pt>
                <c:pt idx="210">
                  <c:v>2.8</c:v>
                </c:pt>
                <c:pt idx="211">
                  <c:v>3.8</c:v>
                </c:pt>
                <c:pt idx="212">
                  <c:v>4.8</c:v>
                </c:pt>
                <c:pt idx="213">
                  <c:v>5.8</c:v>
                </c:pt>
              </c:strCache>
            </c:strRef>
          </c:cat>
          <c:val>
            <c:numRef>
              <c:f>'ИСХ С7_ДинамикаЗаболВызд'!$C$18:$HJ$18</c:f>
              <c:numCache>
                <c:formatCode>General</c:formatCode>
                <c:ptCount val="214"/>
                <c:pt idx="0">
                  <c:v>1023</c:v>
                </c:pt>
                <c:pt idx="1">
                  <c:v>1092</c:v>
                </c:pt>
                <c:pt idx="2">
                  <c:v>1101</c:v>
                </c:pt>
                <c:pt idx="3">
                  <c:v>1076</c:v>
                </c:pt>
                <c:pt idx="4">
                  <c:v>1322</c:v>
                </c:pt>
                <c:pt idx="5">
                  <c:v>1237</c:v>
                </c:pt>
                <c:pt idx="6">
                  <c:v>1390</c:v>
                </c:pt>
                <c:pt idx="7">
                  <c:v>1474</c:v>
                </c:pt>
                <c:pt idx="8">
                  <c:v>1461</c:v>
                </c:pt>
                <c:pt idx="9">
                  <c:v>1459</c:v>
                </c:pt>
                <c:pt idx="10">
                  <c:v>1503</c:v>
                </c:pt>
                <c:pt idx="11">
                  <c:v>1534</c:v>
                </c:pt>
                <c:pt idx="12">
                  <c:v>1530</c:v>
                </c:pt>
                <c:pt idx="13">
                  <c:v>1482</c:v>
                </c:pt>
                <c:pt idx="14">
                  <c:v>1450</c:v>
                </c:pt>
                <c:pt idx="15">
                  <c:v>1613</c:v>
                </c:pt>
                <c:pt idx="16">
                  <c:v>1484</c:v>
                </c:pt>
                <c:pt idx="17">
                  <c:v>1492</c:v>
                </c:pt>
                <c:pt idx="18">
                  <c:v>1531</c:v>
                </c:pt>
                <c:pt idx="19">
                  <c:v>1501</c:v>
                </c:pt>
                <c:pt idx="20" formatCode="#,##0">
                  <c:v>1405</c:v>
                </c:pt>
                <c:pt idx="21" formatCode="#,##0">
                  <c:v>1461</c:v>
                </c:pt>
                <c:pt idx="22" formatCode="#,##0">
                  <c:v>1510</c:v>
                </c:pt>
                <c:pt idx="23" formatCode="#,##0">
                  <c:v>1452</c:v>
                </c:pt>
                <c:pt idx="24" formatCode="#,##0">
                  <c:v>1468</c:v>
                </c:pt>
                <c:pt idx="25" formatCode="#,##0">
                  <c:v>1531</c:v>
                </c:pt>
                <c:pt idx="26" formatCode="#,##0">
                  <c:v>1406</c:v>
                </c:pt>
                <c:pt idx="27" formatCode="#,##0">
                  <c:v>1463</c:v>
                </c:pt>
                <c:pt idx="28" formatCode="#,##0">
                  <c:v>1577</c:v>
                </c:pt>
                <c:pt idx="29" formatCode="#,##0">
                  <c:v>1479</c:v>
                </c:pt>
                <c:pt idx="30" formatCode="#,##0">
                  <c:v>1746</c:v>
                </c:pt>
                <c:pt idx="31" formatCode="#,##0">
                  <c:v>1805</c:v>
                </c:pt>
                <c:pt idx="32" formatCode="#,##0">
                  <c:v>1853</c:v>
                </c:pt>
                <c:pt idx="33" formatCode="#,##0">
                  <c:v>1463</c:v>
                </c:pt>
                <c:pt idx="34" formatCode="#,##0">
                  <c:v>1358</c:v>
                </c:pt>
                <c:pt idx="35" formatCode="#,##0">
                  <c:v>1285</c:v>
                </c:pt>
                <c:pt idx="36" formatCode="#,##0">
                  <c:v>1351</c:v>
                </c:pt>
                <c:pt idx="37" formatCode="#,##0">
                  <c:v>1347</c:v>
                </c:pt>
                <c:pt idx="38" formatCode="#,##0">
                  <c:v>988</c:v>
                </c:pt>
                <c:pt idx="39" formatCode="#,##0">
                  <c:v>1253</c:v>
                </c:pt>
                <c:pt idx="40" formatCode="#,##0">
                  <c:v>1183</c:v>
                </c:pt>
                <c:pt idx="41" formatCode="#,##0">
                  <c:v>1264</c:v>
                </c:pt>
                <c:pt idx="42" formatCode="#,##0">
                  <c:v>1322</c:v>
                </c:pt>
                <c:pt idx="43" formatCode="#,##0">
                  <c:v>1048</c:v>
                </c:pt>
                <c:pt idx="44" formatCode="#,##0">
                  <c:v>1039</c:v>
                </c:pt>
                <c:pt idx="45" formatCode="#,##0">
                  <c:v>976</c:v>
                </c:pt>
                <c:pt idx="46" formatCode="#,##0">
                  <c:v>941</c:v>
                </c:pt>
                <c:pt idx="47" formatCode="#,##0">
                  <c:v>905</c:v>
                </c:pt>
                <c:pt idx="48" formatCode="#,##0">
                  <c:v>869</c:v>
                </c:pt>
                <c:pt idx="49" formatCode="#,##0">
                  <c:v>820</c:v>
                </c:pt>
                <c:pt idx="50" formatCode="#,##0">
                  <c:v>764</c:v>
                </c:pt>
                <c:pt idx="51" formatCode="#,##0">
                  <c:v>817</c:v>
                </c:pt>
                <c:pt idx="52" formatCode="#,##0">
                  <c:v>849</c:v>
                </c:pt>
                <c:pt idx="53" formatCode="#,##0">
                  <c:v>831</c:v>
                </c:pt>
                <c:pt idx="54" formatCode="#,##0">
                  <c:v>730</c:v>
                </c:pt>
                <c:pt idx="55" formatCode="#,##0">
                  <c:v>705</c:v>
                </c:pt>
                <c:pt idx="56" formatCode="#,##0">
                  <c:v>717</c:v>
                </c:pt>
                <c:pt idx="57" formatCode="#,##0">
                  <c:v>688</c:v>
                </c:pt>
                <c:pt idx="58" formatCode="#,##0">
                  <c:v>775</c:v>
                </c:pt>
                <c:pt idx="59" formatCode="#,##0">
                  <c:v>729</c:v>
                </c:pt>
                <c:pt idx="60" formatCode="#,##0">
                  <c:v>698</c:v>
                </c:pt>
                <c:pt idx="61" formatCode="#,##0">
                  <c:v>668</c:v>
                </c:pt>
                <c:pt idx="62" formatCode="#,##0">
                  <c:v>645</c:v>
                </c:pt>
                <c:pt idx="63" formatCode="#,##0">
                  <c:v>613</c:v>
                </c:pt>
                <c:pt idx="64" formatCode="#,##0">
                  <c:v>639</c:v>
                </c:pt>
                <c:pt idx="65" formatCode="#,##0">
                  <c:v>700</c:v>
                </c:pt>
                <c:pt idx="66" formatCode="#,##0">
                  <c:v>629</c:v>
                </c:pt>
                <c:pt idx="67" formatCode="#,##0">
                  <c:v>662</c:v>
                </c:pt>
                <c:pt idx="68" formatCode="#,##0">
                  <c:v>602</c:v>
                </c:pt>
                <c:pt idx="69" formatCode="#,##0">
                  <c:v>578</c:v>
                </c:pt>
                <c:pt idx="70" formatCode="#,##0">
                  <c:v>637</c:v>
                </c:pt>
                <c:pt idx="71" formatCode="#,##0">
                  <c:v>649</c:v>
                </c:pt>
                <c:pt idx="72" formatCode="#,##0">
                  <c:v>696</c:v>
                </c:pt>
                <c:pt idx="73" formatCode="#,##0">
                  <c:v>675</c:v>
                </c:pt>
                <c:pt idx="74" formatCode="#,##0">
                  <c:v>694</c:v>
                </c:pt>
                <c:pt idx="75" formatCode="#,##0">
                  <c:v>662</c:v>
                </c:pt>
                <c:pt idx="76" formatCode="#,##0">
                  <c:v>652</c:v>
                </c:pt>
                <c:pt idx="77" formatCode="#,##0">
                  <c:v>624</c:v>
                </c:pt>
                <c:pt idx="78" formatCode="#,##0">
                  <c:v>596</c:v>
                </c:pt>
                <c:pt idx="79" formatCode="#,##0">
                  <c:v>577</c:v>
                </c:pt>
                <c:pt idx="80" formatCode="#,##0">
                  <c:v>557</c:v>
                </c:pt>
                <c:pt idx="81" formatCode="#,##0">
                  <c:v>569</c:v>
                </c:pt>
                <c:pt idx="82" formatCode="#,##0">
                  <c:v>536</c:v>
                </c:pt>
                <c:pt idx="83" formatCode="#,##0">
                  <c:v>539</c:v>
                </c:pt>
                <c:pt idx="84" formatCode="#,##0">
                  <c:v>532</c:v>
                </c:pt>
                <c:pt idx="85" formatCode="#,##0">
                  <c:v>547</c:v>
                </c:pt>
                <c:pt idx="86" formatCode="#,##0">
                  <c:v>600</c:v>
                </c:pt>
                <c:pt idx="87" formatCode="#,##0">
                  <c:v>590</c:v>
                </c:pt>
                <c:pt idx="88" formatCode="#,##0">
                  <c:v>574</c:v>
                </c:pt>
                <c:pt idx="89" formatCode="#,##0">
                  <c:v>515</c:v>
                </c:pt>
                <c:pt idx="90" formatCode="#,##0">
                  <c:v>475</c:v>
                </c:pt>
                <c:pt idx="91" formatCode="#,##0">
                  <c:v>480</c:v>
                </c:pt>
                <c:pt idx="92" formatCode="#,##0">
                  <c:v>484</c:v>
                </c:pt>
                <c:pt idx="93" formatCode="#,##0">
                  <c:v>497</c:v>
                </c:pt>
                <c:pt idx="94" formatCode="#,##0">
                  <c:v>483</c:v>
                </c:pt>
                <c:pt idx="95" formatCode="#,##0">
                  <c:v>481</c:v>
                </c:pt>
                <c:pt idx="96" formatCode="#,##0">
                  <c:v>478</c:v>
                </c:pt>
                <c:pt idx="97" formatCode="#,##0">
                  <c:v>430</c:v>
                </c:pt>
                <c:pt idx="98" formatCode="#,##0">
                  <c:v>506</c:v>
                </c:pt>
                <c:pt idx="99" formatCode="#,##0">
                  <c:v>512</c:v>
                </c:pt>
                <c:pt idx="100" formatCode="#,##0">
                  <c:v>515</c:v>
                </c:pt>
                <c:pt idx="101" formatCode="#,##0">
                  <c:v>482</c:v>
                </c:pt>
                <c:pt idx="102" formatCode="#,##0">
                  <c:v>484</c:v>
                </c:pt>
                <c:pt idx="103" formatCode="#,##0">
                  <c:v>472</c:v>
                </c:pt>
                <c:pt idx="104" formatCode="#,##0">
                  <c:v>452</c:v>
                </c:pt>
                <c:pt idx="105" formatCode="#,##0">
                  <c:v>453</c:v>
                </c:pt>
                <c:pt idx="106" formatCode="#,##0">
                  <c:v>461</c:v>
                </c:pt>
                <c:pt idx="107" formatCode="#,##0">
                  <c:v>463</c:v>
                </c:pt>
                <c:pt idx="108" formatCode="#,##0">
                  <c:v>467</c:v>
                </c:pt>
                <c:pt idx="109" formatCode="#,##0">
                  <c:v>437</c:v>
                </c:pt>
                <c:pt idx="110" formatCode="#,##0">
                  <c:v>389</c:v>
                </c:pt>
                <c:pt idx="111" formatCode="#,##0">
                  <c:v>356</c:v>
                </c:pt>
                <c:pt idx="112" formatCode="#,##0">
                  <c:v>392</c:v>
                </c:pt>
                <c:pt idx="113" formatCode="#,##0">
                  <c:v>385</c:v>
                </c:pt>
                <c:pt idx="114" formatCode="#,##0">
                  <c:v>417</c:v>
                </c:pt>
                <c:pt idx="115" formatCode="#,##0">
                  <c:v>397</c:v>
                </c:pt>
                <c:pt idx="116" formatCode="#,##0">
                  <c:v>411</c:v>
                </c:pt>
                <c:pt idx="117" formatCode="#,##0">
                  <c:v>363</c:v>
                </c:pt>
                <c:pt idx="118" formatCode="#,##0">
                  <c:v>343</c:v>
                </c:pt>
                <c:pt idx="119" formatCode="#,##0">
                  <c:v>357</c:v>
                </c:pt>
                <c:pt idx="120" formatCode="#,##0">
                  <c:v>383</c:v>
                </c:pt>
                <c:pt idx="121" formatCode="#,##0">
                  <c:v>367</c:v>
                </c:pt>
                <c:pt idx="122" formatCode="#,##0">
                  <c:v>381</c:v>
                </c:pt>
                <c:pt idx="123" formatCode="#,##0">
                  <c:v>372</c:v>
                </c:pt>
                <c:pt idx="124" formatCode="#,##0">
                  <c:v>382</c:v>
                </c:pt>
                <c:pt idx="125" formatCode="#,##0">
                  <c:v>350</c:v>
                </c:pt>
                <c:pt idx="126" formatCode="#,##0">
                  <c:v>338</c:v>
                </c:pt>
                <c:pt idx="127" formatCode="#,##0">
                  <c:v>365</c:v>
                </c:pt>
                <c:pt idx="128" formatCode="#,##0">
                  <c:v>407</c:v>
                </c:pt>
                <c:pt idx="129" formatCode="#,##0">
                  <c:v>384</c:v>
                </c:pt>
                <c:pt idx="130" formatCode="#,##0">
                  <c:v>391</c:v>
                </c:pt>
                <c:pt idx="131" formatCode="#,##0">
                  <c:v>368</c:v>
                </c:pt>
                <c:pt idx="132" formatCode="#,##0">
                  <c:v>337</c:v>
                </c:pt>
                <c:pt idx="133" formatCode="#,##0">
                  <c:v>382</c:v>
                </c:pt>
                <c:pt idx="134" formatCode="#,##0">
                  <c:v>382</c:v>
                </c:pt>
                <c:pt idx="135" formatCode="#,##0">
                  <c:v>408</c:v>
                </c:pt>
                <c:pt idx="136" formatCode="#,##0">
                  <c:v>395</c:v>
                </c:pt>
                <c:pt idx="137" formatCode="#,##0">
                  <c:v>398</c:v>
                </c:pt>
                <c:pt idx="138" formatCode="#,##0">
                  <c:v>371</c:v>
                </c:pt>
                <c:pt idx="139" formatCode="#,##0">
                  <c:v>343</c:v>
                </c:pt>
                <c:pt idx="140" formatCode="#,##0">
                  <c:v>394</c:v>
                </c:pt>
                <c:pt idx="141" formatCode="#,##0">
                  <c:v>363</c:v>
                </c:pt>
                <c:pt idx="142" formatCode="#,##0">
                  <c:v>351</c:v>
                </c:pt>
                <c:pt idx="143" formatCode="#,##0">
                  <c:v>343</c:v>
                </c:pt>
                <c:pt idx="144" formatCode="#,##0">
                  <c:v>336</c:v>
                </c:pt>
                <c:pt idx="145" formatCode="#,##0">
                  <c:v>326</c:v>
                </c:pt>
                <c:pt idx="146" formatCode="#,##0">
                  <c:v>313</c:v>
                </c:pt>
                <c:pt idx="147" formatCode="#,##0">
                  <c:v>391</c:v>
                </c:pt>
                <c:pt idx="148" formatCode="#,##0">
                  <c:v>390</c:v>
                </c:pt>
                <c:pt idx="149" formatCode="#,##0">
                  <c:v>420</c:v>
                </c:pt>
                <c:pt idx="150" formatCode="#,##0">
                  <c:v>425</c:v>
                </c:pt>
                <c:pt idx="151" formatCode="#,##0">
                  <c:v>380</c:v>
                </c:pt>
                <c:pt idx="152" formatCode="#,##0">
                  <c:v>371</c:v>
                </c:pt>
                <c:pt idx="153" formatCode="#,##0">
                  <c:v>357</c:v>
                </c:pt>
                <c:pt idx="154" formatCode="#,##0">
                  <c:v>397</c:v>
                </c:pt>
                <c:pt idx="155" formatCode="#,##0">
                  <c:v>398</c:v>
                </c:pt>
                <c:pt idx="156" formatCode="#,##0">
                  <c:v>425</c:v>
                </c:pt>
                <c:pt idx="157" formatCode="#,##0">
                  <c:v>431</c:v>
                </c:pt>
                <c:pt idx="158" formatCode="#,##0">
                  <c:v>422</c:v>
                </c:pt>
                <c:pt idx="159" formatCode="#,##0">
                  <c:v>392</c:v>
                </c:pt>
                <c:pt idx="160" formatCode="#,##0">
                  <c:v>372</c:v>
                </c:pt>
                <c:pt idx="161" formatCode="#,##0">
                  <c:v>389</c:v>
                </c:pt>
                <c:pt idx="162" formatCode="#,##0">
                  <c:v>414</c:v>
                </c:pt>
                <c:pt idx="163" formatCode="#,##0">
                  <c:v>455</c:v>
                </c:pt>
                <c:pt idx="164" formatCode="#,##0">
                  <c:v>439</c:v>
                </c:pt>
                <c:pt idx="165" formatCode="#,##0">
                  <c:v>440</c:v>
                </c:pt>
                <c:pt idx="166" formatCode="#,##0">
                  <c:v>414</c:v>
                </c:pt>
                <c:pt idx="167" formatCode="#,##0">
                  <c:v>395</c:v>
                </c:pt>
                <c:pt idx="168" formatCode="#,##0">
                  <c:v>473</c:v>
                </c:pt>
                <c:pt idx="169" formatCode="#,##0">
                  <c:v>481</c:v>
                </c:pt>
                <c:pt idx="170" formatCode="#,##0">
                  <c:v>529</c:v>
                </c:pt>
                <c:pt idx="171" formatCode="#,##0">
                  <c:v>531</c:v>
                </c:pt>
                <c:pt idx="172" formatCode="#,##0">
                  <c:v>582</c:v>
                </c:pt>
                <c:pt idx="173" formatCode="#,##0">
                  <c:v>544</c:v>
                </c:pt>
                <c:pt idx="174" formatCode="#,##0">
                  <c:v>533</c:v>
                </c:pt>
                <c:pt idx="175" formatCode="#,##0">
                  <c:v>694</c:v>
                </c:pt>
                <c:pt idx="176" formatCode="#,##0">
                  <c:v>724</c:v>
                </c:pt>
                <c:pt idx="177" formatCode="#,##0">
                  <c:v>809</c:v>
                </c:pt>
                <c:pt idx="178" formatCode="#,##0">
                  <c:v>789</c:v>
                </c:pt>
                <c:pt idx="179" formatCode="#,##0">
                  <c:v>795</c:v>
                </c:pt>
                <c:pt idx="180" formatCode="#,##0">
                  <c:v>723</c:v>
                </c:pt>
                <c:pt idx="181" formatCode="#,##0">
                  <c:v>712</c:v>
                </c:pt>
                <c:pt idx="182" formatCode="#,##0">
                  <c:v>752</c:v>
                </c:pt>
                <c:pt idx="183" formatCode="#,##0">
                  <c:v>817</c:v>
                </c:pt>
                <c:pt idx="184" formatCode="#,##0">
                  <c:v>890</c:v>
                </c:pt>
                <c:pt idx="185" formatCode="#,##0">
                  <c:v>811</c:v>
                </c:pt>
                <c:pt idx="186" formatCode="#,##0">
                  <c:v>965</c:v>
                </c:pt>
                <c:pt idx="187" formatCode="#,##0">
                  <c:v>899</c:v>
                </c:pt>
                <c:pt idx="188" formatCode="#,##0">
                  <c:v>879</c:v>
                </c:pt>
                <c:pt idx="189" formatCode="#,##0">
                  <c:v>976</c:v>
                </c:pt>
                <c:pt idx="190" formatCode="#,##0">
                  <c:v>999</c:v>
                </c:pt>
                <c:pt idx="191" formatCode="#,##0">
                  <c:v>1050</c:v>
                </c:pt>
                <c:pt idx="192" formatCode="#,##0">
                  <c:v>1103</c:v>
                </c:pt>
                <c:pt idx="193" formatCode="#,##0">
                  <c:v>1041</c:v>
                </c:pt>
                <c:pt idx="194" formatCode="#,##0">
                  <c:v>1033</c:v>
                </c:pt>
                <c:pt idx="195" formatCode="#,##0">
                  <c:v>937</c:v>
                </c:pt>
                <c:pt idx="196" formatCode="#,##0">
                  <c:v>1247</c:v>
                </c:pt>
                <c:pt idx="197" formatCode="#,##0">
                  <c:v>1036</c:v>
                </c:pt>
                <c:pt idx="198" formatCode="#,##0">
                  <c:v>1230</c:v>
                </c:pt>
                <c:pt idx="199" formatCode="#,##0">
                  <c:v>1288</c:v>
                </c:pt>
                <c:pt idx="200" formatCode="#,##0">
                  <c:v>1298</c:v>
                </c:pt>
                <c:pt idx="201" formatCode="#,##0">
                  <c:v>1129</c:v>
                </c:pt>
                <c:pt idx="202" formatCode="#,##0">
                  <c:v>1081</c:v>
                </c:pt>
                <c:pt idx="203" formatCode="#,##0">
                  <c:v>1210</c:v>
                </c:pt>
                <c:pt idx="204" formatCode="#,##0">
                  <c:v>1235</c:v>
                </c:pt>
                <c:pt idx="205" formatCode="#,##0">
                  <c:v>1314</c:v>
                </c:pt>
                <c:pt idx="206" formatCode="#,##0">
                  <c:v>1353</c:v>
                </c:pt>
                <c:pt idx="207" formatCode="#,##0">
                  <c:v>1320</c:v>
                </c:pt>
                <c:pt idx="208" formatCode="#,##0">
                  <c:v>1189</c:v>
                </c:pt>
                <c:pt idx="209" formatCode="#,##0">
                  <c:v>1186</c:v>
                </c:pt>
                <c:pt idx="210" formatCode="#,##0">
                  <c:v>1319</c:v>
                </c:pt>
                <c:pt idx="211" formatCode="#,##0">
                  <c:v>1377</c:v>
                </c:pt>
                <c:pt idx="212" formatCode="#,##0">
                  <c:v>1356</c:v>
                </c:pt>
                <c:pt idx="213" formatCode="#,##0">
                  <c:v>1379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4533632"/>
        <c:axId val="175311680"/>
      </c:lineChart>
      <c:dateAx>
        <c:axId val="174533632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175311680"/>
        <c:crosses val="autoZero"/>
        <c:auto val="0"/>
        <c:lblOffset val="100"/>
        <c:baseTimeUnit val="days"/>
        <c:majorUnit val="4"/>
        <c:minorUnit val="4"/>
      </c:dateAx>
      <c:valAx>
        <c:axId val="175311680"/>
        <c:scaling>
          <c:orientation val="minMax"/>
          <c:min val="200"/>
        </c:scaling>
        <c:delete val="1"/>
        <c:axPos val="l"/>
        <c:numFmt formatCode="General" sourceLinked="1"/>
        <c:majorTickMark val="out"/>
        <c:minorTickMark val="none"/>
        <c:tickLblPos val="none"/>
        <c:crossAx val="17453363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="1" i="0" baseline="0">
          <a:solidFill>
            <a:srgbClr val="002060"/>
          </a:solidFill>
          <a:latin typeface="Arial" pitchFamily="34" charset="0"/>
        </a:defRPr>
      </a:pPr>
      <a:endParaRPr lang="ru-RU"/>
    </a:p>
  </c:txPr>
  <c:externalData r:id="rId2">
    <c:autoUpdate val="0"/>
  </c:externalData>
  <c:userShapes r:id="rId3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4.9166666935513345E-2"/>
          <c:y val="2.2983619276757999E-2"/>
          <c:w val="0.93581018483419098"/>
          <c:h val="0.8755171268940850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 w="38100"/>
              <a:bevelB h="38100"/>
            </a:sp3d>
          </c:spPr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Тесты!$A$29:$A$34</c:f>
              <c:strCache>
                <c:ptCount val="6"/>
                <c:pt idx="0">
                  <c:v>Курганская область</c:v>
                </c:pt>
                <c:pt idx="1">
                  <c:v>Свердловская область</c:v>
                </c:pt>
                <c:pt idx="2">
                  <c:v>Тюменская область</c:v>
                </c:pt>
                <c:pt idx="3">
                  <c:v>Челябинская область</c:v>
                </c:pt>
                <c:pt idx="4">
                  <c:v>ХМАО-Югра</c:v>
                </c:pt>
                <c:pt idx="5">
                  <c:v>ЯНАО</c:v>
                </c:pt>
              </c:strCache>
            </c:strRef>
          </c:cat>
          <c:val>
            <c:numRef>
              <c:f>Тесты!$B$29:$B$34</c:f>
              <c:numCache>
                <c:formatCode>#,##0.0</c:formatCode>
                <c:ptCount val="6"/>
                <c:pt idx="0">
                  <c:v>287.77</c:v>
                </c:pt>
                <c:pt idx="1">
                  <c:v>425.46999999999997</c:v>
                </c:pt>
                <c:pt idx="2">
                  <c:v>478.3</c:v>
                </c:pt>
                <c:pt idx="3">
                  <c:v>330.02</c:v>
                </c:pt>
                <c:pt idx="4">
                  <c:v>389.7</c:v>
                </c:pt>
                <c:pt idx="5">
                  <c:v>568.98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axId val="178224128"/>
        <c:axId val="218663168"/>
      </c:barChart>
      <c:catAx>
        <c:axId val="1782241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218663168"/>
        <c:crosses val="autoZero"/>
        <c:auto val="1"/>
        <c:lblAlgn val="ctr"/>
        <c:lblOffset val="100"/>
        <c:noMultiLvlLbl val="0"/>
      </c:catAx>
      <c:valAx>
        <c:axId val="218663168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one"/>
        <c:crossAx val="178224128"/>
        <c:crosses val="autoZero"/>
        <c:crossBetween val="between"/>
        <c:majorUnit val="20"/>
        <c:minorUnit val="20"/>
      </c:valAx>
    </c:plotArea>
    <c:plotVisOnly val="1"/>
    <c:dispBlanksAs val="gap"/>
    <c:showDLblsOverMax val="0"/>
  </c:chart>
  <c:txPr>
    <a:bodyPr/>
    <a:lstStyle/>
    <a:p>
      <a:pPr>
        <a:defRPr sz="1200" b="1" i="0" baseline="0">
          <a:solidFill>
            <a:srgbClr val="002060"/>
          </a:solidFill>
          <a:latin typeface="Arial" pitchFamily="34" charset="0"/>
        </a:defRPr>
      </a:pPr>
      <a:endParaRPr lang="ru-RU"/>
    </a:p>
  </c:txPr>
  <c:externalData r:id="rId2">
    <c:autoUpdate val="0"/>
  </c:externalData>
  <c:userShapes r:id="rId3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1.8339711316927805E-2"/>
          <c:y val="3.486014270449829E-2"/>
          <c:w val="0.93328664167984932"/>
          <c:h val="0.7382424998290679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ИСХ_Койки_ср!$E$17</c:f>
              <c:strCache>
                <c:ptCount val="1"/>
                <c:pt idx="0">
                  <c:v>Занято, ед.</c:v>
                </c:pt>
              </c:strCache>
            </c:strRef>
          </c:tx>
          <c:spPr>
            <a:solidFill>
              <a:srgbClr val="C00000"/>
            </a:solidFill>
            <a:scene3d>
              <a:camera prst="orthographicFront"/>
              <a:lightRig rig="threePt" dir="t"/>
            </a:scene3d>
            <a:sp3d>
              <a:bevelT w="38100"/>
              <a:bevelB h="38100"/>
            </a:sp3d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ИСХ_Койки_ср!$C$18:$D$29</c:f>
              <c:multiLvlStrCache>
                <c:ptCount val="12"/>
                <c:lvl>
                  <c:pt idx="0">
                    <c:v>1 июн</c:v>
                  </c:pt>
                  <c:pt idx="1">
                    <c:v>4 авг</c:v>
                  </c:pt>
                  <c:pt idx="2">
                    <c:v>1 июн</c:v>
                  </c:pt>
                  <c:pt idx="3">
                    <c:v>4 авг</c:v>
                  </c:pt>
                  <c:pt idx="4">
                    <c:v>1 июн</c:v>
                  </c:pt>
                  <c:pt idx="5">
                    <c:v>4 авг</c:v>
                  </c:pt>
                  <c:pt idx="6">
                    <c:v>1 июн</c:v>
                  </c:pt>
                  <c:pt idx="7">
                    <c:v>4 авг</c:v>
                  </c:pt>
                  <c:pt idx="8">
                    <c:v>1 июн</c:v>
                  </c:pt>
                  <c:pt idx="9">
                    <c:v>4 авг</c:v>
                  </c:pt>
                  <c:pt idx="10">
                    <c:v>1 июн</c:v>
                  </c:pt>
                  <c:pt idx="11">
                    <c:v>4 авг</c:v>
                  </c:pt>
                </c:lvl>
                <c:lvl>
                  <c:pt idx="0">
                    <c:v>Курганская область</c:v>
                  </c:pt>
                  <c:pt idx="2">
                    <c:v>Свердловская область</c:v>
                  </c:pt>
                  <c:pt idx="4">
                    <c:v>Тюменская область</c:v>
                  </c:pt>
                  <c:pt idx="6">
                    <c:v>Челябинская область</c:v>
                  </c:pt>
                  <c:pt idx="8">
                    <c:v>ХМАО - Югра </c:v>
                  </c:pt>
                  <c:pt idx="10">
                    <c:v>ЯНАО</c:v>
                  </c:pt>
                </c:lvl>
              </c:multiLvlStrCache>
            </c:multiLvlStrRef>
          </c:cat>
          <c:val>
            <c:numRef>
              <c:f>ИСХ_Койки_ср!$E$18:$E$29</c:f>
              <c:numCache>
                <c:formatCode>#,##0</c:formatCode>
                <c:ptCount val="12"/>
                <c:pt idx="0">
                  <c:v>723</c:v>
                </c:pt>
                <c:pt idx="1">
                  <c:v>1374</c:v>
                </c:pt>
                <c:pt idx="2">
                  <c:v>5277</c:v>
                </c:pt>
                <c:pt idx="3">
                  <c:v>7945</c:v>
                </c:pt>
                <c:pt idx="4">
                  <c:v>1685</c:v>
                </c:pt>
                <c:pt idx="5">
                  <c:v>3000</c:v>
                </c:pt>
                <c:pt idx="6">
                  <c:v>3731</c:v>
                </c:pt>
                <c:pt idx="7">
                  <c:v>6511</c:v>
                </c:pt>
                <c:pt idx="8">
                  <c:v>953</c:v>
                </c:pt>
                <c:pt idx="9">
                  <c:v>1622</c:v>
                </c:pt>
                <c:pt idx="10" formatCode="General">
                  <c:v>354</c:v>
                </c:pt>
                <c:pt idx="11" formatCode="General">
                  <c:v>960</c:v>
                </c:pt>
              </c:numCache>
            </c:numRef>
          </c:val>
        </c:ser>
        <c:ser>
          <c:idx val="1"/>
          <c:order val="1"/>
          <c:tx>
            <c:strRef>
              <c:f>ИСХ_Койки_ср!$F$17</c:f>
              <c:strCache>
                <c:ptCount val="1"/>
                <c:pt idx="0">
                  <c:v>Свободно, ед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 w="38100"/>
              <a:bevelB h="38100"/>
            </a:sp3d>
          </c:spPr>
          <c:invertIfNegative val="0"/>
          <c:dLbls>
            <c:dLbl>
              <c:idx val="0"/>
              <c:layout>
                <c:manualLayout>
                  <c:x val="0"/>
                  <c:y val="-2.7138045699088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652628539497613E-3"/>
                  <c:y val="-2.5050503722235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9.50731164668135E-3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9.5073116466812928E-3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1.2676415528908466E-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3652628539497721E-3"/>
                  <c:y val="-2.9225587675941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3652628539497721E-3"/>
                  <c:y val="-2.9225587675941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001181193832591E-16"/>
                  <c:y val="-3.13131296527940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ИСХ_Койки_ср!$C$18:$D$29</c:f>
              <c:multiLvlStrCache>
                <c:ptCount val="12"/>
                <c:lvl>
                  <c:pt idx="0">
                    <c:v>1 июн</c:v>
                  </c:pt>
                  <c:pt idx="1">
                    <c:v>4 авг</c:v>
                  </c:pt>
                  <c:pt idx="2">
                    <c:v>1 июн</c:v>
                  </c:pt>
                  <c:pt idx="3">
                    <c:v>4 авг</c:v>
                  </c:pt>
                  <c:pt idx="4">
                    <c:v>1 июн</c:v>
                  </c:pt>
                  <c:pt idx="5">
                    <c:v>4 авг</c:v>
                  </c:pt>
                  <c:pt idx="6">
                    <c:v>1 июн</c:v>
                  </c:pt>
                  <c:pt idx="7">
                    <c:v>4 авг</c:v>
                  </c:pt>
                  <c:pt idx="8">
                    <c:v>1 июн</c:v>
                  </c:pt>
                  <c:pt idx="9">
                    <c:v>4 авг</c:v>
                  </c:pt>
                  <c:pt idx="10">
                    <c:v>1 июн</c:v>
                  </c:pt>
                  <c:pt idx="11">
                    <c:v>4 авг</c:v>
                  </c:pt>
                </c:lvl>
                <c:lvl>
                  <c:pt idx="0">
                    <c:v>Курганская область</c:v>
                  </c:pt>
                  <c:pt idx="2">
                    <c:v>Свердловская область</c:v>
                  </c:pt>
                  <c:pt idx="4">
                    <c:v>Тюменская область</c:v>
                  </c:pt>
                  <c:pt idx="6">
                    <c:v>Челябинская область</c:v>
                  </c:pt>
                  <c:pt idx="8">
                    <c:v>ХМАО - Югра </c:v>
                  </c:pt>
                  <c:pt idx="10">
                    <c:v>ЯНАО</c:v>
                  </c:pt>
                </c:lvl>
              </c:multiLvlStrCache>
            </c:multiLvlStrRef>
          </c:cat>
          <c:val>
            <c:numRef>
              <c:f>ИСХ_Койки_ср!$F$18:$F$29</c:f>
              <c:numCache>
                <c:formatCode>General</c:formatCode>
                <c:ptCount val="12"/>
                <c:pt idx="0">
                  <c:v>157</c:v>
                </c:pt>
                <c:pt idx="1">
                  <c:v>256</c:v>
                </c:pt>
                <c:pt idx="2">
                  <c:v>1642</c:v>
                </c:pt>
                <c:pt idx="3">
                  <c:v>1485</c:v>
                </c:pt>
                <c:pt idx="4">
                  <c:v>275</c:v>
                </c:pt>
                <c:pt idx="5">
                  <c:v>369</c:v>
                </c:pt>
                <c:pt idx="6">
                  <c:v>891</c:v>
                </c:pt>
                <c:pt idx="7">
                  <c:v>308</c:v>
                </c:pt>
                <c:pt idx="8">
                  <c:v>164</c:v>
                </c:pt>
                <c:pt idx="9">
                  <c:v>654</c:v>
                </c:pt>
                <c:pt idx="10">
                  <c:v>51</c:v>
                </c:pt>
                <c:pt idx="11">
                  <c:v>191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overlap val="100"/>
        <c:axId val="183600640"/>
        <c:axId val="218651392"/>
      </c:barChart>
      <c:catAx>
        <c:axId val="183600640"/>
        <c:scaling>
          <c:orientation val="minMax"/>
        </c:scaling>
        <c:delete val="0"/>
        <c:axPos val="b"/>
        <c:majorTickMark val="out"/>
        <c:minorTickMark val="none"/>
        <c:tickLblPos val="nextTo"/>
        <c:crossAx val="218651392"/>
        <c:crosses val="autoZero"/>
        <c:auto val="1"/>
        <c:lblAlgn val="ctr"/>
        <c:lblOffset val="100"/>
        <c:noMultiLvlLbl val="0"/>
      </c:catAx>
      <c:valAx>
        <c:axId val="218651392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one"/>
        <c:crossAx val="1836006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991735971171066"/>
          <c:y val="0.2772883550154937"/>
          <c:w val="0.16508090083821803"/>
          <c:h val="0.1221746939818467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 b="1" i="0" baseline="0">
          <a:solidFill>
            <a:srgbClr val="002060"/>
          </a:solidFill>
          <a:latin typeface="Arial" pitchFamily="34" charset="0"/>
        </a:defRPr>
      </a:pPr>
      <a:endParaRPr lang="ru-RU"/>
    </a:p>
  </c:txPr>
  <c:externalData r:id="rId2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1.5017891393447481E-2"/>
          <c:y val="0.12734006058802941"/>
          <c:w val="0.9699642172131091"/>
          <c:h val="0.78119930108437163"/>
        </c:manualLayout>
      </c:layout>
      <c:barChart>
        <c:barDir val="col"/>
        <c:grouping val="clustered"/>
        <c:varyColors val="0"/>
        <c:ser>
          <c:idx val="0"/>
          <c:order val="0"/>
          <c:tx>
            <c:v>Вакцинировано 1 компонентом, чел., % от плана</c:v>
          </c:tx>
          <c:spPr>
            <a:solidFill>
              <a:schemeClr val="tx2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 w="38100"/>
              <a:bevelB h="38100"/>
            </a:sp3d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Вакцинация!$A$21:$A$27</c:f>
              <c:strCache>
                <c:ptCount val="7"/>
                <c:pt idx="0">
                  <c:v>Курганская область </c:v>
                </c:pt>
                <c:pt idx="1">
                  <c:v>Свердловская область </c:v>
                </c:pt>
                <c:pt idx="2">
                  <c:v>Тюменская область </c:v>
                </c:pt>
                <c:pt idx="3">
                  <c:v>Челябинская область </c:v>
                </c:pt>
                <c:pt idx="4">
                  <c:v>ХМАО – Югра </c:v>
                </c:pt>
                <c:pt idx="5">
                  <c:v>ЯНАО </c:v>
                </c:pt>
                <c:pt idx="6">
                  <c:v>УФО </c:v>
                </c:pt>
              </c:strCache>
            </c:strRef>
          </c:cat>
          <c:val>
            <c:numRef>
              <c:f>Вакцинация!$E$21:$E$27</c:f>
              <c:numCache>
                <c:formatCode>0.0%</c:formatCode>
                <c:ptCount val="7"/>
                <c:pt idx="0">
                  <c:v>0.55438808540659434</c:v>
                </c:pt>
                <c:pt idx="1">
                  <c:v>0.46385682068521394</c:v>
                </c:pt>
                <c:pt idx="2">
                  <c:v>0.71824512554624742</c:v>
                </c:pt>
                <c:pt idx="3">
                  <c:v>0.44235772382838201</c:v>
                </c:pt>
                <c:pt idx="4">
                  <c:v>0.65052695648722147</c:v>
                </c:pt>
                <c:pt idx="5">
                  <c:v>0.61768505789011663</c:v>
                </c:pt>
                <c:pt idx="6">
                  <c:v>0.52635675841370255</c:v>
                </c:pt>
              </c:numCache>
            </c:numRef>
          </c:val>
        </c:ser>
        <c:ser>
          <c:idx val="1"/>
          <c:order val="1"/>
          <c:tx>
            <c:v>Вакцинировано 2 компонентом, чел., % от плана</c:v>
          </c:tx>
          <c:spPr>
            <a:solidFill>
              <a:schemeClr val="accent1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 w="38100"/>
              <a:bevelB h="38100"/>
            </a:sp3d>
          </c:spPr>
          <c:invertIfNegative val="0"/>
          <c:dLbls>
            <c:dLbl>
              <c:idx val="0"/>
              <c:layout>
                <c:manualLayout>
                  <c:x val="1.3652628539497706E-3"/>
                  <c:y val="7.93265951204117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0957885618493096E-3"/>
                  <c:y val="6.68013432592940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005905969162908E-17"/>
                  <c:y val="7.72390531435587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0957885618493096E-3"/>
                  <c:y val="7.30639691898529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6.88888852361470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3652628539497706E-3"/>
                  <c:y val="7.30639691898529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3652628539497706E-3"/>
                  <c:y val="7.30639691898529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Вакцинация!$A$21:$A$27</c:f>
              <c:strCache>
                <c:ptCount val="7"/>
                <c:pt idx="0">
                  <c:v>Курганская область </c:v>
                </c:pt>
                <c:pt idx="1">
                  <c:v>Свердловская область </c:v>
                </c:pt>
                <c:pt idx="2">
                  <c:v>Тюменская область </c:v>
                </c:pt>
                <c:pt idx="3">
                  <c:v>Челябинская область </c:v>
                </c:pt>
                <c:pt idx="4">
                  <c:v>ХМАО – Югра </c:v>
                </c:pt>
                <c:pt idx="5">
                  <c:v>ЯНАО </c:v>
                </c:pt>
                <c:pt idx="6">
                  <c:v>УФО </c:v>
                </c:pt>
              </c:strCache>
            </c:strRef>
          </c:cat>
          <c:val>
            <c:numRef>
              <c:f>Вакцинация!$G$21:$G$27</c:f>
              <c:numCache>
                <c:formatCode>0.0%</c:formatCode>
                <c:ptCount val="7"/>
                <c:pt idx="0">
                  <c:v>0.45056335982404089</c:v>
                </c:pt>
                <c:pt idx="1">
                  <c:v>0.36804622794214553</c:v>
                </c:pt>
                <c:pt idx="2">
                  <c:v>0.565401083891372</c:v>
                </c:pt>
                <c:pt idx="3">
                  <c:v>0.34443020026628035</c:v>
                </c:pt>
                <c:pt idx="4">
                  <c:v>0.54263749495537572</c:v>
                </c:pt>
                <c:pt idx="5">
                  <c:v>0.51913935037185499</c:v>
                </c:pt>
                <c:pt idx="6">
                  <c:v>0.42067620354341834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9"/>
        <c:axId val="183599104"/>
        <c:axId val="218665472"/>
      </c:barChart>
      <c:catAx>
        <c:axId val="183599104"/>
        <c:scaling>
          <c:orientation val="minMax"/>
        </c:scaling>
        <c:delete val="0"/>
        <c:axPos val="b"/>
        <c:majorTickMark val="out"/>
        <c:minorTickMark val="none"/>
        <c:tickLblPos val="nextTo"/>
        <c:crossAx val="218665472"/>
        <c:crosses val="autoZero"/>
        <c:auto val="1"/>
        <c:lblAlgn val="ctr"/>
        <c:lblOffset val="100"/>
        <c:noMultiLvlLbl val="0"/>
      </c:catAx>
      <c:valAx>
        <c:axId val="218665472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one"/>
        <c:crossAx val="18359910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45112171238437787"/>
          <c:y val="3.7378936358059285E-2"/>
          <c:w val="0.54222898123638774"/>
          <c:h val="8.6564612711651348E-2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b="1" i="0" baseline="0">
          <a:solidFill>
            <a:srgbClr val="002060"/>
          </a:solidFill>
          <a:latin typeface="Arial" pitchFamily="34" charset="0"/>
        </a:defRPr>
      </a:pPr>
      <a:endParaRPr lang="ru-RU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748884689981262"/>
          <c:y val="0.19164686405716941"/>
          <c:w val="0.86469017521963065"/>
          <c:h val="0.61875393052319205"/>
        </c:manualLayout>
      </c:layout>
      <c:lineChart>
        <c:grouping val="standard"/>
        <c:varyColors val="0"/>
        <c:ser>
          <c:idx val="2"/>
          <c:order val="0"/>
          <c:tx>
            <c:strRef>
              <c:f>'УФО мес'!$E$4</c:f>
              <c:strCache>
                <c:ptCount val="1"/>
                <c:pt idx="0">
                  <c:v>2019 г.</c:v>
                </c:pt>
              </c:strCache>
            </c:strRef>
          </c:tx>
          <c:spPr>
            <a:ln>
              <a:solidFill>
                <a:schemeClr val="tx2">
                  <a:lumMod val="60000"/>
                  <a:lumOff val="40000"/>
                </a:schemeClr>
              </a:solidFill>
            </a:ln>
          </c:spPr>
          <c:marker>
            <c:symbol val="triangle"/>
            <c:size val="5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</c:marker>
          <c:val>
            <c:numRef>
              <c:f>'УФО мес'!$F$4:$Q$4</c:f>
              <c:numCache>
                <c:formatCode>General</c:formatCode>
                <c:ptCount val="12"/>
                <c:pt idx="0">
                  <c:v>194</c:v>
                </c:pt>
                <c:pt idx="1">
                  <c:v>317</c:v>
                </c:pt>
                <c:pt idx="2">
                  <c:v>468</c:v>
                </c:pt>
                <c:pt idx="3">
                  <c:v>284</c:v>
                </c:pt>
                <c:pt idx="4">
                  <c:v>306</c:v>
                </c:pt>
                <c:pt idx="5">
                  <c:v>407</c:v>
                </c:pt>
                <c:pt idx="6">
                  <c:v>435</c:v>
                </c:pt>
                <c:pt idx="7">
                  <c:v>470</c:v>
                </c:pt>
                <c:pt idx="8">
                  <c:v>517</c:v>
                </c:pt>
                <c:pt idx="9">
                  <c:v>548</c:v>
                </c:pt>
                <c:pt idx="10">
                  <c:v>673</c:v>
                </c:pt>
                <c:pt idx="11">
                  <c:v>1921</c:v>
                </c:pt>
              </c:numCache>
            </c:numRef>
          </c:val>
          <c:smooth val="1"/>
        </c:ser>
        <c:ser>
          <c:idx val="0"/>
          <c:order val="1"/>
          <c:tx>
            <c:strRef>
              <c:f>'УФО мес'!$E$5</c:f>
              <c:strCache>
                <c:ptCount val="1"/>
                <c:pt idx="0">
                  <c:v>2020 г.</c:v>
                </c:pt>
              </c:strCache>
            </c:strRef>
          </c:tx>
          <c:spPr>
            <a:ln>
              <a:solidFill>
                <a:prstClr val="black"/>
              </a:solidFill>
            </a:ln>
          </c:spPr>
          <c:marker>
            <c:symbol val="diamond"/>
            <c:size val="5"/>
            <c:spPr>
              <a:solidFill>
                <a:schemeClr val="tx2">
                  <a:lumMod val="75000"/>
                </a:schemeClr>
              </a:solidFill>
            </c:spPr>
          </c:marker>
          <c:cat>
            <c:strRef>
              <c:f>'УФО мес'!$F$3:$Q$3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'УФО мес'!$F$5:$Q$5</c:f>
              <c:numCache>
                <c:formatCode>General</c:formatCode>
                <c:ptCount val="12"/>
                <c:pt idx="0">
                  <c:v>229</c:v>
                </c:pt>
                <c:pt idx="1">
                  <c:v>314</c:v>
                </c:pt>
                <c:pt idx="2">
                  <c:v>511</c:v>
                </c:pt>
                <c:pt idx="3">
                  <c:v>275</c:v>
                </c:pt>
                <c:pt idx="4">
                  <c:v>354</c:v>
                </c:pt>
                <c:pt idx="5">
                  <c:v>401</c:v>
                </c:pt>
                <c:pt idx="6">
                  <c:v>487</c:v>
                </c:pt>
                <c:pt idx="7">
                  <c:v>504</c:v>
                </c:pt>
                <c:pt idx="8">
                  <c:v>732</c:v>
                </c:pt>
                <c:pt idx="9">
                  <c:v>554</c:v>
                </c:pt>
                <c:pt idx="10">
                  <c:v>737</c:v>
                </c:pt>
                <c:pt idx="11">
                  <c:v>1754</c:v>
                </c:pt>
              </c:numCache>
            </c:numRef>
          </c:val>
          <c:smooth val="1"/>
        </c:ser>
        <c:ser>
          <c:idx val="1"/>
          <c:order val="2"/>
          <c:tx>
            <c:strRef>
              <c:f>'УФО мес'!$E$6</c:f>
              <c:strCache>
                <c:ptCount val="1"/>
                <c:pt idx="0">
                  <c:v>2021 г.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square"/>
            <c:size val="5"/>
            <c:spPr>
              <a:solidFill>
                <a:srgbClr val="C00000"/>
              </a:solidFill>
            </c:spPr>
          </c:marker>
          <c:cat>
            <c:strRef>
              <c:f>'УФО мес'!$F$3:$Q$3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'УФО мес'!$F$6:$Q$6</c:f>
              <c:numCache>
                <c:formatCode>General</c:formatCode>
                <c:ptCount val="12"/>
                <c:pt idx="0">
                  <c:v>303</c:v>
                </c:pt>
                <c:pt idx="1">
                  <c:v>454</c:v>
                </c:pt>
                <c:pt idx="2">
                  <c:v>487</c:v>
                </c:pt>
                <c:pt idx="3">
                  <c:v>547</c:v>
                </c:pt>
                <c:pt idx="4" formatCode="0">
                  <c:v>441.2</c:v>
                </c:pt>
                <c:pt idx="5">
                  <c:v>612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5400192"/>
        <c:axId val="33325632"/>
      </c:lineChart>
      <c:catAx>
        <c:axId val="115400192"/>
        <c:scaling>
          <c:orientation val="minMax"/>
        </c:scaling>
        <c:delete val="0"/>
        <c:axPos val="b"/>
        <c:majorTickMark val="none"/>
        <c:minorTickMark val="none"/>
        <c:tickLblPos val="nextTo"/>
        <c:crossAx val="33325632"/>
        <c:crosses val="autoZero"/>
        <c:auto val="1"/>
        <c:lblAlgn val="ctr"/>
        <c:lblOffset val="100"/>
        <c:noMultiLvlLbl val="0"/>
      </c:catAx>
      <c:valAx>
        <c:axId val="333256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1540019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341042642815701"/>
          <c:y val="0.1711996029939607"/>
          <c:w val="0.83658957357184305"/>
          <c:h val="0.655857250519682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'РФ накоп'!$E$80:$F$80</c:f>
              <c:strCache>
                <c:ptCount val="1"/>
                <c:pt idx="0">
                  <c:v>январь-июнь 2020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tx2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'РФ накоп'!$H$79</c:f>
              <c:strCache>
                <c:ptCount val="1"/>
                <c:pt idx="0">
                  <c:v>УФО</c:v>
                </c:pt>
              </c:strCache>
            </c:strRef>
          </c:cat>
          <c:val>
            <c:numRef>
              <c:f>'РФ накоп'!$H$80</c:f>
              <c:numCache>
                <c:formatCode>0.00</c:formatCode>
                <c:ptCount val="1"/>
                <c:pt idx="0">
                  <c:v>1.163</c:v>
                </c:pt>
              </c:numCache>
            </c:numRef>
          </c:val>
        </c:ser>
        <c:ser>
          <c:idx val="1"/>
          <c:order val="1"/>
          <c:tx>
            <c:strRef>
              <c:f>'РФ накоп'!$E$81:$F$81</c:f>
              <c:strCache>
                <c:ptCount val="1"/>
                <c:pt idx="0">
                  <c:v>январь-июнь 2021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'РФ накоп'!$H$79</c:f>
              <c:strCache>
                <c:ptCount val="1"/>
                <c:pt idx="0">
                  <c:v>УФО</c:v>
                </c:pt>
              </c:strCache>
            </c:strRef>
          </c:cat>
          <c:val>
            <c:numRef>
              <c:f>'РФ накоп'!$H$81</c:f>
              <c:numCache>
                <c:formatCode>0.00</c:formatCode>
                <c:ptCount val="1"/>
                <c:pt idx="0">
                  <c:v>2.085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10"/>
        <c:overlap val="-65"/>
        <c:axId val="138315264"/>
        <c:axId val="60481536"/>
      </c:barChart>
      <c:catAx>
        <c:axId val="138315264"/>
        <c:scaling>
          <c:orientation val="minMax"/>
        </c:scaling>
        <c:delete val="1"/>
        <c:axPos val="b"/>
        <c:majorTickMark val="none"/>
        <c:minorTickMark val="none"/>
        <c:tickLblPos val="nextTo"/>
        <c:crossAx val="60481536"/>
        <c:crosses val="autoZero"/>
        <c:auto val="1"/>
        <c:lblAlgn val="ctr"/>
        <c:lblOffset val="100"/>
        <c:noMultiLvlLbl val="0"/>
      </c:catAx>
      <c:valAx>
        <c:axId val="60481536"/>
        <c:scaling>
          <c:orientation val="minMax"/>
        </c:scaling>
        <c:delete val="1"/>
        <c:axPos val="l"/>
        <c:numFmt formatCode="0.00" sourceLinked="1"/>
        <c:majorTickMark val="out"/>
        <c:minorTickMark val="none"/>
        <c:tickLblPos val="none"/>
        <c:crossAx val="138315264"/>
        <c:crosses val="autoZero"/>
        <c:crossBetween val="between"/>
      </c:valAx>
      <c:spPr>
        <a:ln>
          <a:noFill/>
        </a:ln>
      </c:spPr>
    </c:plotArea>
    <c:legend>
      <c:legendPos val="t"/>
      <c:layout>
        <c:manualLayout>
          <c:xMode val="edge"/>
          <c:yMode val="edge"/>
          <c:x val="0.33335120790279976"/>
          <c:y val="0.87430379833915028"/>
          <c:w val="0.55439676290463658"/>
          <c:h val="8.3620408720586556E-2"/>
        </c:manualLayout>
      </c:layout>
      <c:overlay val="0"/>
      <c:txPr>
        <a:bodyPr/>
        <a:lstStyle/>
        <a:p>
          <a:pPr>
            <a:defRPr sz="1500" b="1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РФ</c:v>
                </c:pt>
              </c:strCache>
            </c:strRef>
          </c:tx>
          <c:spPr>
            <a:ln w="34925">
              <a:solidFill>
                <a:srgbClr val="FF0000"/>
              </a:solidFill>
            </a:ln>
          </c:spPr>
          <c:marker>
            <c:symbol val="diamond"/>
            <c:size val="3"/>
            <c:spPr>
              <a:solidFill>
                <a:srgbClr val="FF0000"/>
              </a:solidFill>
              <a:ln w="76200"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0.14533252708463038"/>
                  <c:y val="-9.1219978083243294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dirty="0" smtClean="0"/>
                      <a:t>6</a:t>
                    </a:r>
                    <a:r>
                      <a:rPr lang="en-US" sz="1200" dirty="0" smtClean="0"/>
                      <a:t> 212 137</a:t>
                    </a:r>
                    <a:endParaRPr lang="en-US" sz="12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4708020987226489E-2"/>
                  <c:y val="-9.5471533738078054E-2"/>
                </c:manualLayout>
              </c:layout>
              <c:tx>
                <c:rich>
                  <a:bodyPr/>
                  <a:lstStyle/>
                  <a:p>
                    <a:pPr algn="ctr" rtl="0">
                      <a:defRPr lang="en-US" sz="1400" b="0" i="0" u="none" strike="noStrike" kern="1200" baseline="0" dirty="0" smtClean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b="1" i="0" u="none" strike="noStrike" kern="1200" baseline="0" dirty="0" smtClean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rPr>
                      <a:t>6 051 910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0885026234033128E-3"/>
                  <c:y val="-0.10077592547039363"/>
                </c:manualLayout>
              </c:layout>
              <c:tx>
                <c:rich>
                  <a:bodyPr/>
                  <a:lstStyle/>
                  <a:p>
                    <a:pPr algn="ctr" rtl="0">
                      <a:defRPr lang="en-US" sz="1400" b="1" i="0" u="none" strike="noStrike" kern="1200" baseline="0" dirty="0" smtClean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b="1" i="0" u="none" strike="noStrike" kern="1200" baseline="0" dirty="0" smtClean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rPr>
                      <a:t>5 623 615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10.07.2019</c:v>
                </c:pt>
                <c:pt idx="1">
                  <c:v>10.07.2020</c:v>
                </c:pt>
                <c:pt idx="2">
                  <c:v>10.07.2021</c:v>
                </c:pt>
              </c:strCache>
            </c:strRef>
          </c:cat>
          <c:val>
            <c:numRef>
              <c:f>Лист1!$B$2:$D$2</c:f>
              <c:numCache>
                <c:formatCode>General</c:formatCode>
                <c:ptCount val="3"/>
                <c:pt idx="0">
                  <c:v>6212137</c:v>
                </c:pt>
                <c:pt idx="1">
                  <c:v>6051910</c:v>
                </c:pt>
                <c:pt idx="2">
                  <c:v>5623615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8561024"/>
        <c:axId val="160443776"/>
      </c:lineChart>
      <c:catAx>
        <c:axId val="1385610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60443776"/>
        <c:crosses val="autoZero"/>
        <c:auto val="1"/>
        <c:lblAlgn val="ctr"/>
        <c:lblOffset val="100"/>
        <c:noMultiLvlLbl val="0"/>
      </c:catAx>
      <c:valAx>
        <c:axId val="160443776"/>
        <c:scaling>
          <c:orientation val="minMax"/>
          <c:max val="6300000"/>
          <c:min val="5200000"/>
        </c:scaling>
        <c:delete val="1"/>
        <c:axPos val="l"/>
        <c:numFmt formatCode="General" sourceLinked="1"/>
        <c:majorTickMark val="out"/>
        <c:minorTickMark val="none"/>
        <c:tickLblPos val="none"/>
        <c:crossAx val="1385610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УФО</a:t>
            </a:r>
            <a:endParaRPr lang="ru-RU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УФО</c:v>
                </c:pt>
              </c:strCache>
            </c:strRef>
          </c:tx>
          <c:spPr>
            <a:ln w="25400">
              <a:solidFill>
                <a:srgbClr val="FF0000"/>
              </a:solidFill>
            </a:ln>
          </c:spPr>
          <c:marker>
            <c:symbol val="diamond"/>
            <c:size val="2"/>
            <c:spPr>
              <a:solidFill>
                <a:srgbClr val="FF0000"/>
              </a:solidFill>
              <a:ln w="76200"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0.1166213955265135"/>
                  <c:y val="-8.0167860136752575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i="0" u="none" strike="noStrike" kern="1200" baseline="0" dirty="0" smtClean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rPr>
                      <a:t>528</a:t>
                    </a:r>
                    <a:r>
                      <a:rPr lang="ru-RU" sz="1200" b="1" i="0" u="none" strike="noStrike" kern="1200" baseline="0" dirty="0" smtClean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rPr>
                      <a:t> </a:t>
                    </a:r>
                    <a:r>
                      <a:rPr lang="en-US" sz="1200" b="1" i="0" u="none" strike="noStrike" kern="1200" baseline="0" dirty="0" smtClean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rPr>
                      <a:t>100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lang="ru-RU" sz="1400" b="1" i="0" u="none" strike="noStrike" kern="1200" baseline="0" dirty="0" smtClean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200" dirty="0" smtClean="0"/>
                      <a:t>518 391</a:t>
                    </a:r>
                    <a:endParaRPr lang="ru-RU" sz="1200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pPr algn="ctr">
                      <a:defRPr lang="ru-RU" sz="1400" b="1" i="0" u="none" strike="noStrike" kern="1200" baseline="0" dirty="0" smtClean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200" dirty="0" smtClean="0"/>
                      <a:t>477 721</a:t>
                    </a:r>
                    <a:endParaRPr lang="ru-RU" sz="1200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10.07.2019</c:v>
                </c:pt>
                <c:pt idx="1">
                  <c:v>10.07.2020</c:v>
                </c:pt>
                <c:pt idx="2">
                  <c:v>10.07.2021</c:v>
                </c:pt>
              </c:strCache>
            </c:strRef>
          </c:cat>
          <c:val>
            <c:numRef>
              <c:f>Лист1!$B$2:$D$2</c:f>
              <c:numCache>
                <c:formatCode>General</c:formatCode>
                <c:ptCount val="3"/>
                <c:pt idx="0">
                  <c:v>528100</c:v>
                </c:pt>
                <c:pt idx="1">
                  <c:v>518391</c:v>
                </c:pt>
                <c:pt idx="2">
                  <c:v>477721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0318208"/>
        <c:axId val="160445504"/>
      </c:lineChart>
      <c:catAx>
        <c:axId val="1403182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60445504"/>
        <c:crosses val="autoZero"/>
        <c:auto val="1"/>
        <c:lblAlgn val="ctr"/>
        <c:lblOffset val="100"/>
        <c:noMultiLvlLbl val="0"/>
      </c:catAx>
      <c:valAx>
        <c:axId val="1604455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403182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РФ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1044499634666017E-2"/>
          <c:y val="0.18741158838208596"/>
          <c:w val="0.93791100073066769"/>
          <c:h val="0.63792138564446377"/>
        </c:manualLayout>
      </c:layout>
      <c:barChart>
        <c:barDir val="col"/>
        <c:grouping val="clustered"/>
        <c:varyColors val="0"/>
        <c:ser>
          <c:idx val="1"/>
          <c:order val="1"/>
          <c:invertIfNegative val="0"/>
          <c:dPt>
            <c:idx val="0"/>
            <c:invertIfNegative val="0"/>
            <c:bubble3D val="0"/>
            <c:spPr>
              <a:noFill/>
            </c:spPr>
          </c:dPt>
          <c:dPt>
            <c:idx val="1"/>
            <c:invertIfNegative val="0"/>
            <c:bubble3D val="0"/>
            <c:spPr>
              <a:noFill/>
            </c:spPr>
          </c:dPt>
          <c:dPt>
            <c:idx val="2"/>
            <c:invertIfNegative val="0"/>
            <c:bubble3D val="0"/>
            <c:spPr>
              <a:noFill/>
            </c:spPr>
          </c:dPt>
          <c:dPt>
            <c:idx val="3"/>
            <c:invertIfNegative val="0"/>
            <c:bubble3D val="0"/>
            <c:spPr>
              <a:solidFill>
                <a:schemeClr val="tx2">
                  <a:lumMod val="50000"/>
                </a:schemeClr>
              </a:solidFill>
            </c:spPr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layout>
                <c:manualLayout>
                  <c:x val="-5.5455654143385146E-3"/>
                  <c:y val="8.23757561438999E-2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Лист3!$E$9</c:f>
              <c:strCache>
                <c:ptCount val="1"/>
                <c:pt idx="0">
                  <c:v>10.07.2021 с  самозанятыми</c:v>
                </c:pt>
              </c:strCache>
            </c:strRef>
          </c:cat>
          <c:val>
            <c:numRef>
              <c:f>Лист3!$B$15:$E$15</c:f>
              <c:numCache>
                <c:formatCode>General</c:formatCode>
                <c:ptCount val="4"/>
                <c:pt idx="0">
                  <c:v>180000000</c:v>
                </c:pt>
                <c:pt idx="1">
                  <c:v>180000000</c:v>
                </c:pt>
                <c:pt idx="2">
                  <c:v>180000000</c:v>
                </c:pt>
                <c:pt idx="3" formatCode="#,##0">
                  <c:v>20652128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8560512"/>
        <c:axId val="160447808"/>
      </c:barChart>
      <c:lineChart>
        <c:grouping val="standard"/>
        <c:varyColors val="0"/>
        <c:ser>
          <c:idx val="0"/>
          <c:order val="0"/>
          <c:tx>
            <c:strRef>
              <c:f>Лист3!$A$10</c:f>
              <c:strCache>
                <c:ptCount val="1"/>
                <c:pt idx="0">
                  <c:v>РФ</c:v>
                </c:pt>
              </c:strCache>
            </c:strRef>
          </c:tx>
          <c:spPr>
            <a:ln w="25400">
              <a:solidFill>
                <a:srgbClr val="FF0000"/>
              </a:solidFill>
            </a:ln>
          </c:spPr>
          <c:marker>
            <c:symbol val="diamond"/>
            <c:size val="2"/>
            <c:spPr>
              <a:solidFill>
                <a:srgbClr val="FF0000"/>
              </a:solidFill>
              <a:ln w="76200"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7.3377908227392402E-2"/>
                  <c:y val="-0.1312700264311977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3866726874181061E-2"/>
                  <c:y val="-9.3764304593712752E-2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2088999269332069E-2"/>
                  <c:y val="-0.10314073505308388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Лист3!$B$9:$D$9</c:f>
              <c:strCache>
                <c:ptCount val="3"/>
                <c:pt idx="0">
                  <c:v>10.07.2019</c:v>
                </c:pt>
                <c:pt idx="1">
                  <c:v>10.07.2020</c:v>
                </c:pt>
                <c:pt idx="2">
                  <c:v>10.07.2021 без  самозанятых</c:v>
                </c:pt>
              </c:strCache>
            </c:strRef>
          </c:cat>
          <c:val>
            <c:numRef>
              <c:f>Лист3!$B$10:$D$10</c:f>
              <c:numCache>
                <c:formatCode>#,##0</c:formatCode>
                <c:ptCount val="3"/>
                <c:pt idx="0">
                  <c:v>19577203</c:v>
                </c:pt>
                <c:pt idx="1">
                  <c:v>19140747</c:v>
                </c:pt>
                <c:pt idx="2">
                  <c:v>18152128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0323328"/>
        <c:axId val="160447232"/>
      </c:lineChart>
      <c:catAx>
        <c:axId val="140323328"/>
        <c:scaling>
          <c:orientation val="minMax"/>
        </c:scaling>
        <c:delete val="0"/>
        <c:axPos val="b"/>
        <c:majorTickMark val="none"/>
        <c:minorTickMark val="none"/>
        <c:tickLblPos val="nextTo"/>
        <c:crossAx val="160447232"/>
        <c:crosses val="autoZero"/>
        <c:auto val="1"/>
        <c:lblAlgn val="ctr"/>
        <c:lblOffset val="100"/>
        <c:noMultiLvlLbl val="0"/>
      </c:catAx>
      <c:valAx>
        <c:axId val="160447232"/>
        <c:scaling>
          <c:orientation val="minMax"/>
          <c:max val="20000000"/>
          <c:min val="17500000"/>
        </c:scaling>
        <c:delete val="1"/>
        <c:axPos val="l"/>
        <c:numFmt formatCode="#,##0" sourceLinked="1"/>
        <c:majorTickMark val="none"/>
        <c:minorTickMark val="none"/>
        <c:tickLblPos val="none"/>
        <c:crossAx val="140323328"/>
        <c:crosses val="autoZero"/>
        <c:crossBetween val="between"/>
      </c:valAx>
      <c:valAx>
        <c:axId val="160447808"/>
        <c:scaling>
          <c:orientation val="minMax"/>
        </c:scaling>
        <c:delete val="1"/>
        <c:axPos val="r"/>
        <c:numFmt formatCode="General" sourceLinked="1"/>
        <c:majorTickMark val="out"/>
        <c:minorTickMark val="none"/>
        <c:tickLblPos val="none"/>
        <c:crossAx val="138560512"/>
        <c:crosses val="max"/>
        <c:crossBetween val="between"/>
      </c:valAx>
      <c:catAx>
        <c:axId val="138560512"/>
        <c:scaling>
          <c:orientation val="minMax"/>
        </c:scaling>
        <c:delete val="1"/>
        <c:axPos val="b"/>
        <c:majorTickMark val="out"/>
        <c:minorTickMark val="none"/>
        <c:tickLblPos val="none"/>
        <c:crossAx val="16044780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УФО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spPr>
            <a:solidFill>
              <a:srgbClr val="10253F"/>
            </a:solidFill>
          </c:spPr>
          <c:invertIfNegative val="0"/>
          <c:dPt>
            <c:idx val="0"/>
            <c:invertIfNegative val="0"/>
            <c:bubble3D val="0"/>
            <c:spPr>
              <a:noFill/>
            </c:spPr>
          </c:dPt>
          <c:dPt>
            <c:idx val="1"/>
            <c:invertIfNegative val="0"/>
            <c:bubble3D val="0"/>
            <c:spPr>
              <a:noFill/>
            </c:spPr>
          </c:dPt>
          <c:dPt>
            <c:idx val="2"/>
            <c:invertIfNegative val="0"/>
            <c:bubble3D val="0"/>
            <c:spPr>
              <a:noFill/>
            </c:spPr>
          </c:dPt>
          <c:dPt>
            <c:idx val="3"/>
            <c:invertIfNegative val="0"/>
            <c:bubble3D val="0"/>
            <c:spPr>
              <a:solidFill>
                <a:schemeClr val="tx2">
                  <a:lumMod val="50000"/>
                </a:schemeClr>
              </a:solidFill>
            </c:spPr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Лист3!$E$9</c:f>
              <c:strCache>
                <c:ptCount val="1"/>
                <c:pt idx="0">
                  <c:v>10.07.2021 с  самозанятыми</c:v>
                </c:pt>
              </c:strCache>
            </c:strRef>
          </c:cat>
          <c:val>
            <c:numRef>
              <c:f>Лист3!$B$16:$E$16</c:f>
              <c:numCache>
                <c:formatCode>General</c:formatCode>
                <c:ptCount val="4"/>
                <c:pt idx="0">
                  <c:v>1600000</c:v>
                </c:pt>
                <c:pt idx="1">
                  <c:v>1600000</c:v>
                </c:pt>
                <c:pt idx="2">
                  <c:v>1600000</c:v>
                </c:pt>
                <c:pt idx="3" formatCode="#,##0">
                  <c:v>1770233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323840"/>
        <c:axId val="91915968"/>
      </c:barChart>
      <c:lineChart>
        <c:grouping val="standard"/>
        <c:varyColors val="0"/>
        <c:ser>
          <c:idx val="0"/>
          <c:order val="0"/>
          <c:tx>
            <c:strRef>
              <c:f>Лист3!$A$11</c:f>
              <c:strCache>
                <c:ptCount val="1"/>
                <c:pt idx="0">
                  <c:v>УФО</c:v>
                </c:pt>
              </c:strCache>
            </c:strRef>
          </c:tx>
          <c:spPr>
            <a:ln w="25400">
              <a:solidFill>
                <a:srgbClr val="FF0000"/>
              </a:solidFill>
            </a:ln>
          </c:spPr>
          <c:marker>
            <c:symbol val="diamond"/>
            <c:size val="2"/>
            <c:spPr>
              <a:ln w="76200">
                <a:solidFill>
                  <a:srgbClr val="FF0000"/>
                </a:solidFill>
              </a:ln>
            </c:spPr>
          </c:marker>
          <c:dPt>
            <c:idx val="0"/>
            <c:marker>
              <c:spPr>
                <a:solidFill>
                  <a:srgbClr val="FF0000"/>
                </a:solidFill>
                <a:ln w="76200">
                  <a:solidFill>
                    <a:srgbClr val="FF0000"/>
                  </a:solidFill>
                </a:ln>
              </c:spPr>
            </c:marker>
            <c:bubble3D val="0"/>
          </c:dPt>
          <c:dPt>
            <c:idx val="1"/>
            <c:marker>
              <c:spPr>
                <a:solidFill>
                  <a:srgbClr val="FF0000"/>
                </a:solidFill>
                <a:ln w="76200">
                  <a:solidFill>
                    <a:srgbClr val="FF0000"/>
                  </a:solidFill>
                </a:ln>
              </c:spPr>
            </c:marker>
            <c:bubble3D val="0"/>
          </c:dPt>
          <c:dPt>
            <c:idx val="2"/>
            <c:marker>
              <c:spPr>
                <a:solidFill>
                  <a:srgbClr val="FF0000"/>
                </a:solidFill>
                <a:ln w="76200">
                  <a:solidFill>
                    <a:srgbClr val="FF0000"/>
                  </a:solidFill>
                </a:ln>
              </c:spPr>
            </c:marker>
            <c:bubble3D val="0"/>
          </c:dPt>
          <c:dLbls>
            <c:dLbl>
              <c:idx val="0"/>
              <c:layout>
                <c:manualLayout>
                  <c:x val="-8.8888888888888934E-2"/>
                  <c:y val="-0.10594978515859976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7222222222222249E-2"/>
                  <c:y val="-9.6191273432833069E-2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7.7777777777777779E-2"/>
                  <c:y val="-7.5280127034391103E-2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Лист3!$B$9:$D$9</c:f>
              <c:strCache>
                <c:ptCount val="3"/>
                <c:pt idx="0">
                  <c:v>10.07.2019</c:v>
                </c:pt>
                <c:pt idx="1">
                  <c:v>10.07.2020</c:v>
                </c:pt>
                <c:pt idx="2">
                  <c:v>10.07.2021 без  самозанятых</c:v>
                </c:pt>
              </c:strCache>
            </c:strRef>
          </c:cat>
          <c:val>
            <c:numRef>
              <c:f>Лист3!$B$11:$D$11</c:f>
              <c:numCache>
                <c:formatCode>#,##0</c:formatCode>
                <c:ptCount val="3"/>
                <c:pt idx="0">
                  <c:v>1662971</c:v>
                </c:pt>
                <c:pt idx="1">
                  <c:v>1623008</c:v>
                </c:pt>
                <c:pt idx="2">
                  <c:v>1544704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8561536"/>
        <c:axId val="91915392"/>
      </c:lineChart>
      <c:catAx>
        <c:axId val="138561536"/>
        <c:scaling>
          <c:orientation val="minMax"/>
        </c:scaling>
        <c:delete val="0"/>
        <c:axPos val="b"/>
        <c:majorTickMark val="none"/>
        <c:minorTickMark val="none"/>
        <c:tickLblPos val="nextTo"/>
        <c:crossAx val="91915392"/>
        <c:crosses val="autoZero"/>
        <c:auto val="1"/>
        <c:lblAlgn val="ctr"/>
        <c:lblOffset val="100"/>
        <c:noMultiLvlLbl val="0"/>
      </c:catAx>
      <c:valAx>
        <c:axId val="91915392"/>
        <c:scaling>
          <c:orientation val="minMax"/>
          <c:max val="1900000"/>
          <c:min val="1400000"/>
        </c:scaling>
        <c:delete val="1"/>
        <c:axPos val="l"/>
        <c:numFmt formatCode="#,##0" sourceLinked="1"/>
        <c:majorTickMark val="out"/>
        <c:minorTickMark val="none"/>
        <c:tickLblPos val="none"/>
        <c:crossAx val="138561536"/>
        <c:crosses val="autoZero"/>
        <c:crossBetween val="between"/>
      </c:valAx>
      <c:valAx>
        <c:axId val="91915968"/>
        <c:scaling>
          <c:orientation val="minMax"/>
        </c:scaling>
        <c:delete val="1"/>
        <c:axPos val="r"/>
        <c:numFmt formatCode="General" sourceLinked="1"/>
        <c:majorTickMark val="out"/>
        <c:minorTickMark val="none"/>
        <c:tickLblPos val="none"/>
        <c:crossAx val="140323840"/>
        <c:crosses val="max"/>
        <c:crossBetween val="between"/>
      </c:valAx>
      <c:catAx>
        <c:axId val="140323840"/>
        <c:scaling>
          <c:orientation val="minMax"/>
        </c:scaling>
        <c:delete val="1"/>
        <c:axPos val="b"/>
        <c:majorTickMark val="out"/>
        <c:minorTickMark val="none"/>
        <c:tickLblPos val="none"/>
        <c:crossAx val="9191596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888888888888889E-2"/>
          <c:y val="5.0925925925925923E-2"/>
          <c:w val="0.92855555555555569"/>
          <c:h val="0.77658974919801693"/>
        </c:manualLayout>
      </c:layout>
      <c:lineChart>
        <c:grouping val="standard"/>
        <c:varyColors val="0"/>
        <c:ser>
          <c:idx val="0"/>
          <c:order val="0"/>
          <c:tx>
            <c:strRef>
              <c:f>Лист4!$B$2</c:f>
              <c:strCache>
                <c:ptCount val="1"/>
                <c:pt idx="0">
                  <c:v>Выработка</c:v>
                </c:pt>
              </c:strCache>
            </c:strRef>
          </c:tx>
          <c:spPr>
            <a:ln>
              <a:solidFill>
                <a:schemeClr val="tx2">
                  <a:lumMod val="75000"/>
                </a:schemeClr>
              </a:solidFill>
            </a:ln>
          </c:spPr>
          <c:dLbls>
            <c:dLbl>
              <c:idx val="0"/>
              <c:layout>
                <c:manualLayout>
                  <c:x val="-0.10277777777777779"/>
                  <c:y val="-6.94444444444445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1.38888888888889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555555555555549E-2"/>
                  <c:y val="6.48148148148148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5555555555556555E-3"/>
                  <c:y val="-6.01851851851852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chemeClr val="tx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Лист4!$C$1:$F$1</c:f>
              <c:strCache>
                <c:ptCount val="4"/>
                <c:pt idx="0">
                  <c:v>январь-июнь 2018 г.</c:v>
                </c:pt>
                <c:pt idx="1">
                  <c:v>январь-июнь 2019 г.</c:v>
                </c:pt>
                <c:pt idx="2">
                  <c:v>январь-июнь 2020 г.</c:v>
                </c:pt>
                <c:pt idx="3">
                  <c:v>январь-июнь 2021 г.</c:v>
                </c:pt>
              </c:strCache>
            </c:strRef>
          </c:cat>
          <c:val>
            <c:numRef>
              <c:f>Лист4!$C$2:$F$2</c:f>
              <c:numCache>
                <c:formatCode>General</c:formatCode>
                <c:ptCount val="4"/>
                <c:pt idx="0">
                  <c:v>131.6</c:v>
                </c:pt>
                <c:pt idx="1">
                  <c:v>134.19999999999999</c:v>
                </c:pt>
                <c:pt idx="2">
                  <c:v>124.3</c:v>
                </c:pt>
                <c:pt idx="3">
                  <c:v>129.19999999999999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Лист4!$B$3</c:f>
              <c:strCache>
                <c:ptCount val="1"/>
                <c:pt idx="0">
                  <c:v>Потребление</c:v>
                </c:pt>
              </c:strCache>
            </c:strRef>
          </c:tx>
          <c:dLbls>
            <c:dLbl>
              <c:idx val="0"/>
              <c:layout>
                <c:manualLayout>
                  <c:x val="-9.1666666666666799E-2"/>
                  <c:y val="6.94444444444445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8.05555555555557E-2"/>
                  <c:y val="9.25925925925927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722222222222227E-2"/>
                  <c:y val="-8.33333333333333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0185067526416036E-16"/>
                  <c:y val="5.5555555555555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Лист4!$C$1:$F$1</c:f>
              <c:strCache>
                <c:ptCount val="4"/>
                <c:pt idx="0">
                  <c:v>январь-июнь 2018 г.</c:v>
                </c:pt>
                <c:pt idx="1">
                  <c:v>январь-июнь 2019 г.</c:v>
                </c:pt>
                <c:pt idx="2">
                  <c:v>январь-июнь 2020 г.</c:v>
                </c:pt>
                <c:pt idx="3">
                  <c:v>январь-июнь 2021 г.</c:v>
                </c:pt>
              </c:strCache>
            </c:strRef>
          </c:cat>
          <c:val>
            <c:numRef>
              <c:f>Лист4!$C$3:$F$3</c:f>
              <c:numCache>
                <c:formatCode>General</c:formatCode>
                <c:ptCount val="4"/>
                <c:pt idx="0">
                  <c:v>131.30000000000001</c:v>
                </c:pt>
                <c:pt idx="1">
                  <c:v>130.5</c:v>
                </c:pt>
                <c:pt idx="2">
                  <c:v>124.7</c:v>
                </c:pt>
                <c:pt idx="3">
                  <c:v>127.7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0319744"/>
        <c:axId val="91918848"/>
      </c:lineChart>
      <c:catAx>
        <c:axId val="1403197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91918848"/>
        <c:crosses val="autoZero"/>
        <c:auto val="1"/>
        <c:lblAlgn val="ctr"/>
        <c:lblOffset val="100"/>
        <c:noMultiLvlLbl val="0"/>
      </c:catAx>
      <c:valAx>
        <c:axId val="91918848"/>
        <c:scaling>
          <c:orientation val="minMax"/>
          <c:max val="136"/>
          <c:min val="122"/>
        </c:scaling>
        <c:delete val="1"/>
        <c:axPos val="l"/>
        <c:numFmt formatCode="General" sourceLinked="1"/>
        <c:majorTickMark val="out"/>
        <c:minorTickMark val="none"/>
        <c:tickLblPos val="none"/>
        <c:crossAx val="1403197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6188888888888944"/>
          <c:y val="8.2949475065616798E-2"/>
          <c:w val="0.2408888888888889"/>
          <c:h val="0.16743438320209997"/>
        </c:manualLayout>
      </c:layout>
      <c:overlay val="0"/>
      <c:txPr>
        <a:bodyPr/>
        <a:lstStyle/>
        <a:p>
          <a:pPr>
            <a:defRPr sz="2000" b="1"/>
          </a:pPr>
          <a:endParaRPr lang="ru-RU"/>
        </a:p>
      </c:txPr>
    </c:legend>
    <c:plotVisOnly val="1"/>
    <c:dispBlanksAs val="gap"/>
    <c:showDLblsOverMax val="0"/>
  </c:chart>
  <c:externalData r:id="rId1">
    <c:autoUpdate val="1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0.79395</cdr:x>
      <cdr:y>0.37465</cdr:y>
    </cdr:from>
    <cdr:to>
      <cdr:x>0.97957</cdr:x>
      <cdr:y>0.43892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899565" y="1579345"/>
          <a:ext cx="1613111" cy="2709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sz="1400" b="1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rPr>
            <a:t>рост в 1,8 раза</a:t>
          </a:r>
          <a:endParaRPr lang="ru-RU" sz="1400" b="1" dirty="0">
            <a:solidFill>
              <a:sysClr val="windowText" lastClr="000000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0.72439</cdr:x>
      <cdr:y>0.79505</cdr:y>
    </cdr:from>
    <cdr:to>
      <cdr:x>0.97639</cdr:x>
      <cdr:y>0.97073</cdr:y>
    </cdr:to>
    <cdr:sp macro="" textlink="">
      <cdr:nvSpPr>
        <cdr:cNvPr id="2" name="TextBox 17"/>
        <cdr:cNvSpPr txBox="1"/>
      </cdr:nvSpPr>
      <cdr:spPr>
        <a:xfrm xmlns:a="http://schemas.openxmlformats.org/drawingml/2006/main">
          <a:off x="3311906" y="1810711"/>
          <a:ext cx="1152144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sz="1000" dirty="0" smtClean="0"/>
            <a:t>10.07.2021 </a:t>
          </a:r>
          <a:br>
            <a:rPr lang="ru-RU" sz="1000" dirty="0" smtClean="0"/>
          </a:br>
          <a:r>
            <a:rPr lang="ru-RU" sz="1000" dirty="0" smtClean="0"/>
            <a:t>с </a:t>
          </a:r>
          <a:r>
            <a:rPr lang="ru-RU" sz="1000" dirty="0" err="1" smtClean="0"/>
            <a:t>самозанятыми</a:t>
          </a:r>
          <a:endParaRPr lang="ru-RU" sz="10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0.06835</cdr:x>
      <cdr:y>0.22591</cdr:y>
    </cdr:from>
    <cdr:to>
      <cdr:x>0.42113</cdr:x>
      <cdr:y>0.33522</cdr:y>
    </cdr:to>
    <cdr:sp macro="" textlink="">
      <cdr:nvSpPr>
        <cdr:cNvPr id="2" name="TextBox 1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4685" y="540689"/>
          <a:ext cx="1107996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r>
            <a:rPr lang="ru-RU" altLang="ru-RU" sz="1100" b="1" dirty="0">
              <a:solidFill>
                <a:srgbClr val="C00000"/>
              </a:solidFill>
            </a:rPr>
            <a:t>Рост в </a:t>
          </a:r>
          <a:r>
            <a:rPr lang="ru-RU" altLang="ru-RU" sz="1100" b="1" dirty="0" smtClean="0">
              <a:solidFill>
                <a:srgbClr val="C00000"/>
              </a:solidFill>
            </a:rPr>
            <a:t>4 </a:t>
          </a:r>
          <a:r>
            <a:rPr lang="ru-RU" altLang="ru-RU" sz="1100" b="1" dirty="0">
              <a:solidFill>
                <a:srgbClr val="C00000"/>
              </a:solidFill>
            </a:rPr>
            <a:t>раза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0.90169</cdr:x>
      <cdr:y>0.80218</cdr:y>
    </cdr:from>
    <cdr:to>
      <cdr:x>0.99199</cdr:x>
      <cdr:y>0.85539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386970" y="4870175"/>
          <a:ext cx="839856" cy="3230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0.06021</cdr:x>
      <cdr:y>0.59539</cdr:y>
    </cdr:from>
    <cdr:to>
      <cdr:x>0.96609</cdr:x>
      <cdr:y>0.60685</cdr:y>
    </cdr:to>
    <cdr:sp macro="" textlink="">
      <cdr:nvSpPr>
        <cdr:cNvPr id="3" name="Прямая соединительная линия 2"/>
        <cdr:cNvSpPr/>
      </cdr:nvSpPr>
      <cdr:spPr>
        <a:xfrm xmlns:a="http://schemas.openxmlformats.org/drawingml/2006/main" flipV="1">
          <a:off x="550570" y="3005593"/>
          <a:ext cx="8283330" cy="57821"/>
        </a:xfrm>
        <a:prstGeom xmlns:a="http://schemas.openxmlformats.org/drawingml/2006/main" prst="line">
          <a:avLst/>
        </a:prstGeom>
        <a:ln xmlns:a="http://schemas.openxmlformats.org/drawingml/2006/main" w="12700">
          <a:solidFill>
            <a:srgbClr val="C00000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>
            <a:ln w="12700">
              <a:solidFill>
                <a:schemeClr val="tx1"/>
              </a:solidFill>
              <a:prstDash val="sysDash"/>
            </a:ln>
          </a:endParaRPr>
        </a:p>
      </cdr:txBody>
    </cdr:sp>
  </cdr:relSizeAnchor>
  <cdr:relSizeAnchor xmlns:cdr="http://schemas.openxmlformats.org/drawingml/2006/chartDrawing">
    <cdr:from>
      <cdr:x>0.05847</cdr:x>
      <cdr:y>0.43377</cdr:y>
    </cdr:from>
    <cdr:to>
      <cdr:x>0.96383</cdr:x>
      <cdr:y>0.44261</cdr:y>
    </cdr:to>
    <cdr:sp macro="" textlink="">
      <cdr:nvSpPr>
        <cdr:cNvPr id="7" name="Прямая соединительная линия 6"/>
        <cdr:cNvSpPr/>
      </cdr:nvSpPr>
      <cdr:spPr>
        <a:xfrm xmlns:a="http://schemas.openxmlformats.org/drawingml/2006/main" flipV="1">
          <a:off x="534667" y="2189684"/>
          <a:ext cx="8278612" cy="44626"/>
        </a:xfrm>
        <a:prstGeom xmlns:a="http://schemas.openxmlformats.org/drawingml/2006/main" prst="line">
          <a:avLst/>
        </a:prstGeom>
        <a:ln xmlns:a="http://schemas.openxmlformats.org/drawingml/2006/main" w="12700">
          <a:solidFill>
            <a:srgbClr val="002060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0.05765</cdr:x>
      <cdr:y>0.31783</cdr:y>
    </cdr:from>
    <cdr:to>
      <cdr:x>0.96218</cdr:x>
      <cdr:y>0.31783</cdr:y>
    </cdr:to>
    <cdr:sp macro="" textlink="">
      <cdr:nvSpPr>
        <cdr:cNvPr id="9" name="Прямая соединительная линия 8"/>
        <cdr:cNvSpPr/>
      </cdr:nvSpPr>
      <cdr:spPr>
        <a:xfrm xmlns:a="http://schemas.openxmlformats.org/drawingml/2006/main" flipV="1">
          <a:off x="527169" y="1604434"/>
          <a:ext cx="8271022" cy="0"/>
        </a:xfrm>
        <a:prstGeom xmlns:a="http://schemas.openxmlformats.org/drawingml/2006/main" prst="line">
          <a:avLst/>
        </a:prstGeom>
        <a:ln xmlns:a="http://schemas.openxmlformats.org/drawingml/2006/main" w="12700">
          <a:solidFill>
            <a:srgbClr val="92D050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</cdr:x>
      <cdr:y>0.26573</cdr:y>
    </cdr:from>
    <cdr:to>
      <cdr:x>0.07913</cdr:x>
      <cdr:y>0.38748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-1" y="1341449"/>
          <a:ext cx="723568" cy="6145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УФО</a:t>
          </a:r>
        </a:p>
        <a:p xmlns:a="http://schemas.openxmlformats.org/drawingml/2006/main">
          <a:r>
            <a:rPr lang="ru-RU" sz="1600" b="1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397,5</a:t>
          </a:r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</cdr:x>
      <cdr:y>0.41162</cdr:y>
    </cdr:from>
    <cdr:to>
      <cdr:x>0.06609</cdr:x>
      <cdr:y>0.50719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0" y="2077873"/>
          <a:ext cx="604298" cy="4824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РФ</a:t>
          </a:r>
        </a:p>
        <a:p xmlns:a="http://schemas.openxmlformats.org/drawingml/2006/main">
          <a:r>
            <a:rPr lang="ru-RU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311,5</a:t>
          </a:r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</cdr:x>
      <cdr:y>0.53204</cdr:y>
    </cdr:from>
    <cdr:to>
      <cdr:x>0.06195</cdr:x>
      <cdr:y>0.61292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0" y="3233892"/>
          <a:ext cx="576109" cy="4916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600" b="1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РПН</a:t>
          </a:r>
        </a:p>
        <a:p xmlns:a="http://schemas.openxmlformats.org/drawingml/2006/main">
          <a:r>
            <a:rPr lang="ru-RU" sz="1600" b="1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200</a:t>
          </a:r>
        </a:p>
        <a:p xmlns:a="http://schemas.openxmlformats.org/drawingml/2006/main">
          <a:endParaRPr lang="ru-RU" sz="11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0.01147</cdr:x>
      <cdr:y>0.38583</cdr:y>
    </cdr:from>
    <cdr:to>
      <cdr:x>0.09661</cdr:x>
      <cdr:y>0.44627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2506" y="1684255"/>
          <a:ext cx="760885" cy="26381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rtl="0" fontAlgn="base"/>
          <a:r>
            <a:rPr lang="ru-RU" sz="1400" b="0" i="0" baseline="0" dirty="0">
              <a:solidFill>
                <a:srgbClr val="002060"/>
              </a:solidFill>
              <a:latin typeface="Arial" pitchFamily="34" charset="0"/>
              <a:ea typeface="+mn-ea"/>
              <a:cs typeface="Arial" pitchFamily="34" charset="0"/>
            </a:rPr>
            <a:t>213 741 </a:t>
          </a:r>
          <a:endParaRPr lang="en-US" sz="1400" b="0" i="0" baseline="0" dirty="0">
            <a:solidFill>
              <a:srgbClr val="002060"/>
            </a:solidFill>
            <a:latin typeface="Arial" pitchFamily="34" charset="0"/>
            <a:ea typeface="+mn-ea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0.15104</cdr:x>
      <cdr:y>0.47302</cdr:y>
    </cdr:from>
    <cdr:to>
      <cdr:x>0.23822</cdr:x>
      <cdr:y>0.53005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349828" y="2064876"/>
          <a:ext cx="779116" cy="24895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rtl="0" fontAlgn="base"/>
          <a:r>
            <a:rPr lang="ru-RU" sz="1400" b="0" i="0" baseline="0" dirty="0">
              <a:solidFill>
                <a:srgbClr val="002060"/>
              </a:solidFill>
              <a:latin typeface="Arial" pitchFamily="34" charset="0"/>
              <a:ea typeface="+mn-ea"/>
              <a:cs typeface="Arial" pitchFamily="34" charset="0"/>
            </a:rPr>
            <a:t>932 772 </a:t>
          </a:r>
          <a:endParaRPr lang="en-US" sz="1400" b="0" i="0" baseline="0" dirty="0">
            <a:solidFill>
              <a:srgbClr val="002060"/>
            </a:solidFill>
            <a:latin typeface="Arial" pitchFamily="34" charset="0"/>
            <a:ea typeface="+mn-ea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0.28363</cdr:x>
      <cdr:y>0.22995</cdr:y>
    </cdr:from>
    <cdr:to>
      <cdr:x>0.37132</cdr:x>
      <cdr:y>0.29508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534762" y="1003773"/>
          <a:ext cx="783674" cy="28433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rtl="0" fontAlgn="base"/>
          <a:r>
            <a:rPr lang="ru-RU" sz="1400" b="0" i="0" baseline="0" dirty="0">
              <a:solidFill>
                <a:srgbClr val="002060"/>
              </a:solidFill>
              <a:latin typeface="Arial" pitchFamily="34" charset="0"/>
              <a:ea typeface="+mn-ea"/>
              <a:cs typeface="Arial" pitchFamily="34" charset="0"/>
            </a:rPr>
            <a:t>505 075</a:t>
          </a:r>
          <a:endParaRPr lang="en-US" sz="1400" b="0" i="0" baseline="0" dirty="0">
            <a:solidFill>
              <a:srgbClr val="002060"/>
            </a:solidFill>
            <a:latin typeface="Arial" pitchFamily="34" charset="0"/>
            <a:ea typeface="+mn-ea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0.42438</cdr:x>
      <cdr:y>0.48773</cdr:y>
    </cdr:from>
    <cdr:to>
      <cdr:x>0.50894</cdr:x>
      <cdr:y>0.55556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792634" y="2129050"/>
          <a:ext cx="755702" cy="29609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rtl="0" fontAlgn="base"/>
          <a:r>
            <a:rPr lang="ru-RU" sz="1400" b="0" i="0" baseline="0" dirty="0">
              <a:solidFill>
                <a:srgbClr val="002060"/>
              </a:solidFill>
              <a:latin typeface="Arial" pitchFamily="34" charset="0"/>
              <a:ea typeface="+mn-ea"/>
              <a:cs typeface="Arial" pitchFamily="34" charset="0"/>
            </a:rPr>
            <a:t>715 998</a:t>
          </a:r>
          <a:endParaRPr lang="en-US" sz="1400" b="0" i="0" baseline="0" dirty="0">
            <a:solidFill>
              <a:srgbClr val="002060"/>
            </a:solidFill>
            <a:latin typeface="Arial" pitchFamily="34" charset="0"/>
            <a:ea typeface="+mn-ea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0.56509</cdr:x>
      <cdr:y>0.29164</cdr:y>
    </cdr:from>
    <cdr:to>
      <cdr:x>0.65379</cdr:x>
      <cdr:y>0.35701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050134" y="1273103"/>
          <a:ext cx="792701" cy="28535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rtl="0" fontAlgn="base"/>
          <a:r>
            <a:rPr lang="ru-RU" sz="1400" b="0" i="0" baseline="0" dirty="0">
              <a:solidFill>
                <a:srgbClr val="002060"/>
              </a:solidFill>
              <a:latin typeface="Arial" pitchFamily="34" charset="0"/>
              <a:ea typeface="+mn-ea"/>
              <a:cs typeface="Arial" pitchFamily="34" charset="0"/>
            </a:rPr>
            <a:t>491 639</a:t>
          </a:r>
          <a:endParaRPr lang="en-US" sz="1400" b="0" i="0" baseline="0" dirty="0">
            <a:solidFill>
              <a:srgbClr val="002060"/>
            </a:solidFill>
            <a:latin typeface="Arial" pitchFamily="34" charset="0"/>
            <a:ea typeface="+mn-ea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0.70718</cdr:x>
      <cdr:y>0.32451</cdr:y>
    </cdr:from>
    <cdr:to>
      <cdr:x>0.79343</cdr:x>
      <cdr:y>0.38434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319977" y="1416578"/>
          <a:ext cx="770805" cy="26114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rtl="0" fontAlgn="base"/>
          <a:r>
            <a:rPr lang="ru-RU" sz="1400" b="0" i="0" baseline="0" dirty="0">
              <a:solidFill>
                <a:srgbClr val="002060"/>
              </a:solidFill>
              <a:latin typeface="Arial" pitchFamily="34" charset="0"/>
              <a:ea typeface="+mn-ea"/>
              <a:cs typeface="Arial" pitchFamily="34" charset="0"/>
            </a:rPr>
            <a:t>149 166</a:t>
          </a:r>
          <a:endParaRPr lang="en-US" sz="1400" b="0" i="0" baseline="0" dirty="0">
            <a:solidFill>
              <a:srgbClr val="002060"/>
            </a:solidFill>
            <a:latin typeface="Arial" pitchFamily="34" charset="0"/>
            <a:ea typeface="+mn-ea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0.84088</cdr:x>
      <cdr:y>0.41394</cdr:y>
    </cdr:from>
    <cdr:to>
      <cdr:x>0.94868</cdr:x>
      <cdr:y>0.4827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7514837" y="1806976"/>
          <a:ext cx="963395" cy="30012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3 008 391</a:t>
          </a:r>
        </a:p>
      </cdr:txBody>
    </cdr:sp>
  </cdr:relSizeAnchor>
  <cdr:relSizeAnchor xmlns:cdr="http://schemas.openxmlformats.org/drawingml/2006/chartDrawing">
    <cdr:from>
      <cdr:x>0.07076</cdr:x>
      <cdr:y>0.56889</cdr:y>
    </cdr:from>
    <cdr:to>
      <cdr:x>0.14508</cdr:x>
      <cdr:y>0.61939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632383" y="2483350"/>
          <a:ext cx="664189" cy="2204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173 712</a:t>
          </a:r>
        </a:p>
      </cdr:txBody>
    </cdr:sp>
  </cdr:relSizeAnchor>
  <cdr:relSizeAnchor xmlns:cdr="http://schemas.openxmlformats.org/drawingml/2006/chartDrawing">
    <cdr:from>
      <cdr:x>0.21057</cdr:x>
      <cdr:y>0.62374</cdr:y>
    </cdr:from>
    <cdr:to>
      <cdr:x>0.28489</cdr:x>
      <cdr:y>0.67424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1958770" y="3794638"/>
          <a:ext cx="691330" cy="3072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200" b="1">
              <a:solidFill>
                <a:sysClr val="window" lastClr="FFFFFF"/>
              </a:solidFill>
              <a:latin typeface="Arial" pitchFamily="34" charset="0"/>
              <a:cs typeface="Arial" pitchFamily="34" charset="0"/>
            </a:rPr>
            <a:t>740 106</a:t>
          </a:r>
        </a:p>
      </cdr:txBody>
    </cdr:sp>
  </cdr:relSizeAnchor>
  <cdr:relSizeAnchor xmlns:cdr="http://schemas.openxmlformats.org/drawingml/2006/chartDrawing">
    <cdr:from>
      <cdr:x>0.34987</cdr:x>
      <cdr:y>0.45202</cdr:y>
    </cdr:from>
    <cdr:to>
      <cdr:x>0.42419</cdr:x>
      <cdr:y>0.50253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3126754" y="1973188"/>
          <a:ext cx="664188" cy="2204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200" b="1" dirty="0">
              <a:solidFill>
                <a:sysClr val="window" lastClr="FFFFFF"/>
              </a:solidFill>
              <a:latin typeface="Arial" pitchFamily="34" charset="0"/>
              <a:cs typeface="Arial" pitchFamily="34" charset="0"/>
            </a:rPr>
            <a:t>397 594</a:t>
          </a:r>
        </a:p>
      </cdr:txBody>
    </cdr:sp>
  </cdr:relSizeAnchor>
  <cdr:relSizeAnchor xmlns:cdr="http://schemas.openxmlformats.org/drawingml/2006/chartDrawing">
    <cdr:from>
      <cdr:x>0.48694</cdr:x>
      <cdr:y>0.65152</cdr:y>
    </cdr:from>
    <cdr:to>
      <cdr:x>0.56126</cdr:x>
      <cdr:y>0.70202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4351731" y="2844058"/>
          <a:ext cx="664188" cy="2204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557 493</a:t>
          </a:r>
        </a:p>
      </cdr:txBody>
    </cdr:sp>
  </cdr:relSizeAnchor>
  <cdr:relSizeAnchor xmlns:cdr="http://schemas.openxmlformats.org/drawingml/2006/chartDrawing">
    <cdr:from>
      <cdr:x>0.62815</cdr:x>
      <cdr:y>0.46409</cdr:y>
    </cdr:from>
    <cdr:to>
      <cdr:x>0.70247</cdr:x>
      <cdr:y>0.51459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5613705" y="2025870"/>
          <a:ext cx="664189" cy="2204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410 101</a:t>
          </a:r>
        </a:p>
      </cdr:txBody>
    </cdr:sp>
  </cdr:relSizeAnchor>
  <cdr:relSizeAnchor xmlns:cdr="http://schemas.openxmlformats.org/drawingml/2006/chartDrawing">
    <cdr:from>
      <cdr:x>0.76357</cdr:x>
      <cdr:y>0.48975</cdr:y>
    </cdr:from>
    <cdr:to>
      <cdr:x>0.83789</cdr:x>
      <cdr:y>0.54026</cdr:y>
    </cdr:to>
    <cdr:sp macro="" textlink="">
      <cdr:nvSpPr>
        <cdr:cNvPr id="14" name="TextBox 1"/>
        <cdr:cNvSpPr txBox="1"/>
      </cdr:nvSpPr>
      <cdr:spPr>
        <a:xfrm xmlns:a="http://schemas.openxmlformats.org/drawingml/2006/main">
          <a:off x="6823937" y="2137902"/>
          <a:ext cx="664188" cy="2204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125 368</a:t>
          </a:r>
        </a:p>
      </cdr:txBody>
    </cdr:sp>
  </cdr:relSizeAnchor>
  <cdr:relSizeAnchor xmlns:cdr="http://schemas.openxmlformats.org/drawingml/2006/chartDrawing">
    <cdr:from>
      <cdr:x>0.88737</cdr:x>
      <cdr:y>0.58207</cdr:y>
    </cdr:from>
    <cdr:to>
      <cdr:x>0.97491</cdr:x>
      <cdr:y>0.63258</cdr:y>
    </cdr:to>
    <cdr:sp macro="" textlink="">
      <cdr:nvSpPr>
        <cdr:cNvPr id="15" name="TextBox 1"/>
        <cdr:cNvSpPr txBox="1"/>
      </cdr:nvSpPr>
      <cdr:spPr>
        <a:xfrm xmlns:a="http://schemas.openxmlformats.org/drawingml/2006/main">
          <a:off x="7930324" y="2540890"/>
          <a:ext cx="782334" cy="2204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2 404 374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1697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2C1F73-979D-4835-9C9A-953B9D2EF480}" type="datetimeFigureOut">
              <a:rPr lang="ru-RU" smtClean="0"/>
              <a:pPr/>
              <a:t>06.08.2021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25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1697" y="6456325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B61A9-5EE8-4BEF-8113-661CAED438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531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1697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B754B32-F085-4086-96A8-C7E1C81F42C9}" type="datetimeFigureOut">
              <a:rPr lang="ru-RU"/>
              <a:pPr>
                <a:defRPr/>
              </a:pPr>
              <a:t>06.08.2021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202" y="3228706"/>
            <a:ext cx="7942238" cy="30591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325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1697" y="6456325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F29F177-2F9B-4153-A82E-FAA2E9F1F8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1038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BA68186-9F61-4EC1-9C82-0B083E8EFD84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2C7E5AF-9A10-4115-B401-087D0C432053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52DD345-7394-4D90-A186-C778FD336E28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620091-2851-4A72-B5E5-D483F1899AC5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Заметки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7397" y="3228896"/>
            <a:ext cx="9099418" cy="322181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ru-RU" altLang="ru-RU" sz="1600" smtClean="0">
              <a:latin typeface="Arial" charset="0"/>
              <a:cs typeface="Arial" charset="0"/>
            </a:endParaRPr>
          </a:p>
        </p:txBody>
      </p:sp>
      <p:sp>
        <p:nvSpPr>
          <p:cNvPr id="22532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05DE0C1-2AF2-445D-9F8B-27E33416A69F}" type="slidenum">
              <a:rPr lang="ru-RU" altLang="ru-RU" smtClean="0">
                <a:solidFill>
                  <a:srgbClr val="000000"/>
                </a:solidFill>
                <a:latin typeface="Calibri" pitchFamily="34" charset="0"/>
              </a:rPr>
              <a:pPr eaLnBrk="1" hangingPunct="1"/>
              <a:t>16</a:t>
            </a:fld>
            <a:endParaRPr lang="ru-RU" altLang="ru-RU" smtClean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7397" y="3228896"/>
            <a:ext cx="9099418" cy="322181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ru-RU" altLang="ru-RU" sz="1600" smtClean="0">
              <a:latin typeface="Arial" charset="0"/>
              <a:cs typeface="Arial" charset="0"/>
            </a:endParaRPr>
          </a:p>
        </p:txBody>
      </p:sp>
      <p:sp>
        <p:nvSpPr>
          <p:cNvPr id="23556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256309D-A527-4178-8BD0-18179AF6D8FE}" type="slidenum">
              <a:rPr lang="ru-RU" altLang="ru-RU" smtClean="0">
                <a:solidFill>
                  <a:srgbClr val="000000"/>
                </a:solidFill>
                <a:latin typeface="Calibri" pitchFamily="34" charset="0"/>
              </a:rPr>
              <a:pPr eaLnBrk="1" hangingPunct="1"/>
              <a:t>17</a:t>
            </a:fld>
            <a:endParaRPr lang="ru-RU" altLang="ru-RU" smtClean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Заметки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5564" y="3228896"/>
            <a:ext cx="8865039" cy="3058954"/>
          </a:xfrm>
        </p:spPr>
        <p:txBody>
          <a:bodyPr wrap="square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eaLnBrk="1" hangingPunct="1">
              <a:defRPr/>
            </a:pPr>
            <a:endParaRPr lang="ru-RU" altLang="ru-RU" sz="1400" dirty="0">
              <a:solidFill>
                <a:schemeClr val="tx2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24580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A7CB58C-6B1B-4CD5-8E08-34FF6E781C3F}" type="slidenum">
              <a:rPr lang="ru-RU" altLang="ru-RU" smtClean="0">
                <a:solidFill>
                  <a:srgbClr val="000000"/>
                </a:solidFill>
                <a:latin typeface="Calibri" pitchFamily="34" charset="0"/>
              </a:rPr>
              <a:pPr eaLnBrk="1" hangingPunct="1"/>
              <a:t>18</a:t>
            </a:fld>
            <a:endParaRPr lang="ru-RU" altLang="ru-RU" smtClean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Заметки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5564" y="3228896"/>
            <a:ext cx="8865039" cy="305895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ru-RU" altLang="ru-RU" sz="1400" smtClean="0">
              <a:latin typeface="Arial" charset="0"/>
              <a:cs typeface="Arial" charset="0"/>
            </a:endParaRPr>
          </a:p>
          <a:p>
            <a:pPr algn="just"/>
            <a:endParaRPr lang="ru-RU" altLang="ru-RU" sz="1400" smtClean="0">
              <a:latin typeface="Arial" charset="0"/>
              <a:cs typeface="Arial" charset="0"/>
            </a:endParaRPr>
          </a:p>
          <a:p>
            <a:pPr algn="just"/>
            <a:endParaRPr lang="ru-RU" altLang="ru-RU" sz="1400" smtClean="0">
              <a:latin typeface="Arial" charset="0"/>
              <a:cs typeface="Arial" charset="0"/>
            </a:endParaRPr>
          </a:p>
          <a:p>
            <a:pPr algn="just"/>
            <a:endParaRPr lang="ru-RU" altLang="ru-RU" sz="1400" smtClean="0">
              <a:latin typeface="Arial" charset="0"/>
              <a:cs typeface="Arial" charset="0"/>
            </a:endParaRPr>
          </a:p>
          <a:p>
            <a:pPr algn="just"/>
            <a:endParaRPr lang="ru-RU" altLang="ru-RU" sz="1400" smtClean="0">
              <a:latin typeface="Arial" charset="0"/>
              <a:cs typeface="Arial" charset="0"/>
            </a:endParaRPr>
          </a:p>
          <a:p>
            <a:pPr algn="just"/>
            <a:endParaRPr lang="ru-RU" altLang="ru-RU" sz="1400" smtClean="0">
              <a:latin typeface="Arial" charset="0"/>
              <a:cs typeface="Arial" charset="0"/>
            </a:endParaRPr>
          </a:p>
        </p:txBody>
      </p:sp>
      <p:sp>
        <p:nvSpPr>
          <p:cNvPr id="25604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E215D7D-2273-41F2-8518-123173B1A33D}" type="slidenum">
              <a:rPr lang="ru-RU" altLang="ru-RU" smtClean="0">
                <a:solidFill>
                  <a:srgbClr val="000000"/>
                </a:solidFill>
                <a:latin typeface="Calibri" pitchFamily="34" charset="0"/>
              </a:rPr>
              <a:pPr eaLnBrk="1" hangingPunct="1"/>
              <a:t>19</a:t>
            </a:fld>
            <a:endParaRPr lang="ru-RU" altLang="ru-RU" smtClean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Заметки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54795" y="3228896"/>
            <a:ext cx="8561725" cy="305895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ct val="0"/>
              </a:spcBef>
            </a:pPr>
            <a:endParaRPr lang="ru-RU" altLang="ru-RU" sz="1400" smtClean="0">
              <a:latin typeface="Arial" charset="0"/>
              <a:cs typeface="Arial" charset="0"/>
            </a:endParaRPr>
          </a:p>
        </p:txBody>
      </p:sp>
      <p:sp>
        <p:nvSpPr>
          <p:cNvPr id="26628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3842001-A919-48C1-AD8A-4F27DD162D27}" type="slidenum">
              <a:rPr lang="ru-RU" altLang="ru-RU" smtClean="0">
                <a:solidFill>
                  <a:srgbClr val="000000"/>
                </a:solidFill>
                <a:latin typeface="Calibri" pitchFamily="34" charset="0"/>
              </a:rPr>
              <a:pPr eaLnBrk="1" hangingPunct="1"/>
              <a:t>20</a:t>
            </a:fld>
            <a:endParaRPr lang="ru-RU" altLang="ru-RU" smtClean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Заметки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9054" y="3228896"/>
            <a:ext cx="8823678" cy="305895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altLang="ru-RU" sz="1600" smtClean="0"/>
              <a:t>Охват тестированием остается значительно выше норматива (200 на 100 тысяч населения) во всех регионах УФО.</a:t>
            </a:r>
          </a:p>
          <a:p>
            <a:pPr eaLnBrk="1" hangingPunct="1"/>
            <a:endParaRPr lang="ru-RU" altLang="ru-RU" sz="1600" smtClean="0"/>
          </a:p>
          <a:p>
            <a:pPr eaLnBrk="1" hangingPunct="1"/>
            <a:r>
              <a:rPr lang="ru-RU" altLang="ru-RU" sz="1600" smtClean="0"/>
              <a:t>По уровню охвата тестированием (на 100 тыс.населения), по данным Роспотребнадзора, ЯНАО, ХМАО и Тюменская область входят в ТОР-15 регионов РФ;</a:t>
            </a:r>
          </a:p>
          <a:p>
            <a:pPr eaLnBrk="1" hangingPunct="1"/>
            <a:r>
              <a:rPr lang="ru-RU" altLang="ru-RU" sz="1600" smtClean="0"/>
              <a:t>Свердловская и Челябинская области и ХМАО – в ТОП-15 по </a:t>
            </a:r>
            <a:r>
              <a:rPr lang="ru-RU" altLang="ru-RU" smtClean="0"/>
              <a:t>абсолютному количеству проведенных исследований. </a:t>
            </a:r>
            <a:endParaRPr lang="ru-RU" altLang="ru-RU" sz="1600" smtClean="0"/>
          </a:p>
          <a:p>
            <a:pPr eaLnBrk="1" hangingPunct="1"/>
            <a:endParaRPr lang="ru-RU" altLang="ru-RU" sz="1600" smtClean="0"/>
          </a:p>
          <a:p>
            <a:pPr eaLnBrk="1" hangingPunct="1"/>
            <a:endParaRPr lang="ru-RU" altLang="ru-RU" sz="1600" smtClean="0"/>
          </a:p>
          <a:p>
            <a:pPr eaLnBrk="1" hangingPunct="1"/>
            <a:endParaRPr lang="ru-RU" altLang="ru-RU" sz="1600" smtClean="0"/>
          </a:p>
        </p:txBody>
      </p:sp>
      <p:sp>
        <p:nvSpPr>
          <p:cNvPr id="27652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6DE76C1-FA37-4302-80AF-2F4C77B69219}" type="slidenum">
              <a:rPr lang="ru-RU" altLang="ru-RU" smtClean="0">
                <a:solidFill>
                  <a:srgbClr val="000000"/>
                </a:solidFill>
                <a:latin typeface="Calibri" pitchFamily="34" charset="0"/>
              </a:rPr>
              <a:pPr eaLnBrk="1" hangingPunct="1"/>
              <a:t>21</a:t>
            </a:fld>
            <a:endParaRPr lang="ru-RU" altLang="ru-RU" smtClean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xfrm>
            <a:off x="675564" y="3228896"/>
            <a:ext cx="8865039" cy="305895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z="1400" u="sng" smtClean="0"/>
          </a:p>
          <a:p>
            <a:pPr eaLnBrk="1" hangingPunct="1"/>
            <a:endParaRPr lang="ru-RU" altLang="ru-RU" sz="1400" smtClean="0"/>
          </a:p>
          <a:p>
            <a:pPr eaLnBrk="1" hangingPunct="1"/>
            <a:endParaRPr lang="ru-RU" altLang="ru-RU" sz="1400" smtClean="0"/>
          </a:p>
          <a:p>
            <a:pPr algn="just"/>
            <a:endParaRPr lang="ru-RU" altLang="ru-RU" sz="1400" smtClean="0">
              <a:latin typeface="Arial" charset="0"/>
              <a:cs typeface="Arial" charset="0"/>
            </a:endParaRPr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08F7770-FCA4-4F71-9954-FB0C6E09BCA7}" type="slidenum">
              <a:rPr lang="ru-RU" altLang="ru-RU" smtClean="0">
                <a:solidFill>
                  <a:srgbClr val="000000"/>
                </a:solidFill>
                <a:latin typeface="Calibri" pitchFamily="34" charset="0"/>
              </a:rPr>
              <a:pPr eaLnBrk="1" hangingPunct="1"/>
              <a:t>22</a:t>
            </a:fld>
            <a:endParaRPr lang="ru-RU" altLang="ru-RU" smtClean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97163" y="509588"/>
            <a:ext cx="4532312" cy="25495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dirty="0" smtClean="0"/>
              <a:t> 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0F57043-780E-40C1-829B-0D09A8B373A3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Заметки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54795" y="3228896"/>
            <a:ext cx="8561725" cy="305895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z="1400" smtClean="0"/>
          </a:p>
          <a:p>
            <a:endParaRPr lang="ru-RU" altLang="ru-RU" sz="1400" smtClean="0"/>
          </a:p>
          <a:p>
            <a:endParaRPr lang="ru-RU" altLang="ru-RU" sz="1400" smtClean="0"/>
          </a:p>
          <a:p>
            <a:endParaRPr lang="ru-RU" altLang="ru-RU" sz="1400" smtClean="0"/>
          </a:p>
          <a:p>
            <a:endParaRPr lang="ru-RU" altLang="ru-RU" sz="1400" smtClean="0"/>
          </a:p>
          <a:p>
            <a:endParaRPr lang="ru-RU" altLang="ru-RU" sz="1400" smtClean="0"/>
          </a:p>
          <a:p>
            <a:pPr algn="just" eaLnBrk="1" hangingPunct="1">
              <a:spcBef>
                <a:spcPct val="0"/>
              </a:spcBef>
            </a:pPr>
            <a:endParaRPr lang="ru-RU" altLang="ru-RU" sz="1400" smtClean="0">
              <a:latin typeface="Arial" charset="0"/>
              <a:cs typeface="Arial" charset="0"/>
            </a:endParaRPr>
          </a:p>
        </p:txBody>
      </p:sp>
      <p:sp>
        <p:nvSpPr>
          <p:cNvPr id="29700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3CBAC9E-E65B-4A08-8090-B396F5653B1D}" type="slidenum">
              <a:rPr lang="ru-RU" altLang="ru-RU" smtClean="0">
                <a:solidFill>
                  <a:srgbClr val="000000"/>
                </a:solidFill>
                <a:latin typeface="Calibri" pitchFamily="34" charset="0"/>
              </a:rPr>
              <a:pPr eaLnBrk="1" hangingPunct="1"/>
              <a:t>23</a:t>
            </a:fld>
            <a:endParaRPr lang="ru-RU" altLang="ru-RU" smtClean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xfrm>
            <a:off x="426554" y="3228706"/>
            <a:ext cx="9101350" cy="322218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z="1600" dirty="0" smtClean="0">
              <a:latin typeface="Arial" charset="0"/>
              <a:cs typeface="Arial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C985D0-932A-4D9A-8FC1-A29567DA2631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697163" y="509588"/>
            <a:ext cx="4532312" cy="25495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C541358-BE19-4D23-BE45-5261E79457F3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B6265C-C1AE-48F9-9E66-0303485B9C0D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xfrm>
            <a:off x="427397" y="3228897"/>
            <a:ext cx="9099418" cy="322181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ru-RU" sz="1600" smtClean="0">
              <a:latin typeface="Arial" charset="0"/>
              <a:cs typeface="Arial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0AB07C-F825-4733-B042-729935E3C498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xfrm>
            <a:off x="427397" y="3228896"/>
            <a:ext cx="9099418" cy="322181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ru-RU" sz="1600" smtClean="0">
              <a:latin typeface="Arial" charset="0"/>
              <a:cs typeface="Arial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0AB07C-F825-4733-B042-729935E3C498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xfrm>
            <a:off x="426554" y="3228706"/>
            <a:ext cx="9101350" cy="322218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z="1600" dirty="0" smtClean="0">
              <a:latin typeface="Arial" charset="0"/>
              <a:cs typeface="Arial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C985D0-932A-4D9A-8FC1-A29567DA2631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smtClean="0"/>
              <a:t> </a:t>
            </a:r>
          </a:p>
          <a:p>
            <a:endParaRPr lang="ru-RU" altLang="ru-RU" smtClean="0"/>
          </a:p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D55143-D124-45B2-AF9B-C4DF8E503188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611C4-D174-4228-8B08-A4FE6065875D}" type="datetime1">
              <a:rPr lang="ru-RU"/>
              <a:pPr>
                <a:defRPr/>
              </a:pPr>
              <a:t>06.08.2021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CA66B-1A17-4EE1-94A7-DD90556171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AAB66-EDE5-42BC-874C-B0A0F56B51EF}" type="datetime1">
              <a:rPr lang="ru-RU"/>
              <a:pPr>
                <a:defRPr/>
              </a:pPr>
              <a:t>06.08.2021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4971E-13EB-4C72-8546-DB91E34CB1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31D47-487F-4ED8-BBD8-C7673771AA70}" type="datetime1">
              <a:rPr lang="ru-RU"/>
              <a:pPr>
                <a:defRPr/>
              </a:pPr>
              <a:t>06.08.2021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A9B35-D9D6-4D30-B575-E04103840C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5D3C7-6C61-4C20-A90A-9B94FBDD0D9B}" type="datetime1">
              <a:rPr lang="ru-RU"/>
              <a:pPr>
                <a:defRPr/>
              </a:pPr>
              <a:t>06.08.2021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8BC53-F3A5-4D8F-8EEE-970B1F63D4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52903-217B-4FFB-8871-27377FBFC18D}" type="datetime1">
              <a:rPr lang="ru-RU"/>
              <a:pPr>
                <a:defRPr/>
              </a:pPr>
              <a:t>06.08.2021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D2374-8DF9-4ECB-8AC8-5AAE83B146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6A664-F4D8-4196-9095-A0004DEEA93E}" type="datetime1">
              <a:rPr lang="ru-RU"/>
              <a:pPr>
                <a:defRPr/>
              </a:pPr>
              <a:t>06.08.2021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E6837-3885-4C8C-A9EA-3EE368D7A4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14A5D-841A-4DF3-811D-FFC874DCE3D6}" type="datetime1">
              <a:rPr lang="ru-RU"/>
              <a:pPr>
                <a:defRPr/>
              </a:pPr>
              <a:t>06.08.2021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78DED-5A5C-4005-BA11-563511BF50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612A7-F66E-46D0-BC22-4027158CE527}" type="datetime1">
              <a:rPr lang="ru-RU"/>
              <a:pPr>
                <a:defRPr/>
              </a:pPr>
              <a:t>06.08.2021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5D8BD-F689-4FB0-9D1A-56021D39E2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34FDA-D2BE-49CE-A722-F1D4772DD13E}" type="datetime1">
              <a:rPr lang="ru-RU"/>
              <a:pPr>
                <a:defRPr/>
              </a:pPr>
              <a:t>06.08.2021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9D104-697D-48B2-9551-BD565B4862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503C1-8A99-4A6E-AB88-0894E6925A49}" type="datetime1">
              <a:rPr lang="ru-RU"/>
              <a:pPr>
                <a:defRPr/>
              </a:pPr>
              <a:t>06.08.2021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B6479-8F6E-4C2E-B037-EC4E9D9960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A2046-E63A-4FB1-8092-42E21EB70FA3}" type="datetime1">
              <a:rPr lang="ru-RU"/>
              <a:pPr>
                <a:defRPr/>
              </a:pPr>
              <a:t>06.08.2021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E376B-7FC7-4FA8-BB1F-A477C5DEC9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BE1F8AC-B943-4A8D-89B2-96D7D2104315}" type="datetime1">
              <a:rPr lang="ru-RU"/>
              <a:pPr>
                <a:defRPr/>
              </a:pPr>
              <a:t>06.08.2021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4F2638D-5A0B-4511-B7E3-E95FB7DA3D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2.xml"/><Relationship Id="rId3" Type="http://schemas.openxmlformats.org/officeDocument/2006/relationships/chart" Target="../charts/chart17.xml"/><Relationship Id="rId7" Type="http://schemas.openxmlformats.org/officeDocument/2006/relationships/chart" Target="../charts/chart2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0.xml"/><Relationship Id="rId5" Type="http://schemas.openxmlformats.org/officeDocument/2006/relationships/chart" Target="../charts/chart19.xml"/><Relationship Id="rId4" Type="http://schemas.openxmlformats.org/officeDocument/2006/relationships/chart" Target="../charts/char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053" name="Picture 5" descr="J:\vovka\Untitled-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374650"/>
            <a:ext cx="4591050" cy="466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16">
            <a:extLst/>
          </p:cNvPr>
          <p:cNvSpPr txBox="1">
            <a:spLocks noChangeArrowheads="1"/>
          </p:cNvSpPr>
          <p:nvPr/>
        </p:nvSpPr>
        <p:spPr bwMode="auto">
          <a:xfrm>
            <a:off x="1533525" y="3205163"/>
            <a:ext cx="7013575" cy="193833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О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социально-экономической ситуации в Уральском федеральном округе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в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январе-июне 2021 г.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Arial Black" pitchFamily="34" charset="0"/>
            </a:endParaRPr>
          </a:p>
        </p:txBody>
      </p:sp>
      <p:pic>
        <p:nvPicPr>
          <p:cNvPr id="2055" name="Picture 3" descr="C:\Users\CherepanovVV\AppData\Local\Microsoft\Windows\Temporary Internet Files\Content.Outlook\A7D90JFP\1200px-Coat_of_Arms_of_the_Russian_Federation svg_-750x889 (2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5738" y="250825"/>
            <a:ext cx="5715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149" name="TextBox 6"/>
          <p:cNvSpPr txBox="1">
            <a:spLocks noChangeArrowheads="1"/>
          </p:cNvSpPr>
          <p:nvPr/>
        </p:nvSpPr>
        <p:spPr bwMode="auto">
          <a:xfrm>
            <a:off x="103188" y="63500"/>
            <a:ext cx="87391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dirty="0" smtClean="0">
                <a:solidFill>
                  <a:srgbClr val="376092"/>
                </a:solidFill>
                <a:latin typeface="Arial Black" pitchFamily="34" charset="0"/>
              </a:rPr>
              <a:t>Поступление налогов, сборов и иных обязательных платежей в консолидированный бюджет РФ, </a:t>
            </a:r>
            <a:r>
              <a:rPr lang="ru-RU" altLang="ru-RU" sz="1600" dirty="0" err="1" smtClean="0">
                <a:solidFill>
                  <a:srgbClr val="376092"/>
                </a:solidFill>
                <a:latin typeface="Arial Black" pitchFamily="34" charset="0"/>
              </a:rPr>
              <a:t>млрд.рублей</a:t>
            </a:r>
            <a:endParaRPr lang="ru-RU" altLang="ru-RU" dirty="0">
              <a:solidFill>
                <a:srgbClr val="376092"/>
              </a:solidFill>
              <a:latin typeface="Arial Black" pitchFamily="34" charset="0"/>
            </a:endParaRPr>
          </a:p>
        </p:txBody>
      </p:sp>
      <p:sp>
        <p:nvSpPr>
          <p:cNvPr id="13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858000" y="4768850"/>
            <a:ext cx="2133600" cy="273050"/>
          </a:xfrm>
        </p:spPr>
        <p:txBody>
          <a:bodyPr/>
          <a:lstStyle/>
          <a:p>
            <a:pPr>
              <a:defRPr/>
            </a:pPr>
            <a:fld id="{9CE90264-A135-4AE9-9DAA-5664B6A3C85D}" type="slidenum">
              <a:rPr lang="ru-RU" sz="1600" smtClean="0"/>
              <a:pPr>
                <a:defRPr/>
              </a:pPr>
              <a:t>10</a:t>
            </a:fld>
            <a:endParaRPr lang="ru-RU" sz="1600" dirty="0"/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8339706"/>
              </p:ext>
            </p:extLst>
          </p:nvPr>
        </p:nvGraphicFramePr>
        <p:xfrm>
          <a:off x="103188" y="737155"/>
          <a:ext cx="9250362" cy="4037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03188" y="2437805"/>
            <a:ext cx="606050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РФ – 87,7 </a:t>
            </a:r>
            <a:r>
              <a:rPr lang="ru-RU" b="1" dirty="0" err="1" smtClean="0"/>
              <a:t>тыс.руб</a:t>
            </a:r>
            <a:r>
              <a:rPr lang="ru-RU" b="1" dirty="0" smtClean="0"/>
              <a:t>. налогов и сборов на человека.</a:t>
            </a:r>
          </a:p>
          <a:p>
            <a:r>
              <a:rPr lang="ru-RU" b="1" dirty="0" smtClean="0"/>
              <a:t>УФО – 257,2 </a:t>
            </a:r>
            <a:r>
              <a:rPr lang="ru-RU" b="1" dirty="0" err="1"/>
              <a:t>тыс.руб</a:t>
            </a:r>
            <a:r>
              <a:rPr lang="ru-RU" b="1" dirty="0"/>
              <a:t>./чел</a:t>
            </a:r>
            <a:r>
              <a:rPr lang="ru-RU" b="1" dirty="0" smtClean="0"/>
              <a:t>.</a:t>
            </a:r>
          </a:p>
          <a:p>
            <a:endParaRPr lang="ru-RU" b="1" dirty="0"/>
          </a:p>
          <a:p>
            <a:r>
              <a:rPr lang="ru-RU" b="1" dirty="0" smtClean="0"/>
              <a:t>8% населения от РФ – 25% налогов и сборов от РФ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36159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53" name="TextBox 6"/>
          <p:cNvSpPr txBox="1">
            <a:spLocks noChangeArrowheads="1"/>
          </p:cNvSpPr>
          <p:nvPr/>
        </p:nvSpPr>
        <p:spPr bwMode="auto">
          <a:xfrm>
            <a:off x="103188" y="63500"/>
            <a:ext cx="9040812" cy="628650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defPPr>
              <a:defRPr lang="ru-RU"/>
            </a:defPPr>
            <a:lvl1pPr fontAlgn="auto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ru-RU" altLang="ru-RU" sz="2400" dirty="0" smtClean="0"/>
              <a:t>Среднемесячная номинальная начисленная заработная плата</a:t>
            </a:r>
            <a:r>
              <a:rPr lang="ru-RU" altLang="ru-RU" sz="1800" dirty="0" smtClean="0"/>
              <a:t>, рублей</a:t>
            </a:r>
          </a:p>
        </p:txBody>
      </p:sp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5443071"/>
              </p:ext>
            </p:extLst>
          </p:nvPr>
        </p:nvGraphicFramePr>
        <p:xfrm>
          <a:off x="190500" y="692151"/>
          <a:ext cx="8810625" cy="43465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968375" y="4837638"/>
            <a:ext cx="2133600" cy="273050"/>
          </a:xfrm>
        </p:spPr>
        <p:txBody>
          <a:bodyPr/>
          <a:lstStyle/>
          <a:p>
            <a:pPr>
              <a:defRPr/>
            </a:pPr>
            <a:fld id="{9CE90264-A135-4AE9-9DAA-5664B6A3C85D}" type="slidenum">
              <a:rPr lang="ru-RU" sz="1400" b="1" smtClean="0">
                <a:solidFill>
                  <a:schemeClr val="tx1"/>
                </a:solidFill>
              </a:rPr>
              <a:pPr>
                <a:defRPr/>
              </a:pPr>
              <a:t>11</a:t>
            </a:fld>
            <a:endParaRPr lang="ru-RU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77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53" name="TextBox 6"/>
          <p:cNvSpPr txBox="1">
            <a:spLocks noChangeArrowheads="1"/>
          </p:cNvSpPr>
          <p:nvPr/>
        </p:nvSpPr>
        <p:spPr bwMode="auto">
          <a:xfrm>
            <a:off x="103188" y="63500"/>
            <a:ext cx="8739187" cy="628650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defPPr>
              <a:defRPr lang="ru-RU"/>
            </a:defPPr>
            <a:lvl1pPr fontAlgn="auto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ru-RU" altLang="ru-RU" sz="2400" dirty="0" smtClean="0"/>
              <a:t>Реальные денежные доходы</a:t>
            </a:r>
            <a:br>
              <a:rPr lang="ru-RU" altLang="ru-RU" sz="2400" dirty="0" smtClean="0"/>
            </a:br>
            <a:r>
              <a:rPr lang="ru-RU" altLang="ru-RU" sz="1800" dirty="0" smtClean="0"/>
              <a:t>в</a:t>
            </a:r>
            <a:r>
              <a:rPr lang="ru-RU" altLang="ru-RU" sz="2400" dirty="0" smtClean="0"/>
              <a:t> </a:t>
            </a:r>
            <a:r>
              <a:rPr lang="ru-RU" altLang="ru-RU" sz="1800" dirty="0" smtClean="0"/>
              <a:t>январе-марте 2021 г. к январю-марту 2020 г., % 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538163" y="3571875"/>
            <a:ext cx="8277225" cy="7938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001000" y="3190875"/>
            <a:ext cx="90170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400" b="1" dirty="0">
                <a:latin typeface="+mn-lt"/>
              </a:rPr>
              <a:t>РФ – 97,2</a:t>
            </a: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9371587"/>
              </p:ext>
            </p:extLst>
          </p:nvPr>
        </p:nvGraphicFramePr>
        <p:xfrm>
          <a:off x="200025" y="1194559"/>
          <a:ext cx="7819197" cy="4234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9" name="Прямая соединительная линия 8"/>
          <p:cNvCxnSpPr/>
          <p:nvPr/>
        </p:nvCxnSpPr>
        <p:spPr>
          <a:xfrm flipV="1">
            <a:off x="465138" y="3844925"/>
            <a:ext cx="8277225" cy="7938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001000" y="3878263"/>
            <a:ext cx="1039813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b="1" dirty="0"/>
              <a:t>УФО – 94,3 </a:t>
            </a:r>
          </a:p>
        </p:txBody>
      </p:sp>
      <p:sp>
        <p:nvSpPr>
          <p:cNvPr id="1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968375" y="4837638"/>
            <a:ext cx="2133600" cy="273050"/>
          </a:xfrm>
        </p:spPr>
        <p:txBody>
          <a:bodyPr/>
          <a:lstStyle/>
          <a:p>
            <a:pPr>
              <a:defRPr/>
            </a:pPr>
            <a:fld id="{9CE90264-A135-4AE9-9DAA-5664B6A3C85D}" type="slidenum">
              <a:rPr lang="ru-RU" sz="1400" b="1" smtClean="0">
                <a:solidFill>
                  <a:schemeClr val="tx1"/>
                </a:solidFill>
              </a:rPr>
              <a:pPr>
                <a:defRPr/>
              </a:pPr>
              <a:t>12</a:t>
            </a:fld>
            <a:endParaRPr lang="ru-RU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05625" y="4767263"/>
            <a:ext cx="2133600" cy="274637"/>
          </a:xfrm>
        </p:spPr>
        <p:txBody>
          <a:bodyPr/>
          <a:lstStyle/>
          <a:p>
            <a:pPr>
              <a:defRPr/>
            </a:pPr>
            <a:fld id="{FDA0FC5F-A99D-4004-A8B4-138A7B848C14}" type="slidenum">
              <a:rPr lang="ru-RU" sz="1400" b="1" smtClean="0">
                <a:solidFill>
                  <a:schemeClr val="tx1"/>
                </a:solidFill>
              </a:rPr>
              <a:pPr>
                <a:defRPr/>
              </a:pPr>
              <a:t>13</a:t>
            </a:fld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34911" y="172387"/>
            <a:ext cx="9009089" cy="1289154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algn="ctr"/>
            <a:r>
              <a:rPr lang="ru-RU" sz="1600" b="1" dirty="0" smtClean="0">
                <a:solidFill>
                  <a:schemeClr val="tx2"/>
                </a:solidFill>
              </a:rPr>
              <a:t>По оперативным данным по состоянию </a:t>
            </a:r>
            <a:r>
              <a:rPr lang="ru-RU" sz="1600" b="1" dirty="0" smtClean="0">
                <a:solidFill>
                  <a:srgbClr val="C00000"/>
                </a:solidFill>
              </a:rPr>
              <a:t>на 30 июля 2021 г. </a:t>
            </a:r>
            <a:r>
              <a:rPr lang="ru-RU" sz="1600" b="1" dirty="0" smtClean="0">
                <a:solidFill>
                  <a:schemeClr val="tx2"/>
                </a:solidFill>
              </a:rPr>
              <a:t>численность безработных, зарегистрированных в службе занятости, в УФО – </a:t>
            </a:r>
            <a:r>
              <a:rPr lang="ru-RU" sz="1600" b="1" dirty="0" smtClean="0">
                <a:solidFill>
                  <a:srgbClr val="C00000"/>
                </a:solidFill>
              </a:rPr>
              <a:t>87,2 </a:t>
            </a:r>
            <a:r>
              <a:rPr lang="ru-RU" sz="1600" b="1" dirty="0" smtClean="0">
                <a:solidFill>
                  <a:schemeClr val="tx2"/>
                </a:solidFill>
              </a:rPr>
              <a:t>тыс.человек.</a:t>
            </a:r>
          </a:p>
          <a:p>
            <a:pPr algn="ctr"/>
            <a:r>
              <a:rPr lang="ru-RU" sz="1600" b="1" dirty="0" smtClean="0">
                <a:solidFill>
                  <a:srgbClr val="C00000"/>
                </a:solidFill>
              </a:rPr>
              <a:t>71,3% </a:t>
            </a:r>
            <a:r>
              <a:rPr lang="ru-RU" sz="1600" b="1" dirty="0" smtClean="0">
                <a:solidFill>
                  <a:schemeClr val="tx2"/>
                </a:solidFill>
              </a:rPr>
              <a:t>(62,1 тыс.человек) безработных получают пособие по безработице, </a:t>
            </a:r>
          </a:p>
          <a:p>
            <a:pPr algn="ctr"/>
            <a:r>
              <a:rPr lang="ru-RU" sz="1600" b="1" dirty="0" smtClean="0">
                <a:solidFill>
                  <a:schemeClr val="tx2"/>
                </a:solidFill>
              </a:rPr>
              <a:t>из них </a:t>
            </a:r>
            <a:r>
              <a:rPr lang="ru-RU" sz="1600" b="1" dirty="0" smtClean="0">
                <a:solidFill>
                  <a:srgbClr val="C00000"/>
                </a:solidFill>
              </a:rPr>
              <a:t>41,8%</a:t>
            </a:r>
            <a:r>
              <a:rPr lang="ru-RU" sz="1600" b="1" dirty="0" smtClean="0">
                <a:solidFill>
                  <a:schemeClr val="tx2"/>
                </a:solidFill>
              </a:rPr>
              <a:t> (26,4 тыс.человек) получают максимальное пособие.</a:t>
            </a:r>
          </a:p>
          <a:p>
            <a:pPr algn="ctr"/>
            <a:endParaRPr lang="ru-RU" sz="1600" b="1" dirty="0" smtClean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900" dirty="0">
              <a:solidFill>
                <a:schemeClr val="accent1">
                  <a:lumMod val="75000"/>
                </a:schemeClr>
              </a:solidFill>
              <a:latin typeface="Arial Black" pitchFamily="34" charset="0"/>
              <a:cs typeface="Arial" pitchFamily="34" charset="0"/>
            </a:endParaRP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00000000-0008-0000-02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4277946"/>
              </p:ext>
            </p:extLst>
          </p:nvPr>
        </p:nvGraphicFramePr>
        <p:xfrm>
          <a:off x="0" y="1461541"/>
          <a:ext cx="8881767" cy="3376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1619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83112" y="4767263"/>
            <a:ext cx="2133600" cy="274637"/>
          </a:xfrm>
        </p:spPr>
        <p:txBody>
          <a:bodyPr/>
          <a:lstStyle/>
          <a:p>
            <a:pPr>
              <a:defRPr/>
            </a:pPr>
            <a:fld id="{FDA0FC5F-A99D-4004-A8B4-138A7B848C14}" type="slidenum">
              <a:rPr lang="ru-RU" sz="1400" b="1" smtClean="0">
                <a:solidFill>
                  <a:schemeClr val="tx1"/>
                </a:solidFill>
              </a:rPr>
              <a:pPr>
                <a:defRPr/>
              </a:pPr>
              <a:t>14</a:t>
            </a:fld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79512" y="76680"/>
            <a:ext cx="8740651" cy="847725"/>
          </a:xfrm>
          <a:prstGeom prst="rect">
            <a:avLst/>
          </a:prstGeom>
        </p:spPr>
        <p:txBody>
          <a:bodyPr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Изменение численности безработных, зарегистрированных в службе занятости по УФО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по месяцам с 1 января 2020 г. по 30 июля 2021 г., тыс.человек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dirty="0" smtClean="0">
              <a:solidFill>
                <a:schemeClr val="accent1">
                  <a:lumMod val="75000"/>
                </a:schemeClr>
              </a:solidFill>
              <a:latin typeface="Arial Black" pitchFamily="34" charset="0"/>
              <a:cs typeface="Arial" pitchFamily="34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0079798"/>
              </p:ext>
            </p:extLst>
          </p:nvPr>
        </p:nvGraphicFramePr>
        <p:xfrm>
          <a:off x="201674" y="1123241"/>
          <a:ext cx="8740651" cy="3682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7608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871591" y="4776788"/>
            <a:ext cx="2133600" cy="274637"/>
          </a:xfrm>
        </p:spPr>
        <p:txBody>
          <a:bodyPr/>
          <a:lstStyle/>
          <a:p>
            <a:pPr>
              <a:defRPr/>
            </a:pPr>
            <a:fld id="{FDA0FC5F-A99D-4004-A8B4-138A7B848C14}" type="slidenum">
              <a:rPr lang="ru-RU" sz="1400" b="1" smtClean="0">
                <a:solidFill>
                  <a:schemeClr val="tx1"/>
                </a:solidFill>
              </a:rPr>
              <a:pPr>
                <a:defRPr/>
              </a:pPr>
              <a:t>15</a:t>
            </a:fld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76200" y="79375"/>
            <a:ext cx="8928991" cy="717447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1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Динамика уровня зарегистрированной безработицы в РФ и УФО,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%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05335" y="3756774"/>
            <a:ext cx="8491728" cy="784830"/>
          </a:xfrm>
          <a:prstGeom prst="rect">
            <a:avLst/>
          </a:prstGeom>
          <a:noFill/>
          <a:ln cap="rnd">
            <a:solidFill>
              <a:schemeClr val="tx2"/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ru-RU" sz="1500" b="1" dirty="0" smtClean="0">
                <a:solidFill>
                  <a:srgbClr val="002060"/>
                </a:solidFill>
              </a:rPr>
              <a:t>По состоянию на 01.07.2021 уровень зарегистрированной безработицы в Урал</a:t>
            </a:r>
            <a:r>
              <a:rPr lang="ru-RU" sz="1500" b="1" dirty="0">
                <a:solidFill>
                  <a:srgbClr val="002060"/>
                </a:solidFill>
              </a:rPr>
              <a:t>ь</a:t>
            </a:r>
            <a:r>
              <a:rPr lang="ru-RU" sz="1500" b="1" dirty="0" smtClean="0">
                <a:solidFill>
                  <a:srgbClr val="002060"/>
                </a:solidFill>
              </a:rPr>
              <a:t>ском федеральном округе</a:t>
            </a:r>
            <a:r>
              <a:rPr lang="ru-RU" sz="1500" b="1" dirty="0" smtClean="0"/>
              <a:t> </a:t>
            </a:r>
            <a:r>
              <a:rPr lang="ru-RU" sz="1500" b="1" u="sng" dirty="0" smtClean="0">
                <a:solidFill>
                  <a:schemeClr val="tx2">
                    <a:lumMod val="75000"/>
                  </a:schemeClr>
                </a:solidFill>
              </a:rPr>
              <a:t>ниже</a:t>
            </a:r>
            <a:r>
              <a:rPr lang="ru-RU" sz="15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500" b="1" dirty="0" smtClean="0">
                <a:solidFill>
                  <a:srgbClr val="002060"/>
                </a:solidFill>
              </a:rPr>
              <a:t>общероссийского показателя </a:t>
            </a:r>
          </a:p>
          <a:p>
            <a:pPr algn="ctr"/>
            <a:r>
              <a:rPr lang="ru-RU" sz="1500" b="1" dirty="0" smtClean="0">
                <a:solidFill>
                  <a:srgbClr val="002060"/>
                </a:solidFill>
              </a:rPr>
              <a:t>на 0,1 процентных пункта. </a:t>
            </a: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8895375"/>
              </p:ext>
            </p:extLst>
          </p:nvPr>
        </p:nvGraphicFramePr>
        <p:xfrm>
          <a:off x="486156" y="936522"/>
          <a:ext cx="8171687" cy="2779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205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38113" y="76200"/>
            <a:ext cx="8229600" cy="465138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4F81BD">
                    <a:lumMod val="75000"/>
                  </a:srgbClr>
                </a:solidFill>
                <a:latin typeface="Arial Black" pitchFamily="34" charset="0"/>
                <a:cs typeface="Arial" pitchFamily="34" charset="0"/>
              </a:rPr>
              <a:t>Заболеваемость по УФО за весь период</a:t>
            </a:r>
          </a:p>
        </p:txBody>
      </p:sp>
      <p:sp>
        <p:nvSpPr>
          <p:cNvPr id="13318" name="Номер слайда 4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010400" y="4787900"/>
            <a:ext cx="2133600" cy="273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DE6B2FD-7643-4C1E-A897-7A650BA9EA17}" type="slidenum">
              <a:rPr lang="ru-RU" altLang="ru-RU" sz="1400" b="1" smtClean="0">
                <a:latin typeface="Calibri" pitchFamily="34" charset="0"/>
              </a:rPr>
              <a:pPr/>
              <a:t>16</a:t>
            </a:fld>
            <a:endParaRPr lang="ru-RU" altLang="ru-RU" sz="1400" b="1" dirty="0" smtClean="0">
              <a:latin typeface="Calibri" pitchFamily="34" charset="0"/>
            </a:endParaRPr>
          </a:p>
        </p:txBody>
      </p:sp>
      <p:graphicFrame>
        <p:nvGraphicFramePr>
          <p:cNvPr id="7" name="Диаграмм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635896"/>
              </p:ext>
            </p:extLst>
          </p:nvPr>
        </p:nvGraphicFramePr>
        <p:xfrm>
          <a:off x="138113" y="541338"/>
          <a:ext cx="8777079" cy="4459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6"/>
          <p:cNvSpPr txBox="1">
            <a:spLocks noChangeArrowheads="1"/>
          </p:cNvSpPr>
          <p:nvPr/>
        </p:nvSpPr>
        <p:spPr bwMode="auto">
          <a:xfrm>
            <a:off x="0" y="612775"/>
            <a:ext cx="56007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600" dirty="0">
                <a:solidFill>
                  <a:srgbClr val="002060"/>
                </a:solidFill>
              </a:rPr>
              <a:t>Всего заболевших — </a:t>
            </a:r>
            <a:r>
              <a:rPr lang="ru-RU" altLang="ru-RU" sz="1600" b="1" dirty="0">
                <a:solidFill>
                  <a:srgbClr val="002060"/>
                </a:solidFill>
              </a:rPr>
              <a:t>373,3 </a:t>
            </a:r>
            <a:r>
              <a:rPr lang="ru-RU" altLang="ru-RU" sz="1600" b="1" dirty="0">
                <a:solidFill>
                  <a:srgbClr val="002060"/>
                </a:solidFill>
              </a:rPr>
              <a:t>тыс.чел.</a:t>
            </a:r>
            <a:r>
              <a:rPr lang="ru-RU" altLang="ru-RU" sz="1600" dirty="0">
                <a:solidFill>
                  <a:srgbClr val="002060"/>
                </a:solidFill>
              </a:rPr>
              <a:t> (5,8% от РФ)</a:t>
            </a:r>
          </a:p>
          <a:p>
            <a:pPr>
              <a:defRPr/>
            </a:pPr>
            <a:r>
              <a:rPr lang="ru-RU" altLang="ru-RU" sz="1600" dirty="0">
                <a:solidFill>
                  <a:srgbClr val="002060"/>
                </a:solidFill>
              </a:rPr>
              <a:t>Выздоровело — </a:t>
            </a:r>
            <a:r>
              <a:rPr lang="ru-RU" altLang="ru-RU" sz="1600" b="1" dirty="0">
                <a:solidFill>
                  <a:srgbClr val="002060"/>
                </a:solidFill>
              </a:rPr>
              <a:t>343,6 </a:t>
            </a:r>
            <a:r>
              <a:rPr lang="ru-RU" altLang="ru-RU" sz="1600" b="1" dirty="0">
                <a:solidFill>
                  <a:srgbClr val="002060"/>
                </a:solidFill>
              </a:rPr>
              <a:t>тыс. чел.</a:t>
            </a:r>
            <a:r>
              <a:rPr lang="ru-RU" altLang="ru-RU" sz="1600" dirty="0">
                <a:solidFill>
                  <a:srgbClr val="002060"/>
                </a:solidFill>
              </a:rPr>
              <a:t> (6,0% от РФ) </a:t>
            </a:r>
          </a:p>
          <a:p>
            <a:pPr>
              <a:defRPr/>
            </a:pPr>
            <a:r>
              <a:rPr lang="ru-RU" altLang="ru-RU" sz="1600" dirty="0">
                <a:solidFill>
                  <a:schemeClr val="tx2">
                    <a:lumMod val="75000"/>
                  </a:schemeClr>
                </a:solidFill>
              </a:rPr>
              <a:t>В стационаре — </a:t>
            </a:r>
            <a:r>
              <a:rPr lang="ru-RU" altLang="ru-RU" sz="1600" b="1" dirty="0">
                <a:solidFill>
                  <a:schemeClr val="tx2">
                    <a:lumMod val="75000"/>
                  </a:schemeClr>
                </a:solidFill>
              </a:rPr>
              <a:t>21,4 </a:t>
            </a:r>
            <a:r>
              <a:rPr lang="ru-RU" altLang="ru-RU" sz="1600" b="1" dirty="0">
                <a:solidFill>
                  <a:schemeClr val="tx2">
                    <a:lumMod val="75000"/>
                  </a:schemeClr>
                </a:solidFill>
              </a:rPr>
              <a:t>тыс. чел.</a:t>
            </a:r>
            <a:r>
              <a:rPr lang="ru-RU" altLang="ru-RU" sz="1600" dirty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ru-RU" altLang="ru-RU" sz="1600" dirty="0">
                <a:solidFill>
                  <a:schemeClr val="tx2">
                    <a:lumMod val="75000"/>
                  </a:schemeClr>
                </a:solidFill>
              </a:rPr>
              <a:t>11,4% </a:t>
            </a:r>
            <a:r>
              <a:rPr lang="ru-RU" altLang="ru-RU" sz="1600" dirty="0">
                <a:solidFill>
                  <a:schemeClr val="tx2">
                    <a:lumMod val="75000"/>
                  </a:schemeClr>
                </a:solidFill>
              </a:rPr>
              <a:t>от РФ)</a:t>
            </a:r>
          </a:p>
          <a:p>
            <a:pPr>
              <a:defRPr/>
            </a:pPr>
            <a:r>
              <a:rPr lang="ru-RU" altLang="ru-RU" sz="1600" dirty="0">
                <a:solidFill>
                  <a:srgbClr val="002060"/>
                </a:solidFill>
              </a:rPr>
              <a:t>Умерло — </a:t>
            </a:r>
            <a:r>
              <a:rPr lang="ru-RU" altLang="ru-RU" sz="1600" b="1" dirty="0">
                <a:solidFill>
                  <a:srgbClr val="002060"/>
                </a:solidFill>
              </a:rPr>
              <a:t>9 </a:t>
            </a:r>
            <a:r>
              <a:rPr lang="ru-RU" altLang="ru-RU" sz="1600" b="1" dirty="0">
                <a:solidFill>
                  <a:srgbClr val="002060"/>
                </a:solidFill>
              </a:rPr>
              <a:t>754 </a:t>
            </a:r>
            <a:r>
              <a:rPr lang="ru-RU" altLang="ru-RU" sz="1600" b="1" dirty="0">
                <a:solidFill>
                  <a:srgbClr val="002060"/>
                </a:solidFill>
              </a:rPr>
              <a:t>чел.</a:t>
            </a:r>
            <a:r>
              <a:rPr lang="ru-RU" altLang="ru-RU" sz="1600" dirty="0">
                <a:solidFill>
                  <a:srgbClr val="002060"/>
                </a:solidFill>
              </a:rPr>
              <a:t> </a:t>
            </a:r>
            <a:r>
              <a:rPr lang="ru-RU" altLang="ru-RU" sz="1600" dirty="0">
                <a:solidFill>
                  <a:srgbClr val="002060"/>
                </a:solidFill>
              </a:rPr>
              <a:t>(6% </a:t>
            </a:r>
            <a:r>
              <a:rPr lang="ru-RU" altLang="ru-RU" sz="1600" dirty="0">
                <a:solidFill>
                  <a:srgbClr val="002060"/>
                </a:solidFill>
              </a:rPr>
              <a:t>от РФ)</a:t>
            </a:r>
            <a:endParaRPr lang="ru-RU" altLang="ru-RU" sz="1600" dirty="0">
              <a:solidFill>
                <a:srgbClr val="00206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2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39713" y="0"/>
            <a:ext cx="8229600" cy="465138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4F81BD">
                    <a:lumMod val="75000"/>
                  </a:srgbClr>
                </a:solidFill>
                <a:latin typeface="Arial Black" pitchFamily="34" charset="0"/>
                <a:cs typeface="Arial" pitchFamily="34" charset="0"/>
              </a:rPr>
              <a:t>Заболеваемость в регионах УФО</a:t>
            </a:r>
          </a:p>
        </p:txBody>
      </p:sp>
      <p:sp>
        <p:nvSpPr>
          <p:cNvPr id="14342" name="Номер слайда 4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981824" y="4826000"/>
            <a:ext cx="2181225" cy="273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D9779A03-B419-4B72-8FF9-C39E12608767}" type="slidenum">
              <a:rPr lang="ru-RU" altLang="ru-RU" sz="1400" b="1" smtClean="0">
                <a:latin typeface="Calibri" pitchFamily="34" charset="0"/>
              </a:rPr>
              <a:pPr/>
              <a:t>17</a:t>
            </a:fld>
            <a:endParaRPr lang="ru-RU" altLang="ru-RU" sz="1400" b="1" dirty="0" smtClean="0">
              <a:latin typeface="Calibri" pitchFamily="34" charset="0"/>
            </a:endParaRPr>
          </a:p>
        </p:txBody>
      </p:sp>
      <p:graphicFrame>
        <p:nvGraphicFramePr>
          <p:cNvPr id="15" name="Диаграмма 14"/>
          <p:cNvGraphicFramePr>
            <a:graphicFrameLocks noGrp="1"/>
          </p:cNvGraphicFramePr>
          <p:nvPr/>
        </p:nvGraphicFramePr>
        <p:xfrm>
          <a:off x="0" y="373712"/>
          <a:ext cx="3140765" cy="2393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Диаграмма 15"/>
          <p:cNvGraphicFramePr>
            <a:graphicFrameLocks noGrp="1"/>
          </p:cNvGraphicFramePr>
          <p:nvPr/>
        </p:nvGraphicFramePr>
        <p:xfrm>
          <a:off x="3140765" y="397564"/>
          <a:ext cx="2997642" cy="23853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Диаграмма 16"/>
          <p:cNvGraphicFramePr>
            <a:graphicFrameLocks noGrp="1"/>
          </p:cNvGraphicFramePr>
          <p:nvPr/>
        </p:nvGraphicFramePr>
        <p:xfrm>
          <a:off x="6162261" y="310102"/>
          <a:ext cx="2981739" cy="24490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346" name="TextBox 13"/>
          <p:cNvSpPr txBox="1">
            <a:spLocks noChangeArrowheads="1"/>
          </p:cNvSpPr>
          <p:nvPr/>
        </p:nvSpPr>
        <p:spPr bwMode="auto">
          <a:xfrm>
            <a:off x="6670675" y="917575"/>
            <a:ext cx="122555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100" b="1">
                <a:solidFill>
                  <a:srgbClr val="C00000"/>
                </a:solidFill>
              </a:rPr>
              <a:t>Рост в 5,4 раза</a:t>
            </a:r>
          </a:p>
        </p:txBody>
      </p:sp>
      <p:sp>
        <p:nvSpPr>
          <p:cNvPr id="14347" name="TextBox 13"/>
          <p:cNvSpPr txBox="1">
            <a:spLocks noChangeArrowheads="1"/>
          </p:cNvSpPr>
          <p:nvPr/>
        </p:nvSpPr>
        <p:spPr bwMode="auto">
          <a:xfrm>
            <a:off x="3484563" y="903288"/>
            <a:ext cx="122555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100" b="1">
                <a:solidFill>
                  <a:srgbClr val="C00000"/>
                </a:solidFill>
              </a:rPr>
              <a:t>Рост в 5,4 раза</a:t>
            </a:r>
          </a:p>
        </p:txBody>
      </p:sp>
      <p:graphicFrame>
        <p:nvGraphicFramePr>
          <p:cNvPr id="20" name="Диаграмма 19"/>
          <p:cNvGraphicFramePr>
            <a:graphicFrameLocks noGrp="1"/>
          </p:cNvGraphicFramePr>
          <p:nvPr/>
        </p:nvGraphicFramePr>
        <p:xfrm>
          <a:off x="0" y="2735248"/>
          <a:ext cx="3037398" cy="2408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4349" name="TextBox 14"/>
          <p:cNvSpPr txBox="1">
            <a:spLocks noChangeArrowheads="1"/>
          </p:cNvSpPr>
          <p:nvPr/>
        </p:nvSpPr>
        <p:spPr bwMode="auto">
          <a:xfrm>
            <a:off x="349250" y="3227388"/>
            <a:ext cx="122555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100" b="1">
                <a:solidFill>
                  <a:srgbClr val="C00000"/>
                </a:solidFill>
              </a:rPr>
              <a:t>Рост в 4,2 раза</a:t>
            </a:r>
          </a:p>
        </p:txBody>
      </p:sp>
      <p:graphicFrame>
        <p:nvGraphicFramePr>
          <p:cNvPr id="27" name="Диаграмма 26"/>
          <p:cNvGraphicFramePr>
            <a:graphicFrameLocks noGrp="1"/>
          </p:cNvGraphicFramePr>
          <p:nvPr/>
        </p:nvGraphicFramePr>
        <p:xfrm>
          <a:off x="3021889" y="2719346"/>
          <a:ext cx="3132421" cy="2424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4351" name="TextBox 15"/>
          <p:cNvSpPr txBox="1">
            <a:spLocks noChangeArrowheads="1"/>
          </p:cNvSpPr>
          <p:nvPr/>
        </p:nvSpPr>
        <p:spPr bwMode="auto">
          <a:xfrm>
            <a:off x="3546475" y="3192463"/>
            <a:ext cx="1106488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100" b="1">
                <a:solidFill>
                  <a:srgbClr val="C00000"/>
                </a:solidFill>
              </a:rPr>
              <a:t>Рост в 4 раза</a:t>
            </a:r>
          </a:p>
        </p:txBody>
      </p:sp>
      <p:graphicFrame>
        <p:nvGraphicFramePr>
          <p:cNvPr id="28" name="Диаграмма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423928"/>
              </p:ext>
            </p:extLst>
          </p:nvPr>
        </p:nvGraphicFramePr>
        <p:xfrm>
          <a:off x="6005305" y="2671638"/>
          <a:ext cx="2981739" cy="2471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4353" name="TextBox 16"/>
          <p:cNvSpPr txBox="1">
            <a:spLocks noChangeArrowheads="1"/>
          </p:cNvSpPr>
          <p:nvPr/>
        </p:nvSpPr>
        <p:spPr bwMode="auto">
          <a:xfrm>
            <a:off x="6467475" y="3187700"/>
            <a:ext cx="10287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100" b="1">
                <a:solidFill>
                  <a:srgbClr val="C00000"/>
                </a:solidFill>
              </a:rPr>
              <a:t>Рост в 6 раз</a:t>
            </a:r>
          </a:p>
        </p:txBody>
      </p:sp>
    </p:spTree>
    <p:extLst>
      <p:ext uri="{BB962C8B-B14F-4D97-AF65-F5344CB8AC3E}">
        <p14:creationId xmlns:p14="http://schemas.microsoft.com/office/powerpoint/2010/main" val="390347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5365" name="Номер слайда 4"/>
          <p:cNvSpPr txBox="1">
            <a:spLocks noChangeArrowheads="1"/>
          </p:cNvSpPr>
          <p:nvPr/>
        </p:nvSpPr>
        <p:spPr bwMode="auto">
          <a:xfrm>
            <a:off x="6977063" y="4810125"/>
            <a:ext cx="21336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038210D0-852A-44D1-BEBA-338DC781AB63}" type="slidenum">
              <a:rPr lang="ru-RU" altLang="ru-RU" sz="1400" b="1">
                <a:latin typeface="Calibri" pitchFamily="34" charset="0"/>
              </a:rPr>
              <a:pPr algn="r" eaLnBrk="1" hangingPunct="1"/>
              <a:t>18</a:t>
            </a:fld>
            <a:endParaRPr lang="ru-RU" altLang="ru-RU" sz="1400" b="1" dirty="0">
              <a:latin typeface="Calibri" pitchFamily="34" charset="0"/>
            </a:endParaRPr>
          </a:p>
        </p:txBody>
      </p:sp>
      <p:sp>
        <p:nvSpPr>
          <p:cNvPr id="15366" name="Заголовок 1"/>
          <p:cNvSpPr txBox="1">
            <a:spLocks/>
          </p:cNvSpPr>
          <p:nvPr/>
        </p:nvSpPr>
        <p:spPr bwMode="auto">
          <a:xfrm>
            <a:off x="182563" y="122238"/>
            <a:ext cx="7077075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000">
                <a:solidFill>
                  <a:srgbClr val="376092"/>
                </a:solidFill>
                <a:latin typeface="Arial Black" pitchFamily="34" charset="0"/>
              </a:rPr>
              <a:t>Динамика количества заболевших </a:t>
            </a:r>
          </a:p>
        </p:txBody>
      </p:sp>
      <p:graphicFrame>
        <p:nvGraphicFramePr>
          <p:cNvPr id="13" name="Диаграмм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312105"/>
              </p:ext>
            </p:extLst>
          </p:nvPr>
        </p:nvGraphicFramePr>
        <p:xfrm>
          <a:off x="-33337" y="1065475"/>
          <a:ext cx="9144000" cy="4078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368" name="TextBox 9"/>
          <p:cNvSpPr txBox="1">
            <a:spLocks noChangeArrowheads="1"/>
          </p:cNvSpPr>
          <p:nvPr/>
        </p:nvSpPr>
        <p:spPr bwMode="auto">
          <a:xfrm>
            <a:off x="3419475" y="441325"/>
            <a:ext cx="5724525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ru-RU" altLang="ru-RU" b="1">
                <a:solidFill>
                  <a:schemeClr val="tx2"/>
                </a:solidFill>
                <a:latin typeface="Calibri" pitchFamily="34" charset="0"/>
              </a:rPr>
              <a:t>За 30.07.2021 – 05.08.2021 выявлено </a:t>
            </a:r>
            <a:r>
              <a:rPr lang="ru-RU" altLang="ru-RU">
                <a:solidFill>
                  <a:schemeClr val="tx2"/>
                </a:solidFill>
                <a:latin typeface="Calibri" pitchFamily="34" charset="0"/>
              </a:rPr>
              <a:t>– </a:t>
            </a:r>
          </a:p>
          <a:p>
            <a:pPr algn="r" eaLnBrk="1" hangingPunct="1"/>
            <a:r>
              <a:rPr lang="en-US" altLang="ru-RU" sz="2000" b="1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ru-RU" altLang="ru-RU" sz="2000" b="1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US" altLang="ru-RU" sz="2000" b="1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ru-RU" altLang="ru-RU" sz="2000" b="1">
                <a:solidFill>
                  <a:srgbClr val="C00000"/>
                </a:solidFill>
                <a:latin typeface="Calibri" pitchFamily="34" charset="0"/>
              </a:rPr>
              <a:t>248</a:t>
            </a:r>
            <a:r>
              <a:rPr lang="en-US" altLang="ru-RU" sz="2000" b="1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ru-RU" altLang="ru-RU" b="1">
                <a:solidFill>
                  <a:schemeClr val="tx2"/>
                </a:solidFill>
                <a:latin typeface="Calibri" pitchFamily="34" charset="0"/>
              </a:rPr>
              <a:t>случаев</a:t>
            </a:r>
          </a:p>
          <a:p>
            <a:pPr algn="r" eaLnBrk="1" hangingPunct="1"/>
            <a:r>
              <a:rPr lang="ru-RU" altLang="ru-RU" b="1">
                <a:solidFill>
                  <a:schemeClr val="tx2"/>
                </a:solidFill>
                <a:latin typeface="Calibri" pitchFamily="34" charset="0"/>
              </a:rPr>
              <a:t>(на </a:t>
            </a:r>
            <a:r>
              <a:rPr lang="ru-RU" altLang="ru-RU" sz="2000" b="1">
                <a:solidFill>
                  <a:srgbClr val="C00000"/>
                </a:solidFill>
                <a:latin typeface="Calibri" pitchFamily="34" charset="0"/>
              </a:rPr>
              <a:t>419</a:t>
            </a:r>
            <a:r>
              <a:rPr lang="ru-RU" altLang="ru-RU" sz="2000" b="1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ru-RU" altLang="ru-RU" b="1">
                <a:solidFill>
                  <a:schemeClr val="tx2"/>
                </a:solidFill>
                <a:latin typeface="Calibri" pitchFamily="34" charset="0"/>
              </a:rPr>
              <a:t>больше, чем за 23.07.2021 – 29.07.2021 )</a:t>
            </a:r>
            <a:r>
              <a:rPr lang="ru-RU" altLang="ru-RU">
                <a:solidFill>
                  <a:schemeClr val="tx2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15369" name="TextBox 1"/>
          <p:cNvSpPr txBox="1">
            <a:spLocks noChangeArrowheads="1"/>
          </p:cNvSpPr>
          <p:nvPr/>
        </p:nvSpPr>
        <p:spPr bwMode="auto">
          <a:xfrm>
            <a:off x="520700" y="2970213"/>
            <a:ext cx="687388" cy="43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rgbClr val="C00000"/>
                </a:solidFill>
                <a:latin typeface="Calibri" pitchFamily="34" charset="0"/>
              </a:rPr>
              <a:t>+27</a:t>
            </a:r>
          </a:p>
        </p:txBody>
      </p:sp>
      <p:sp>
        <p:nvSpPr>
          <p:cNvPr id="15370" name="TextBox 1"/>
          <p:cNvSpPr txBox="1">
            <a:spLocks noChangeArrowheads="1"/>
          </p:cNvSpPr>
          <p:nvPr/>
        </p:nvSpPr>
        <p:spPr bwMode="auto">
          <a:xfrm>
            <a:off x="3392488" y="2033588"/>
            <a:ext cx="693737" cy="43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rgbClr val="C00000"/>
                </a:solidFill>
                <a:latin typeface="Calibri" pitchFamily="34" charset="0"/>
              </a:rPr>
              <a:t>+69</a:t>
            </a:r>
          </a:p>
        </p:txBody>
      </p:sp>
      <p:sp>
        <p:nvSpPr>
          <p:cNvPr id="15371" name="TextBox 1"/>
          <p:cNvSpPr txBox="1">
            <a:spLocks noChangeArrowheads="1"/>
          </p:cNvSpPr>
          <p:nvPr/>
        </p:nvSpPr>
        <p:spPr bwMode="auto">
          <a:xfrm>
            <a:off x="1989138" y="660400"/>
            <a:ext cx="785812" cy="43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rgbClr val="C00000"/>
                </a:solidFill>
                <a:latin typeface="Calibri" pitchFamily="34" charset="0"/>
              </a:rPr>
              <a:t>+164</a:t>
            </a:r>
          </a:p>
        </p:txBody>
      </p:sp>
      <p:sp>
        <p:nvSpPr>
          <p:cNvPr id="15372" name="TextBox 1"/>
          <p:cNvSpPr txBox="1">
            <a:spLocks noChangeArrowheads="1"/>
          </p:cNvSpPr>
          <p:nvPr/>
        </p:nvSpPr>
        <p:spPr bwMode="auto">
          <a:xfrm>
            <a:off x="7720013" y="2895600"/>
            <a:ext cx="647700" cy="43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rgbClr val="C00000"/>
                </a:solidFill>
                <a:latin typeface="Calibri" pitchFamily="34" charset="0"/>
              </a:rPr>
              <a:t>+16</a:t>
            </a:r>
          </a:p>
        </p:txBody>
      </p:sp>
      <p:sp>
        <p:nvSpPr>
          <p:cNvPr id="15373" name="TextBox 1"/>
          <p:cNvSpPr txBox="1">
            <a:spLocks noChangeArrowheads="1"/>
          </p:cNvSpPr>
          <p:nvPr/>
        </p:nvSpPr>
        <p:spPr bwMode="auto">
          <a:xfrm>
            <a:off x="6378575" y="2589213"/>
            <a:ext cx="508000" cy="43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rgbClr val="002060"/>
                </a:solidFill>
                <a:latin typeface="Calibri" pitchFamily="34" charset="0"/>
              </a:rPr>
              <a:t>-3</a:t>
            </a:r>
          </a:p>
        </p:txBody>
      </p:sp>
      <p:sp>
        <p:nvSpPr>
          <p:cNvPr id="15374" name="TextBox 1"/>
          <p:cNvSpPr txBox="1">
            <a:spLocks noChangeArrowheads="1"/>
          </p:cNvSpPr>
          <p:nvPr/>
        </p:nvSpPr>
        <p:spPr bwMode="auto">
          <a:xfrm>
            <a:off x="4762500" y="1593850"/>
            <a:ext cx="763588" cy="43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rgbClr val="C00000"/>
                </a:solidFill>
                <a:latin typeface="Calibri" pitchFamily="34" charset="0"/>
              </a:rPr>
              <a:t>+146</a:t>
            </a:r>
          </a:p>
        </p:txBody>
      </p:sp>
    </p:spTree>
    <p:extLst>
      <p:ext uri="{BB962C8B-B14F-4D97-AF65-F5344CB8AC3E}">
        <p14:creationId xmlns:p14="http://schemas.microsoft.com/office/powerpoint/2010/main" val="255968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6389" name="Номер слайда 4"/>
          <p:cNvSpPr txBox="1">
            <a:spLocks noChangeArrowheads="1"/>
          </p:cNvSpPr>
          <p:nvPr/>
        </p:nvSpPr>
        <p:spPr bwMode="auto">
          <a:xfrm>
            <a:off x="7010400" y="4870450"/>
            <a:ext cx="21336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DEBDBBBD-179E-4C73-BD5B-730B7741E35F}" type="slidenum">
              <a:rPr lang="ru-RU" altLang="ru-RU" sz="1400" b="1">
                <a:latin typeface="Calibri" pitchFamily="34" charset="0"/>
              </a:rPr>
              <a:pPr algn="r" eaLnBrk="1" hangingPunct="1"/>
              <a:t>19</a:t>
            </a:fld>
            <a:endParaRPr lang="ru-RU" altLang="ru-RU" sz="1400" b="1">
              <a:latin typeface="Calibri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7625" y="114300"/>
            <a:ext cx="8229600" cy="5715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4F81BD">
                    <a:lumMod val="75000"/>
                  </a:srgbClr>
                </a:solidFill>
                <a:latin typeface="Arial Black" pitchFamily="34" charset="0"/>
                <a:cs typeface="Arial" pitchFamily="34" charset="0"/>
              </a:rPr>
              <a:t>Динамика заболевших и выздоровевших в УФО</a:t>
            </a:r>
          </a:p>
        </p:txBody>
      </p:sp>
      <p:graphicFrame>
        <p:nvGraphicFramePr>
          <p:cNvPr id="7" name="Диаграмм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378778"/>
              </p:ext>
            </p:extLst>
          </p:nvPr>
        </p:nvGraphicFramePr>
        <p:xfrm>
          <a:off x="0" y="83489"/>
          <a:ext cx="9144000" cy="4976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1113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101" name="TextBox 6"/>
          <p:cNvSpPr txBox="1">
            <a:spLocks noChangeArrowheads="1"/>
          </p:cNvSpPr>
          <p:nvPr/>
        </p:nvSpPr>
        <p:spPr bwMode="auto">
          <a:xfrm>
            <a:off x="36513" y="34926"/>
            <a:ext cx="87391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000" dirty="0">
                <a:solidFill>
                  <a:srgbClr val="376092"/>
                </a:solidFill>
                <a:latin typeface="Arial Black" pitchFamily="34" charset="0"/>
              </a:rPr>
              <a:t>Индекс промышленного производства</a:t>
            </a:r>
            <a:r>
              <a:rPr lang="en-US" altLang="ru-RU" sz="2000" dirty="0">
                <a:solidFill>
                  <a:srgbClr val="376092"/>
                </a:solidFill>
                <a:latin typeface="Arial Black" pitchFamily="34" charset="0"/>
              </a:rPr>
              <a:t> </a:t>
            </a:r>
            <a:r>
              <a:rPr lang="ru-RU" altLang="ru-RU" sz="2000" dirty="0">
                <a:solidFill>
                  <a:srgbClr val="376092"/>
                </a:solidFill>
                <a:latin typeface="Arial Black" pitchFamily="34" charset="0"/>
              </a:rPr>
              <a:t>в </a:t>
            </a:r>
            <a:r>
              <a:rPr lang="ru-RU" altLang="ru-RU" sz="2000" dirty="0" smtClean="0">
                <a:solidFill>
                  <a:srgbClr val="376092"/>
                </a:solidFill>
                <a:latin typeface="Arial Black" pitchFamily="34" charset="0"/>
              </a:rPr>
              <a:t>РФ и УФО, </a:t>
            </a:r>
            <a:r>
              <a:rPr lang="ru-RU" altLang="ru-RU" dirty="0">
                <a:solidFill>
                  <a:srgbClr val="376092"/>
                </a:solidFill>
                <a:latin typeface="Arial Black" pitchFamily="34" charset="0"/>
              </a:rPr>
              <a:t>%</a:t>
            </a:r>
            <a:endParaRPr lang="ru-RU" altLang="ru-RU" sz="2000" dirty="0">
              <a:solidFill>
                <a:srgbClr val="376092"/>
              </a:solidFill>
              <a:latin typeface="Arial Black" pitchFamily="34" charset="0"/>
            </a:endParaRPr>
          </a:p>
        </p:txBody>
      </p:sp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0479689"/>
              </p:ext>
            </p:extLst>
          </p:nvPr>
        </p:nvGraphicFramePr>
        <p:xfrm>
          <a:off x="36513" y="752474"/>
          <a:ext cx="9144000" cy="4200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858000" y="4768851"/>
            <a:ext cx="2133600" cy="273050"/>
          </a:xfrm>
        </p:spPr>
        <p:txBody>
          <a:bodyPr/>
          <a:lstStyle/>
          <a:p>
            <a:pPr>
              <a:defRPr/>
            </a:pPr>
            <a:fld id="{9CE90264-A135-4AE9-9DAA-5664B6A3C85D}" type="slidenum">
              <a:rPr lang="ru-RU" sz="1400" b="1" smtClean="0">
                <a:solidFill>
                  <a:schemeClr val="tx1"/>
                </a:solidFill>
              </a:rPr>
              <a:pPr>
                <a:defRPr/>
              </a:pPr>
              <a:t>2</a:t>
            </a:fld>
            <a:endParaRPr lang="ru-RU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1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7413" name="Номер слайда 4"/>
          <p:cNvSpPr txBox="1">
            <a:spLocks noChangeArrowheads="1"/>
          </p:cNvSpPr>
          <p:nvPr/>
        </p:nvSpPr>
        <p:spPr bwMode="auto">
          <a:xfrm>
            <a:off x="6572250" y="9585325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58C49F6-4E76-415F-BB5F-F700B05183E4}" type="slidenum">
              <a:rPr lang="ru-RU" altLang="ru-RU" sz="1600">
                <a:solidFill>
                  <a:srgbClr val="898989"/>
                </a:solidFill>
                <a:latin typeface="Calibri" pitchFamily="34" charset="0"/>
              </a:rPr>
              <a:pPr algn="r" eaLnBrk="1" hangingPunct="1"/>
              <a:t>20</a:t>
            </a:fld>
            <a:endParaRPr lang="ru-RU" altLang="ru-RU" sz="16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7414" name="Номер слайда 4"/>
          <p:cNvSpPr txBox="1">
            <a:spLocks noChangeArrowheads="1"/>
          </p:cNvSpPr>
          <p:nvPr/>
        </p:nvSpPr>
        <p:spPr bwMode="auto">
          <a:xfrm>
            <a:off x="7010400" y="486251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63854849-BFC5-468E-8ED6-F31802AD1610}" type="slidenum">
              <a:rPr lang="ru-RU" altLang="ru-RU" sz="1400" b="1">
                <a:latin typeface="Calibri" pitchFamily="34" charset="0"/>
              </a:rPr>
              <a:pPr algn="r" eaLnBrk="1" hangingPunct="1"/>
              <a:t>20</a:t>
            </a:fld>
            <a:endParaRPr lang="ru-RU" altLang="ru-RU" sz="1400" b="1" dirty="0">
              <a:latin typeface="Calibri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76213" y="87313"/>
            <a:ext cx="8750300" cy="741362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Динамика коэффициента распространения новой коронавирусной инфекции по федеральным округам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489750"/>
              </p:ext>
            </p:extLst>
          </p:nvPr>
        </p:nvGraphicFramePr>
        <p:xfrm>
          <a:off x="193675" y="947743"/>
          <a:ext cx="8715375" cy="3914770"/>
        </p:xfrm>
        <a:graphic>
          <a:graphicData uri="http://schemas.openxmlformats.org/drawingml/2006/table">
            <a:tbl>
              <a:tblPr/>
              <a:tblGrid>
                <a:gridCol w="1042734"/>
                <a:gridCol w="1008961"/>
                <a:gridCol w="1009664"/>
                <a:gridCol w="878795"/>
                <a:gridCol w="1009664"/>
                <a:gridCol w="774663"/>
                <a:gridCol w="1009664"/>
                <a:gridCol w="1009664"/>
                <a:gridCol w="971566"/>
              </a:tblGrid>
              <a:tr h="3914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Arial"/>
                          <a:ea typeface="Calibri"/>
                          <a:cs typeface="Times New Roman"/>
                        </a:rPr>
                        <a:t>13.07</a:t>
                      </a:r>
                      <a:endParaRPr lang="ru-RU" sz="11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Arial"/>
                          <a:ea typeface="Calibri"/>
                          <a:cs typeface="Times New Roman"/>
                        </a:rPr>
                        <a:t>17.07</a:t>
                      </a:r>
                      <a:endParaRPr lang="ru-RU" sz="11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Arial"/>
                          <a:ea typeface="Calibri"/>
                          <a:cs typeface="Times New Roman"/>
                        </a:rPr>
                        <a:t>20.07</a:t>
                      </a:r>
                      <a:endParaRPr lang="ru-RU" sz="11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Arial"/>
                          <a:ea typeface="Calibri"/>
                          <a:cs typeface="Times New Roman"/>
                        </a:rPr>
                        <a:t>24.07</a:t>
                      </a:r>
                      <a:endParaRPr lang="ru-RU" sz="11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Arial"/>
                          <a:ea typeface="Calibri"/>
                          <a:cs typeface="Times New Roman"/>
                        </a:rPr>
                        <a:t>28.07</a:t>
                      </a:r>
                      <a:endParaRPr lang="ru-RU" sz="11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Arial"/>
                          <a:ea typeface="Calibri"/>
                          <a:cs typeface="Times New Roman"/>
                        </a:rPr>
                        <a:t>31.07</a:t>
                      </a:r>
                      <a:endParaRPr lang="ru-RU" sz="11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02.08</a:t>
                      </a:r>
                      <a:endParaRPr lang="ru-RU" sz="1400" b="1" i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04.08</a:t>
                      </a:r>
                      <a:endParaRPr lang="ru-RU" sz="1400" b="1" i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914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Arial"/>
                          <a:ea typeface="Calibri"/>
                          <a:cs typeface="Times New Roman"/>
                        </a:rPr>
                        <a:t>РФ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/>
                          <a:ea typeface="Calibri"/>
                          <a:cs typeface="Times New Roman"/>
                        </a:rPr>
                        <a:t>0,99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/>
                          <a:ea typeface="Calibri"/>
                          <a:cs typeface="Times New Roman"/>
                        </a:rPr>
                        <a:t>1,02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Arial"/>
                          <a:ea typeface="Calibri"/>
                          <a:cs typeface="Times New Roman"/>
                        </a:rPr>
                        <a:t>0,97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Arial"/>
                          <a:ea typeface="Calibri"/>
                          <a:cs typeface="Times New Roman"/>
                        </a:rPr>
                        <a:t>0,99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0,95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Arial"/>
                          <a:ea typeface="Calibri"/>
                          <a:cs typeface="Times New Roman"/>
                        </a:rPr>
                        <a:t>1,01</a:t>
                      </a:r>
                      <a:endParaRPr lang="ru-RU" sz="16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1,0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0,98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914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/>
                          <a:ea typeface="Calibri"/>
                          <a:cs typeface="Times New Roman"/>
                        </a:rPr>
                        <a:t>ЦФО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Calibri"/>
                          <a:cs typeface="Times New Roman"/>
                        </a:rPr>
                        <a:t>0,91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/>
                          <a:ea typeface="Calibri"/>
                          <a:cs typeface="Times New Roman"/>
                        </a:rPr>
                        <a:t>1,0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Calibri"/>
                          <a:cs typeface="Times New Roman"/>
                        </a:rPr>
                        <a:t>0,89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Calibri"/>
                          <a:cs typeface="Times New Roman"/>
                        </a:rPr>
                        <a:t>0,95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0,86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/>
                          <a:ea typeface="Calibri"/>
                          <a:cs typeface="Times New Roman"/>
                        </a:rPr>
                        <a:t>1,02</a:t>
                      </a:r>
                      <a:endParaRPr lang="ru-RU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0,98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0,93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914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/>
                          <a:ea typeface="Calibri"/>
                          <a:cs typeface="Times New Roman"/>
                        </a:rPr>
                        <a:t>СЗФО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Calibri"/>
                          <a:cs typeface="Times New Roman"/>
                        </a:rPr>
                        <a:t>1,02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Calibri"/>
                          <a:cs typeface="Times New Roman"/>
                        </a:rPr>
                        <a:t>1,0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/>
                          <a:ea typeface="Calibri"/>
                          <a:cs typeface="Times New Roman"/>
                        </a:rPr>
                        <a:t>1,0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/>
                          <a:ea typeface="Calibri"/>
                          <a:cs typeface="Times New Roman"/>
                        </a:rPr>
                        <a:t>0,99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0,98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/>
                          <a:ea typeface="Calibri"/>
                          <a:cs typeface="Times New Roman"/>
                        </a:rPr>
                        <a:t>0,99</a:t>
                      </a:r>
                      <a:endParaRPr lang="ru-RU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0,99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0,99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914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/>
                          <a:ea typeface="Calibri"/>
                          <a:cs typeface="Times New Roman"/>
                        </a:rPr>
                        <a:t>ПФО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Calibri"/>
                          <a:cs typeface="Times New Roman"/>
                        </a:rPr>
                        <a:t>1,06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Calibri"/>
                          <a:cs typeface="Times New Roman"/>
                        </a:rPr>
                        <a:t>1,05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/>
                          <a:ea typeface="Calibri"/>
                          <a:cs typeface="Times New Roman"/>
                        </a:rPr>
                        <a:t>1,05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/>
                          <a:ea typeface="Calibri"/>
                          <a:cs typeface="Times New Roman"/>
                        </a:rPr>
                        <a:t>1,03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1,03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/>
                          <a:ea typeface="Calibri"/>
                          <a:cs typeface="Times New Roman"/>
                        </a:rPr>
                        <a:t>1,06</a:t>
                      </a:r>
                      <a:endParaRPr lang="ru-RU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1,04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1,02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914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УФО</a:t>
                      </a:r>
                      <a:endParaRPr lang="ru-RU" sz="11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/>
                          <a:ea typeface="Calibri"/>
                          <a:cs typeface="Times New Roman"/>
                        </a:rPr>
                        <a:t>1,15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/>
                          <a:ea typeface="Calibri"/>
                          <a:cs typeface="Times New Roman"/>
                        </a:rPr>
                        <a:t>1,06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/>
                          <a:ea typeface="Calibri"/>
                          <a:cs typeface="Times New Roman"/>
                        </a:rPr>
                        <a:t>1,02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/>
                          <a:ea typeface="Calibri"/>
                          <a:cs typeface="Times New Roman"/>
                        </a:rPr>
                        <a:t>1,03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1,03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Arial"/>
                          <a:ea typeface="Calibri"/>
                          <a:cs typeface="Times New Roman"/>
                        </a:rPr>
                        <a:t>1,04</a:t>
                      </a:r>
                      <a:endParaRPr lang="ru-RU" sz="16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1,03</a:t>
                      </a:r>
                      <a:endParaRPr lang="ru-RU" sz="16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1,01</a:t>
                      </a:r>
                      <a:endParaRPr lang="ru-RU" sz="16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914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/>
                          <a:ea typeface="Calibri"/>
                          <a:cs typeface="Times New Roman"/>
                        </a:rPr>
                        <a:t>ЮФО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Calibri"/>
                          <a:cs typeface="Times New Roman"/>
                        </a:rPr>
                        <a:t>1,06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Calibri"/>
                          <a:cs typeface="Times New Roman"/>
                        </a:rPr>
                        <a:t>1,07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Calibri"/>
                          <a:cs typeface="Times New Roman"/>
                        </a:rPr>
                        <a:t>1,06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/>
                          <a:ea typeface="Calibri"/>
                          <a:cs typeface="Times New Roman"/>
                        </a:rPr>
                        <a:t>1,05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1,03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/>
                          <a:ea typeface="Calibri"/>
                          <a:cs typeface="Times New Roman"/>
                        </a:rPr>
                        <a:t>1,02</a:t>
                      </a:r>
                      <a:endParaRPr lang="ru-RU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1,01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1,01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914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/>
                          <a:ea typeface="Calibri"/>
                          <a:cs typeface="Times New Roman"/>
                        </a:rPr>
                        <a:t>СКФО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Calibri"/>
                          <a:cs typeface="Times New Roman"/>
                        </a:rPr>
                        <a:t>1,17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Calibri"/>
                          <a:cs typeface="Times New Roman"/>
                        </a:rPr>
                        <a:t>1,11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Calibri"/>
                          <a:cs typeface="Times New Roman"/>
                        </a:rPr>
                        <a:t>1,07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/>
                          <a:ea typeface="Calibri"/>
                          <a:cs typeface="Times New Roman"/>
                        </a:rPr>
                        <a:t>1,05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1,03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/>
                          <a:ea typeface="Calibri"/>
                          <a:cs typeface="Times New Roman"/>
                        </a:rPr>
                        <a:t>1,02</a:t>
                      </a:r>
                      <a:endParaRPr lang="ru-RU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1,01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1,0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914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/>
                          <a:ea typeface="Calibri"/>
                          <a:cs typeface="Times New Roman"/>
                        </a:rPr>
                        <a:t>СФО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Calibri"/>
                          <a:cs typeface="Times New Roman"/>
                        </a:rPr>
                        <a:t>1,08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Calibri"/>
                          <a:cs typeface="Times New Roman"/>
                        </a:rPr>
                        <a:t>1,09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Calibri"/>
                          <a:cs typeface="Times New Roman"/>
                        </a:rPr>
                        <a:t>1,03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/>
                          <a:ea typeface="Calibri"/>
                          <a:cs typeface="Times New Roman"/>
                        </a:rPr>
                        <a:t>1,01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0,99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/>
                          <a:ea typeface="Calibri"/>
                          <a:cs typeface="Times New Roman"/>
                        </a:rPr>
                        <a:t>1,0</a:t>
                      </a:r>
                      <a:endParaRPr lang="ru-RU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0,99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0,99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914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/>
                          <a:ea typeface="Calibri"/>
                          <a:cs typeface="Times New Roman"/>
                        </a:rPr>
                        <a:t>ДФО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Calibri"/>
                          <a:cs typeface="Times New Roman"/>
                        </a:rPr>
                        <a:t>0,99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Calibri"/>
                          <a:cs typeface="Times New Roman"/>
                        </a:rPr>
                        <a:t>1,01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Calibri"/>
                          <a:cs typeface="Times New Roman"/>
                        </a:rPr>
                        <a:t>1,02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Calibri"/>
                          <a:cs typeface="Times New Roman"/>
                        </a:rPr>
                        <a:t>1,0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0,99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/>
                          <a:ea typeface="Calibri"/>
                          <a:cs typeface="Times New Roman"/>
                        </a:rPr>
                        <a:t>1,0</a:t>
                      </a:r>
                      <a:endParaRPr lang="ru-RU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1,0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0,98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784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8437" name="Номер слайда 4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010400" y="4870450"/>
            <a:ext cx="2133600" cy="273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8DDEF6C5-A266-497D-B405-65FCF75CB37F}" type="slidenum">
              <a:rPr lang="ru-RU" altLang="ru-RU" sz="1400" b="1" smtClean="0">
                <a:latin typeface="Calibri" pitchFamily="34" charset="0"/>
              </a:rPr>
              <a:pPr/>
              <a:t>21</a:t>
            </a:fld>
            <a:endParaRPr lang="ru-RU" altLang="ru-RU" sz="1400" b="1" dirty="0" smtClean="0">
              <a:latin typeface="Calibri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01638" y="0"/>
            <a:ext cx="6357937" cy="59055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4F81BD">
                    <a:lumMod val="75000"/>
                  </a:srgbClr>
                </a:solidFill>
                <a:latin typeface="Arial Black" pitchFamily="34" charset="0"/>
                <a:cs typeface="Arial" pitchFamily="34" charset="0"/>
              </a:rPr>
              <a:t>Охват тестированием</a:t>
            </a:r>
          </a:p>
        </p:txBody>
      </p:sp>
      <p:sp>
        <p:nvSpPr>
          <p:cNvPr id="18439" name="TextBox 8"/>
          <p:cNvSpPr txBox="1">
            <a:spLocks noChangeArrowheads="1"/>
          </p:cNvSpPr>
          <p:nvPr/>
        </p:nvSpPr>
        <p:spPr bwMode="auto">
          <a:xfrm>
            <a:off x="5011738" y="222250"/>
            <a:ext cx="26606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600" b="1">
                <a:solidFill>
                  <a:srgbClr val="C00000"/>
                </a:solidFill>
              </a:rPr>
              <a:t>ТОП-15</a:t>
            </a:r>
          </a:p>
          <a:p>
            <a:pPr eaLnBrk="1" hangingPunct="1"/>
            <a:r>
              <a:rPr lang="ru-RU" altLang="ru-RU" sz="1600" b="1">
                <a:solidFill>
                  <a:srgbClr val="C00000"/>
                </a:solidFill>
              </a:rPr>
              <a:t>ЯНАО, ХМАО-Югра </a:t>
            </a:r>
          </a:p>
          <a:p>
            <a:pPr eaLnBrk="1" hangingPunct="1"/>
            <a:r>
              <a:rPr lang="ru-RU" altLang="ru-RU" sz="1600" b="1">
                <a:solidFill>
                  <a:srgbClr val="C00000"/>
                </a:solidFill>
              </a:rPr>
              <a:t>и Тюменская область  </a:t>
            </a:r>
            <a:r>
              <a:rPr lang="ru-RU" altLang="ru-RU" sz="1600" b="1">
                <a:solidFill>
                  <a:srgbClr val="002060"/>
                </a:solidFill>
              </a:rPr>
              <a:t>-</a:t>
            </a:r>
          </a:p>
          <a:p>
            <a:pPr eaLnBrk="1" hangingPunct="1"/>
            <a:r>
              <a:rPr lang="ru-RU" altLang="ru-RU" sz="1600" b="1">
                <a:solidFill>
                  <a:srgbClr val="002060"/>
                </a:solidFill>
              </a:rPr>
              <a:t>по тестированию </a:t>
            </a:r>
          </a:p>
          <a:p>
            <a:pPr eaLnBrk="1" hangingPunct="1"/>
            <a:r>
              <a:rPr lang="ru-RU" altLang="ru-RU" sz="1600" b="1">
                <a:solidFill>
                  <a:srgbClr val="002060"/>
                </a:solidFill>
              </a:rPr>
              <a:t>на 100 тыс.населения</a:t>
            </a:r>
          </a:p>
        </p:txBody>
      </p:sp>
      <p:graphicFrame>
        <p:nvGraphicFramePr>
          <p:cNvPr id="9" name="Диаграмм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746099"/>
              </p:ext>
            </p:extLst>
          </p:nvPr>
        </p:nvGraphicFramePr>
        <p:xfrm>
          <a:off x="0" y="95416"/>
          <a:ext cx="9144000" cy="5048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2840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52451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19461" name="Номер слайда 4"/>
          <p:cNvSpPr txBox="1">
            <a:spLocks/>
          </p:cNvSpPr>
          <p:nvPr/>
        </p:nvSpPr>
        <p:spPr bwMode="auto">
          <a:xfrm>
            <a:off x="7010400" y="4933950"/>
            <a:ext cx="21336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79FA5DBD-0F37-496A-BF16-C4349B0B8249}" type="slidenum">
              <a:rPr lang="ru-RU" altLang="ru-RU" sz="1400" b="1">
                <a:latin typeface="Calibri" pitchFamily="34" charset="0"/>
              </a:rPr>
              <a:pPr algn="r" eaLnBrk="1" hangingPunct="1"/>
              <a:t>22</a:t>
            </a:fld>
            <a:endParaRPr lang="ru-RU" altLang="ru-RU" sz="1400" b="1">
              <a:latin typeface="Calibri" pitchFamily="34" charset="0"/>
            </a:endParaRPr>
          </a:p>
        </p:txBody>
      </p:sp>
      <p:sp>
        <p:nvSpPr>
          <p:cNvPr id="19462" name="Заголовок 1"/>
          <p:cNvSpPr txBox="1">
            <a:spLocks/>
          </p:cNvSpPr>
          <p:nvPr/>
        </p:nvSpPr>
        <p:spPr bwMode="auto">
          <a:xfrm>
            <a:off x="38100" y="28575"/>
            <a:ext cx="8229600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000" dirty="0">
                <a:solidFill>
                  <a:srgbClr val="376092"/>
                </a:solidFill>
                <a:latin typeface="Arial Black" pitchFamily="34" charset="0"/>
              </a:rPr>
              <a:t>Общая загруженность коечного фонда</a:t>
            </a: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0" y="473075"/>
          <a:ext cx="2305050" cy="18637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0125"/>
                <a:gridCol w="657225"/>
                <a:gridCol w="647700"/>
              </a:tblGrid>
              <a:tr h="518077"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Доля</a:t>
                      </a:r>
                      <a:r>
                        <a:rPr lang="ru-RU" sz="1400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пациентов</a:t>
                      </a:r>
                    </a:p>
                    <a:p>
                      <a:pPr algn="ctr"/>
                      <a:r>
                        <a:rPr lang="ru-RU" sz="1400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с </a:t>
                      </a:r>
                      <a:r>
                        <a:rPr lang="en-US" sz="1400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COVID</a:t>
                      </a:r>
                      <a:r>
                        <a:rPr lang="ru-RU" sz="1400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-19</a:t>
                      </a:r>
                      <a:r>
                        <a:rPr lang="en-US" sz="1400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на ИВЛ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81" marB="45681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04719"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81" marB="4568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УФО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81" marB="4568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РФ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81" marB="45681"/>
                </a:tc>
              </a:tr>
              <a:tr h="3351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 ВОЛНА</a:t>
                      </a:r>
                    </a:p>
                  </a:txBody>
                  <a:tcPr marT="45681" marB="45681"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3,2%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81" marB="45681"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2,6%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81" marB="45681"/>
                </a:tc>
              </a:tr>
              <a:tr h="335199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 ВОЛНА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81" marB="45681"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4,4%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81" marB="45681"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3,4%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81" marB="45681"/>
                </a:tc>
              </a:tr>
              <a:tr h="370532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3 ВОЛНА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81" marB="45681"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5,7%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81" marB="45681"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4,7%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81" marB="45681"/>
                </a:tc>
              </a:tr>
            </a:tbl>
          </a:graphicData>
        </a:graphic>
      </p:graphicFrame>
      <p:graphicFrame>
        <p:nvGraphicFramePr>
          <p:cNvPr id="16" name="Диаграмм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442609"/>
              </p:ext>
            </p:extLst>
          </p:nvPr>
        </p:nvGraphicFramePr>
        <p:xfrm>
          <a:off x="1004391" y="1250156"/>
          <a:ext cx="7887694" cy="4007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478" name="TextBox 4"/>
          <p:cNvSpPr txBox="1">
            <a:spLocks noChangeArrowheads="1"/>
          </p:cNvSpPr>
          <p:nvPr/>
        </p:nvSpPr>
        <p:spPr bwMode="auto">
          <a:xfrm>
            <a:off x="1422401" y="3398044"/>
            <a:ext cx="6477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600" b="1" dirty="0">
                <a:solidFill>
                  <a:srgbClr val="002060"/>
                </a:solidFill>
              </a:rPr>
              <a:t>+750</a:t>
            </a:r>
          </a:p>
        </p:txBody>
      </p:sp>
      <p:sp>
        <p:nvSpPr>
          <p:cNvPr id="19479" name="TextBox 4"/>
          <p:cNvSpPr txBox="1">
            <a:spLocks noChangeArrowheads="1"/>
          </p:cNvSpPr>
          <p:nvPr/>
        </p:nvSpPr>
        <p:spPr bwMode="auto">
          <a:xfrm>
            <a:off x="3754437" y="2921794"/>
            <a:ext cx="8175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600" b="1" dirty="0">
                <a:solidFill>
                  <a:srgbClr val="002060"/>
                </a:solidFill>
              </a:rPr>
              <a:t>+1 409</a:t>
            </a:r>
          </a:p>
        </p:txBody>
      </p:sp>
      <p:sp>
        <p:nvSpPr>
          <p:cNvPr id="19480" name="TextBox 4"/>
          <p:cNvSpPr txBox="1">
            <a:spLocks noChangeArrowheads="1"/>
          </p:cNvSpPr>
          <p:nvPr/>
        </p:nvSpPr>
        <p:spPr bwMode="auto">
          <a:xfrm>
            <a:off x="2706688" y="1112043"/>
            <a:ext cx="8064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600" b="1" dirty="0">
                <a:solidFill>
                  <a:srgbClr val="002060"/>
                </a:solidFill>
              </a:rPr>
              <a:t>+2 511</a:t>
            </a:r>
          </a:p>
        </p:txBody>
      </p:sp>
      <p:sp>
        <p:nvSpPr>
          <p:cNvPr id="19481" name="TextBox 4"/>
          <p:cNvSpPr txBox="1">
            <a:spLocks noChangeArrowheads="1"/>
          </p:cNvSpPr>
          <p:nvPr/>
        </p:nvSpPr>
        <p:spPr bwMode="auto">
          <a:xfrm>
            <a:off x="7429500" y="3560763"/>
            <a:ext cx="6477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600" b="1" dirty="0">
                <a:solidFill>
                  <a:srgbClr val="002060"/>
                </a:solidFill>
              </a:rPr>
              <a:t>+746</a:t>
            </a:r>
          </a:p>
        </p:txBody>
      </p:sp>
      <p:sp>
        <p:nvSpPr>
          <p:cNvPr id="19482" name="TextBox 4"/>
          <p:cNvSpPr txBox="1">
            <a:spLocks noChangeArrowheads="1"/>
          </p:cNvSpPr>
          <p:nvPr/>
        </p:nvSpPr>
        <p:spPr bwMode="auto">
          <a:xfrm>
            <a:off x="6191250" y="3280570"/>
            <a:ext cx="8191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600" b="1" dirty="0">
                <a:solidFill>
                  <a:srgbClr val="002060"/>
                </a:solidFill>
              </a:rPr>
              <a:t>+1 159</a:t>
            </a:r>
          </a:p>
        </p:txBody>
      </p:sp>
      <p:sp>
        <p:nvSpPr>
          <p:cNvPr id="19483" name="TextBox 4"/>
          <p:cNvSpPr txBox="1">
            <a:spLocks noChangeArrowheads="1"/>
          </p:cNvSpPr>
          <p:nvPr/>
        </p:nvSpPr>
        <p:spPr bwMode="auto">
          <a:xfrm>
            <a:off x="4907757" y="1820862"/>
            <a:ext cx="8175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600" b="1" dirty="0">
                <a:solidFill>
                  <a:srgbClr val="002060"/>
                </a:solidFill>
              </a:rPr>
              <a:t>+2 197</a:t>
            </a:r>
          </a:p>
        </p:txBody>
      </p:sp>
      <p:sp>
        <p:nvSpPr>
          <p:cNvPr id="18439" name="TextBox 6"/>
          <p:cNvSpPr txBox="1">
            <a:spLocks noChangeArrowheads="1"/>
          </p:cNvSpPr>
          <p:nvPr/>
        </p:nvSpPr>
        <p:spPr bwMode="auto">
          <a:xfrm>
            <a:off x="5072063" y="255588"/>
            <a:ext cx="4071937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ru-RU" altLang="ru-RU" dirty="0">
                <a:solidFill>
                  <a:srgbClr val="002060"/>
                </a:solidFill>
                <a:latin typeface="Calibri" pitchFamily="34" charset="0"/>
              </a:rPr>
              <a:t>В УФО развернуто</a:t>
            </a:r>
          </a:p>
          <a:p>
            <a:pPr algn="r">
              <a:defRPr/>
            </a:pPr>
            <a:r>
              <a:rPr lang="ru-RU" altLang="ru-RU" sz="2800" b="1" dirty="0">
                <a:solidFill>
                  <a:srgbClr val="C00000"/>
                </a:solidFill>
                <a:latin typeface="Calibri" pitchFamily="34" charset="0"/>
              </a:rPr>
              <a:t>24 </a:t>
            </a:r>
            <a:r>
              <a:rPr lang="ru-RU" altLang="ru-RU" sz="2800" b="1" dirty="0">
                <a:solidFill>
                  <a:srgbClr val="C00000"/>
                </a:solidFill>
                <a:latin typeface="Calibri" pitchFamily="34" charset="0"/>
              </a:rPr>
              <a:t>675 </a:t>
            </a:r>
            <a:r>
              <a:rPr lang="ru-RU" altLang="ru-RU" dirty="0">
                <a:solidFill>
                  <a:srgbClr val="002060"/>
                </a:solidFill>
                <a:latin typeface="Calibri" pitchFamily="34" charset="0"/>
              </a:rPr>
              <a:t>коек </a:t>
            </a:r>
            <a:r>
              <a:rPr lang="ru-RU" altLang="ru-RU" dirty="0">
                <a:solidFill>
                  <a:srgbClr val="002060"/>
                </a:solidFill>
                <a:latin typeface="Calibri" pitchFamily="34" charset="0"/>
              </a:rPr>
              <a:t>(</a:t>
            </a:r>
            <a:r>
              <a:rPr lang="ru-RU" altLang="ru-RU" dirty="0">
                <a:solidFill>
                  <a:srgbClr val="C00000"/>
                </a:solidFill>
                <a:latin typeface="Calibri" pitchFamily="34" charset="0"/>
              </a:rPr>
              <a:t>+8 </a:t>
            </a:r>
            <a:r>
              <a:rPr lang="ru-RU" altLang="ru-RU" dirty="0">
                <a:solidFill>
                  <a:srgbClr val="C00000"/>
                </a:solidFill>
                <a:latin typeface="Calibri" pitchFamily="34" charset="0"/>
              </a:rPr>
              <a:t>772</a:t>
            </a:r>
            <a:r>
              <a:rPr lang="ru-RU" altLang="ru-RU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)</a:t>
            </a:r>
            <a:endParaRPr lang="ru-RU" altLang="ru-RU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algn="r">
              <a:defRPr/>
            </a:pPr>
            <a:r>
              <a:rPr lang="ru-RU" altLang="ru-RU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Фактически занято </a:t>
            </a:r>
            <a:r>
              <a:rPr lang="ru-RU" altLang="ru-RU" sz="28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86,8%</a:t>
            </a:r>
            <a:endParaRPr lang="ru-RU" altLang="ru-RU" b="1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algn="r">
              <a:defRPr/>
            </a:pPr>
            <a:r>
              <a:rPr lang="ru-RU" altLang="ru-RU" dirty="0">
                <a:solidFill>
                  <a:srgbClr val="002060"/>
                </a:solidFill>
                <a:latin typeface="Calibri" pitchFamily="34" charset="0"/>
              </a:rPr>
              <a:t>(21 </a:t>
            </a:r>
            <a:r>
              <a:rPr lang="ru-RU" altLang="ru-RU" dirty="0">
                <a:solidFill>
                  <a:srgbClr val="002060"/>
                </a:solidFill>
                <a:latin typeface="Calibri" pitchFamily="34" charset="0"/>
              </a:rPr>
              <a:t>412 коек)</a:t>
            </a:r>
            <a:endParaRPr lang="ru-RU" altLang="ru-RU" dirty="0">
              <a:solidFill>
                <a:srgbClr val="00206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64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0485" name="Номер слайда 4"/>
          <p:cNvSpPr txBox="1">
            <a:spLocks noChangeArrowheads="1"/>
          </p:cNvSpPr>
          <p:nvPr/>
        </p:nvSpPr>
        <p:spPr bwMode="auto">
          <a:xfrm>
            <a:off x="6572250" y="9585325"/>
            <a:ext cx="2133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A485D5DE-B732-4E3E-A8EA-60313FBBEBAC}" type="slidenum">
              <a:rPr lang="ru-RU" altLang="ru-RU" sz="1600">
                <a:solidFill>
                  <a:srgbClr val="898989"/>
                </a:solidFill>
                <a:latin typeface="Calibri" pitchFamily="34" charset="0"/>
              </a:rPr>
              <a:pPr algn="r" eaLnBrk="1" hangingPunct="1"/>
              <a:t>23</a:t>
            </a:fld>
            <a:endParaRPr lang="ru-RU" altLang="ru-RU" sz="16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76213" y="87313"/>
            <a:ext cx="8750300" cy="627062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4F81BD">
                    <a:lumMod val="75000"/>
                  </a:srgb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Вакцинация в регионах УФО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4F81BD">
                    <a:lumMod val="75000"/>
                  </a:srgb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по состоянию на </a:t>
            </a:r>
            <a:r>
              <a:rPr lang="ru-RU" sz="1600" b="1" dirty="0">
                <a:solidFill>
                  <a:srgbClr val="4F81BD">
                    <a:lumMod val="75000"/>
                  </a:srgb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6 </a:t>
            </a:r>
            <a:r>
              <a:rPr lang="ru-RU" sz="1600" b="1" dirty="0">
                <a:solidFill>
                  <a:srgbClr val="4F81BD">
                    <a:lumMod val="75000"/>
                  </a:srgb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августа 2021 г.</a:t>
            </a:r>
          </a:p>
        </p:txBody>
      </p:sp>
      <p:sp>
        <p:nvSpPr>
          <p:cNvPr id="20487" name="Номер слайда 4"/>
          <p:cNvSpPr txBox="1">
            <a:spLocks noChangeArrowheads="1"/>
          </p:cNvSpPr>
          <p:nvPr/>
        </p:nvSpPr>
        <p:spPr bwMode="auto">
          <a:xfrm>
            <a:off x="7010400" y="4774406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1DCE6D85-92AF-4C7E-A0B6-74F90FCA3D78}" type="slidenum">
              <a:rPr lang="ru-RU" altLang="ru-RU" sz="1400" b="1">
                <a:latin typeface="Calibri" pitchFamily="34" charset="0"/>
              </a:rPr>
              <a:pPr algn="r" eaLnBrk="1" hangingPunct="1"/>
              <a:t>23</a:t>
            </a:fld>
            <a:endParaRPr lang="ru-RU" altLang="ru-RU" sz="1400" b="1" dirty="0">
              <a:latin typeface="Calibri" pitchFamily="34" charset="0"/>
            </a:endParaRPr>
          </a:p>
        </p:txBody>
      </p:sp>
      <p:graphicFrame>
        <p:nvGraphicFramePr>
          <p:cNvPr id="8" name="Диаграмм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361791"/>
              </p:ext>
            </p:extLst>
          </p:nvPr>
        </p:nvGraphicFramePr>
        <p:xfrm>
          <a:off x="103564" y="714375"/>
          <a:ext cx="8936872" cy="4365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9" name="TextBox 8"/>
          <p:cNvSpPr txBox="1">
            <a:spLocks noChangeArrowheads="1"/>
          </p:cNvSpPr>
          <p:nvPr/>
        </p:nvSpPr>
        <p:spPr bwMode="auto">
          <a:xfrm>
            <a:off x="0" y="819150"/>
            <a:ext cx="1508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C00000"/>
                </a:solidFill>
              </a:rPr>
              <a:t>РФ – 54,5% </a:t>
            </a:r>
          </a:p>
          <a:p>
            <a:pPr algn="ctr" eaLnBrk="1" hangingPunct="1"/>
            <a:r>
              <a:rPr lang="ru-RU" altLang="ru-RU" sz="1400" b="1">
                <a:solidFill>
                  <a:srgbClr val="C00000"/>
                </a:solidFill>
              </a:rPr>
              <a:t>(1 компонент)</a:t>
            </a:r>
          </a:p>
        </p:txBody>
      </p:sp>
    </p:spTree>
    <p:extLst>
      <p:ext uri="{BB962C8B-B14F-4D97-AF65-F5344CB8AC3E}">
        <p14:creationId xmlns:p14="http://schemas.microsoft.com/office/powerpoint/2010/main" val="75736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-2381" y="-9525"/>
            <a:ext cx="9144000" cy="51435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52400" y="123825"/>
            <a:ext cx="8777288" cy="5381625"/>
          </a:xfrm>
          <a:prstGeom prst="rect">
            <a:avLst/>
          </a:prstGeom>
        </p:spPr>
        <p:txBody>
          <a:bodyPr>
            <a:normAutofit fontScale="750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Индекс промышленного производства </a:t>
            </a: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по </a:t>
            </a:r>
            <a:r>
              <a:rPr lang="ru-RU" sz="27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видам продукции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в январе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–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июне 2021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г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. к январю – июню 2020 г., %</a:t>
            </a:r>
            <a:endParaRPr lang="ru-RU" sz="2700" dirty="0" smtClean="0">
              <a:solidFill>
                <a:schemeClr val="accent1">
                  <a:lumMod val="75000"/>
                </a:schemeClr>
              </a:solidFill>
              <a:latin typeface="Arial Black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700" dirty="0">
              <a:solidFill>
                <a:schemeClr val="accent1">
                  <a:lumMod val="75000"/>
                </a:schemeClr>
              </a:solidFill>
              <a:latin typeface="Arial Black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latin typeface="Arial Black" pitchFamily="34" charset="0"/>
                <a:cs typeface="Arial" pitchFamily="34" charset="0"/>
              </a:rPr>
              <a:t>Добыча полезных ископаемых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: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УФО – 103,5% к аналогичному периоду прошлого года (далее – АППГ).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 smtClean="0">
              <a:solidFill>
                <a:schemeClr val="accent1">
                  <a:lumMod val="75000"/>
                </a:schemeClr>
              </a:solidFill>
              <a:latin typeface="Arial Black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latin typeface="Arial Black" pitchFamily="34" charset="0"/>
                <a:cs typeface="Arial" pitchFamily="34" charset="0"/>
              </a:rPr>
              <a:t>Обрабатывающая промышленность: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 УФО – 105,3% к АППГ.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chemeClr val="accent1">
                  <a:lumMod val="75000"/>
                </a:schemeClr>
              </a:solidFill>
              <a:latin typeface="Arial Black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  <a:cs typeface="Arial" pitchFamily="34" charset="0"/>
              </a:rPr>
              <a:t>Нефть: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УФО – 95,9% (54% от РФ) и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ХМАО-Югра –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94,9% к АППГ.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Arial Black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chemeClr val="accent1">
                  <a:lumMod val="75000"/>
                </a:schemeClr>
              </a:solidFill>
              <a:latin typeface="Arial Black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  <a:cs typeface="Arial" pitchFamily="34" charset="0"/>
              </a:rPr>
              <a:t>Газ природный: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УФО –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115,5% к АППГ (90% от РФ) и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ЯНАО –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115,5% к АППГ.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Arial Black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chemeClr val="accent1">
                  <a:lumMod val="75000"/>
                </a:schemeClr>
              </a:solidFill>
              <a:latin typeface="Arial Black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  <a:cs typeface="Arial" pitchFamily="34" charset="0"/>
              </a:rPr>
              <a:t>Производство металлургическое: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Свердловская область –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97,5% к АППГ и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Челябинская область –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113,8% к АППГ.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Arial Black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chemeClr val="accent1">
                  <a:lumMod val="75000"/>
                </a:schemeClr>
              </a:solidFill>
              <a:latin typeface="Arial Black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  <a:cs typeface="Arial" pitchFamily="34" charset="0"/>
              </a:rPr>
              <a:t>Препараты лекарственные: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УФО –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138,5% к АППГ. 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Arial Black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chemeClr val="accent1">
                  <a:lumMod val="75000"/>
                </a:schemeClr>
              </a:solidFill>
              <a:latin typeface="Arial Black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  <a:cs typeface="Arial" pitchFamily="34" charset="0"/>
              </a:rPr>
              <a:t>Тюменская область: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пластмассы в первичных формах – 133,1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% к АППГ.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Arial Black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chemeClr val="accent1">
                  <a:lumMod val="75000"/>
                </a:schemeClr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858000" y="4768850"/>
            <a:ext cx="2133600" cy="273050"/>
          </a:xfrm>
        </p:spPr>
        <p:txBody>
          <a:bodyPr/>
          <a:lstStyle/>
          <a:p>
            <a:pPr>
              <a:defRPr/>
            </a:pPr>
            <a:fld id="{9CE90264-A135-4AE9-9DAA-5664B6A3C85D}" type="slidenum">
              <a:rPr lang="ru-RU" sz="1400" b="1" smtClean="0">
                <a:solidFill>
                  <a:schemeClr val="tx1"/>
                </a:solidFill>
              </a:rPr>
              <a:pPr>
                <a:defRPr/>
              </a:pPr>
              <a:t>3</a:t>
            </a:fld>
            <a:endParaRPr lang="ru-RU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0" tIns="45709" rIns="91420" bIns="45709"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053" name="Picture 5" descr="J:\vovka\Untitled-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0965" y="124358"/>
            <a:ext cx="4385462" cy="5019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929023" y="3579571"/>
            <a:ext cx="4020868" cy="11541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100" b="1" dirty="0" smtClean="0">
                <a:solidFill>
                  <a:schemeClr val="tx2">
                    <a:lumMod val="75000"/>
                  </a:schemeClr>
                </a:solidFill>
              </a:rPr>
              <a:t>Курганская область: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900" b="1" dirty="0" smtClean="0"/>
              <a:t>Строительство подземного газового </a:t>
            </a:r>
            <a:r>
              <a:rPr lang="ru-RU" sz="900" b="1" dirty="0" smtClean="0"/>
              <a:t>хранилища, </a:t>
            </a:r>
            <a:r>
              <a:rPr lang="ru-RU" sz="1000" b="1" dirty="0" smtClean="0">
                <a:solidFill>
                  <a:schemeClr val="tx2">
                    <a:lumMod val="75000"/>
                  </a:schemeClr>
                </a:solidFill>
              </a:rPr>
              <a:t>30 </a:t>
            </a:r>
            <a:r>
              <a:rPr lang="ru-RU" sz="900" b="1" dirty="0" err="1" smtClean="0">
                <a:solidFill>
                  <a:schemeClr val="tx2">
                    <a:lumMod val="75000"/>
                  </a:schemeClr>
                </a:solidFill>
              </a:rPr>
              <a:t>млрд.руб</a:t>
            </a:r>
            <a:r>
              <a:rPr lang="ru-RU" sz="900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sz="1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900" b="1" dirty="0" smtClean="0"/>
              <a:t>Производство</a:t>
            </a:r>
            <a:r>
              <a:rPr lang="en-US" sz="900" b="1" dirty="0" smtClean="0"/>
              <a:t> OSB-</a:t>
            </a:r>
            <a:r>
              <a:rPr lang="ru-RU" sz="900" b="1" dirty="0" smtClean="0"/>
              <a:t>панелей на действующем заводе, </a:t>
            </a:r>
            <a:r>
              <a:rPr lang="ru-RU" sz="1000" b="1" dirty="0" smtClean="0">
                <a:solidFill>
                  <a:schemeClr val="tx2">
                    <a:lumMod val="75000"/>
                  </a:schemeClr>
                </a:solidFill>
              </a:rPr>
              <a:t>5 </a:t>
            </a:r>
            <a:r>
              <a:rPr lang="ru-RU" sz="900" b="1" dirty="0" smtClean="0">
                <a:solidFill>
                  <a:schemeClr val="tx2">
                    <a:lumMod val="75000"/>
                  </a:schemeClr>
                </a:solidFill>
              </a:rPr>
              <a:t>млрд.руб.</a:t>
            </a:r>
            <a:endParaRPr lang="ru-RU" sz="1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900" b="1" dirty="0" smtClean="0"/>
              <a:t>Строительство </a:t>
            </a:r>
            <a:r>
              <a:rPr lang="ru-RU" sz="900" b="1" dirty="0" err="1" smtClean="0"/>
              <a:t>грибоводческого</a:t>
            </a:r>
            <a:r>
              <a:rPr lang="ru-RU" sz="900" b="1" dirty="0" smtClean="0"/>
              <a:t> комплекса замкнутого цикла, </a:t>
            </a:r>
            <a:r>
              <a:rPr lang="ru-RU" sz="1000" b="1" dirty="0" smtClean="0">
                <a:solidFill>
                  <a:schemeClr val="tx2">
                    <a:lumMod val="75000"/>
                  </a:schemeClr>
                </a:solidFill>
              </a:rPr>
              <a:t>2,7 </a:t>
            </a:r>
            <a:r>
              <a:rPr lang="ru-RU" sz="900" b="1" dirty="0" smtClean="0">
                <a:solidFill>
                  <a:schemeClr val="tx2">
                    <a:lumMod val="75000"/>
                  </a:schemeClr>
                </a:solidFill>
              </a:rPr>
              <a:t>млрд.руб.</a:t>
            </a:r>
            <a:endParaRPr lang="ru-RU" sz="1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900" b="1" dirty="0" smtClean="0"/>
              <a:t>Освоение уранового месторождения, </a:t>
            </a:r>
            <a:r>
              <a:rPr lang="ru-RU" sz="1000" b="1" dirty="0" smtClean="0">
                <a:solidFill>
                  <a:schemeClr val="tx2">
                    <a:lumMod val="75000"/>
                  </a:schemeClr>
                </a:solidFill>
              </a:rPr>
              <a:t>1 </a:t>
            </a:r>
            <a:r>
              <a:rPr lang="ru-RU" sz="900" b="1" dirty="0" smtClean="0">
                <a:solidFill>
                  <a:schemeClr val="tx2">
                    <a:lumMod val="75000"/>
                  </a:schemeClr>
                </a:solidFill>
              </a:rPr>
              <a:t>млрд.руб.</a:t>
            </a:r>
            <a:endParaRPr lang="ru-RU" sz="10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65422" y="2003716"/>
            <a:ext cx="3910278" cy="14619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</a:rPr>
              <a:t>Тюменская область: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900" b="1" dirty="0" smtClean="0"/>
              <a:t>Тепличный комбинат по производству плодовоовощной продукции в закрытом грунте, </a:t>
            </a:r>
            <a:r>
              <a:rPr lang="ru-RU" sz="1000" b="1" dirty="0" smtClean="0">
                <a:solidFill>
                  <a:schemeClr val="tx2">
                    <a:lumMod val="75000"/>
                  </a:schemeClr>
                </a:solidFill>
              </a:rPr>
              <a:t>6,8 </a:t>
            </a:r>
            <a:r>
              <a:rPr lang="ru-RU" sz="900" b="1" dirty="0" smtClean="0">
                <a:solidFill>
                  <a:schemeClr val="tx2">
                    <a:lumMod val="75000"/>
                  </a:schemeClr>
                </a:solidFill>
              </a:rPr>
              <a:t>млрд.руб.</a:t>
            </a:r>
            <a:endParaRPr lang="ru-RU" sz="1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900" b="1" dirty="0" smtClean="0"/>
              <a:t>Строительство исследовательского центра «Геосфера», </a:t>
            </a:r>
            <a:r>
              <a:rPr lang="ru-RU" sz="900" b="1" dirty="0" smtClean="0"/>
              <a:t>       </a:t>
            </a:r>
            <a:r>
              <a:rPr lang="ru-RU" sz="1000" b="1" dirty="0" smtClean="0">
                <a:solidFill>
                  <a:schemeClr val="tx2">
                    <a:lumMod val="75000"/>
                  </a:schemeClr>
                </a:solidFill>
              </a:rPr>
              <a:t>5 </a:t>
            </a:r>
            <a:r>
              <a:rPr lang="ru-RU" sz="900" b="1" dirty="0" smtClean="0">
                <a:solidFill>
                  <a:schemeClr val="tx2">
                    <a:lumMod val="75000"/>
                  </a:schemeClr>
                </a:solidFill>
              </a:rPr>
              <a:t>млрд.руб.</a:t>
            </a:r>
            <a:endParaRPr lang="ru-RU" sz="1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900" b="1" dirty="0" smtClean="0"/>
              <a:t>Племенной репродуктор </a:t>
            </a:r>
            <a:r>
              <a:rPr lang="ru-RU" sz="900" b="1" dirty="0" smtClean="0"/>
              <a:t>индейки, </a:t>
            </a:r>
            <a:r>
              <a:rPr lang="ru-RU" sz="1000" b="1" dirty="0" smtClean="0">
                <a:solidFill>
                  <a:schemeClr val="tx2">
                    <a:lumMod val="75000"/>
                  </a:schemeClr>
                </a:solidFill>
              </a:rPr>
              <a:t>4,8 </a:t>
            </a:r>
            <a:r>
              <a:rPr lang="ru-RU" sz="900" b="1" dirty="0" smtClean="0">
                <a:solidFill>
                  <a:schemeClr val="tx2">
                    <a:lumMod val="75000"/>
                  </a:schemeClr>
                </a:solidFill>
              </a:rPr>
              <a:t>млрд.руб.</a:t>
            </a:r>
            <a:endParaRPr lang="ru-RU" sz="1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900" b="1" dirty="0" smtClean="0"/>
              <a:t>Организация нового фармацевтического производства, </a:t>
            </a:r>
            <a:r>
              <a:rPr lang="ru-RU" sz="900" b="1" dirty="0" smtClean="0"/>
              <a:t>     </a:t>
            </a:r>
            <a:r>
              <a:rPr lang="ru-RU" sz="1000" b="1" dirty="0" smtClean="0">
                <a:solidFill>
                  <a:schemeClr val="tx2">
                    <a:lumMod val="75000"/>
                  </a:schemeClr>
                </a:solidFill>
              </a:rPr>
              <a:t>4,3 </a:t>
            </a:r>
            <a:r>
              <a:rPr lang="ru-RU" sz="900" b="1" dirty="0" smtClean="0">
                <a:solidFill>
                  <a:schemeClr val="tx2">
                    <a:lumMod val="75000"/>
                  </a:schemeClr>
                </a:solidFill>
              </a:rPr>
              <a:t>млрд.руб.</a:t>
            </a:r>
            <a:endParaRPr lang="ru-RU" sz="1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900" b="1" dirty="0" smtClean="0"/>
              <a:t>Строительство научно-технического центра, </a:t>
            </a:r>
            <a:r>
              <a:rPr lang="ru-RU" sz="900" b="1" dirty="0" smtClean="0"/>
              <a:t> </a:t>
            </a:r>
            <a:r>
              <a:rPr lang="ru-RU" sz="1000" b="1" dirty="0" smtClean="0">
                <a:solidFill>
                  <a:schemeClr val="tx2">
                    <a:lumMod val="75000"/>
                  </a:schemeClr>
                </a:solidFill>
              </a:rPr>
              <a:t>2,3 </a:t>
            </a:r>
            <a:r>
              <a:rPr lang="ru-RU" sz="900" b="1" dirty="0" err="1" smtClean="0">
                <a:solidFill>
                  <a:schemeClr val="tx2">
                    <a:lumMod val="75000"/>
                  </a:schemeClr>
                </a:solidFill>
              </a:rPr>
              <a:t>млрд.руб</a:t>
            </a:r>
            <a:r>
              <a:rPr lang="ru-RU" sz="900" b="1" dirty="0" smtClean="0">
                <a:solidFill>
                  <a:schemeClr val="tx2">
                    <a:lumMod val="75000"/>
                  </a:schemeClr>
                </a:solidFill>
              </a:rPr>
              <a:t>.   </a:t>
            </a:r>
            <a:endParaRPr lang="ru-RU" sz="10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842662" y="392722"/>
            <a:ext cx="4193591" cy="16158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</a:rPr>
              <a:t>ЯНАО: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900" b="1" dirty="0" smtClean="0"/>
              <a:t>Строительство производства сжиженного природного газа (Арктик СПГ 2</a:t>
            </a:r>
            <a:r>
              <a:rPr lang="ru-RU" sz="900" b="1" dirty="0" smtClean="0"/>
              <a:t>), </a:t>
            </a:r>
            <a:r>
              <a:rPr lang="ru-RU" sz="1000" b="1" dirty="0" smtClean="0">
                <a:solidFill>
                  <a:schemeClr val="tx2">
                    <a:lumMod val="75000"/>
                  </a:schemeClr>
                </a:solidFill>
              </a:rPr>
              <a:t>1 </a:t>
            </a:r>
            <a:r>
              <a:rPr lang="ru-RU" sz="1000" b="1" dirty="0" smtClean="0">
                <a:solidFill>
                  <a:schemeClr val="tx2">
                    <a:lumMod val="75000"/>
                  </a:schemeClr>
                </a:solidFill>
              </a:rPr>
              <a:t>737,5 </a:t>
            </a:r>
            <a:r>
              <a:rPr lang="ru-RU" sz="900" b="1" dirty="0" smtClean="0">
                <a:solidFill>
                  <a:schemeClr val="tx2">
                    <a:lumMod val="75000"/>
                  </a:schemeClr>
                </a:solidFill>
              </a:rPr>
              <a:t>млрд.руб.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900" b="1" dirty="0" smtClean="0"/>
              <a:t>Обский СПГ на базе </a:t>
            </a:r>
            <a:r>
              <a:rPr lang="ru-RU" sz="900" b="1" dirty="0" err="1" smtClean="0"/>
              <a:t>Верхнетиутейского</a:t>
            </a:r>
            <a:r>
              <a:rPr lang="ru-RU" sz="900" b="1" dirty="0" smtClean="0"/>
              <a:t> и Западно-</a:t>
            </a:r>
            <a:r>
              <a:rPr lang="ru-RU" sz="900" b="1" dirty="0" err="1" smtClean="0"/>
              <a:t>Сеяхинского</a:t>
            </a:r>
            <a:r>
              <a:rPr lang="ru-RU" sz="900" b="1" dirty="0" smtClean="0"/>
              <a:t> месторождений, </a:t>
            </a:r>
            <a:r>
              <a:rPr lang="ru-RU" sz="1000" b="1" dirty="0" smtClean="0">
                <a:solidFill>
                  <a:schemeClr val="tx2">
                    <a:lumMod val="75000"/>
                  </a:schemeClr>
                </a:solidFill>
              </a:rPr>
              <a:t>496,0</a:t>
            </a:r>
            <a:r>
              <a:rPr lang="ru-RU" sz="9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900" b="1" dirty="0" smtClean="0">
                <a:solidFill>
                  <a:schemeClr val="tx2">
                    <a:lumMod val="75000"/>
                  </a:schemeClr>
                </a:solidFill>
              </a:rPr>
              <a:t>млрд.руб.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900" b="1" dirty="0" smtClean="0"/>
              <a:t>Разработка </a:t>
            </a:r>
            <a:r>
              <a:rPr lang="ru-RU" sz="900" b="1" dirty="0" err="1" smtClean="0"/>
              <a:t>Новопортовского</a:t>
            </a:r>
            <a:r>
              <a:rPr lang="ru-RU" sz="900" b="1" dirty="0" smtClean="0"/>
              <a:t> нефтегазоконденсатного месторождения, </a:t>
            </a:r>
            <a:r>
              <a:rPr lang="ru-RU" sz="1000" b="1" dirty="0" smtClean="0">
                <a:solidFill>
                  <a:schemeClr val="tx2">
                    <a:lumMod val="75000"/>
                  </a:schemeClr>
                </a:solidFill>
              </a:rPr>
              <a:t>442,6 </a:t>
            </a:r>
            <a:r>
              <a:rPr lang="ru-RU" sz="900" b="1" dirty="0" smtClean="0">
                <a:solidFill>
                  <a:schemeClr val="tx2">
                    <a:lumMod val="75000"/>
                  </a:schemeClr>
                </a:solidFill>
              </a:rPr>
              <a:t>млрд.руб</a:t>
            </a:r>
            <a:r>
              <a:rPr lang="ru-RU" sz="900" b="1" dirty="0" smtClean="0"/>
              <a:t>.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900" b="1" dirty="0" smtClean="0"/>
              <a:t>Развитие Русского </a:t>
            </a:r>
            <a:r>
              <a:rPr lang="ru-RU" sz="900" b="1" dirty="0" smtClean="0"/>
              <a:t>месторождения, </a:t>
            </a:r>
            <a:r>
              <a:rPr lang="ru-RU" sz="1000" b="1" dirty="0" smtClean="0">
                <a:solidFill>
                  <a:schemeClr val="tx2">
                    <a:lumMod val="75000"/>
                  </a:schemeClr>
                </a:solidFill>
              </a:rPr>
              <a:t>375,6</a:t>
            </a:r>
            <a:r>
              <a:rPr lang="ru-RU" sz="9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900" b="1" dirty="0" err="1" smtClean="0">
                <a:solidFill>
                  <a:schemeClr val="tx2">
                    <a:lumMod val="75000"/>
                  </a:schemeClr>
                </a:solidFill>
              </a:rPr>
              <a:t>млрд.руб</a:t>
            </a:r>
            <a:r>
              <a:rPr lang="ru-RU" sz="900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900" b="1" dirty="0" smtClean="0"/>
              <a:t>Северный широтный ход, </a:t>
            </a:r>
            <a:r>
              <a:rPr lang="ru-RU" sz="1000" b="1" dirty="0" smtClean="0">
                <a:solidFill>
                  <a:schemeClr val="tx2">
                    <a:lumMod val="75000"/>
                  </a:schemeClr>
                </a:solidFill>
              </a:rPr>
              <a:t>236,7</a:t>
            </a:r>
            <a:r>
              <a:rPr lang="ru-RU" sz="9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900" b="1" dirty="0" err="1" smtClean="0">
                <a:solidFill>
                  <a:schemeClr val="tx2">
                    <a:lumMod val="75000"/>
                  </a:schemeClr>
                </a:solidFill>
              </a:rPr>
              <a:t>млрд.руб</a:t>
            </a:r>
            <a:r>
              <a:rPr lang="ru-RU" sz="900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900" b="1" dirty="0" smtClean="0"/>
              <a:t>Строительство </a:t>
            </a:r>
            <a:r>
              <a:rPr lang="ru-RU" sz="900" b="1" dirty="0" smtClean="0"/>
              <a:t>аэропорта в </a:t>
            </a:r>
            <a:r>
              <a:rPr lang="ru-RU" sz="900" b="1" dirty="0" err="1" smtClean="0"/>
              <a:t>г.Новый</a:t>
            </a:r>
            <a:r>
              <a:rPr lang="ru-RU" sz="900" b="1" dirty="0" smtClean="0"/>
              <a:t> Уренгой, </a:t>
            </a:r>
            <a:r>
              <a:rPr lang="ru-RU" sz="1000" b="1" dirty="0" smtClean="0">
                <a:solidFill>
                  <a:schemeClr val="tx2">
                    <a:lumMod val="75000"/>
                  </a:schemeClr>
                </a:solidFill>
              </a:rPr>
              <a:t>7,2</a:t>
            </a:r>
            <a:r>
              <a:rPr lang="ru-RU" sz="900" b="1" dirty="0" smtClean="0">
                <a:solidFill>
                  <a:schemeClr val="tx2">
                    <a:lumMod val="75000"/>
                  </a:schemeClr>
                </a:solidFill>
              </a:rPr>
              <a:t> млрд.руб.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04777" y="423675"/>
            <a:ext cx="4467223" cy="173893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100" b="1" dirty="0" err="1" smtClean="0">
                <a:solidFill>
                  <a:schemeClr val="tx2">
                    <a:lumMod val="75000"/>
                  </a:schemeClr>
                </a:solidFill>
              </a:rPr>
              <a:t>ХМАО-Югра</a:t>
            </a:r>
            <a:r>
              <a:rPr lang="ru-RU" sz="1100" b="1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 algn="just">
              <a:buFont typeface="Wingdings" pitchFamily="2" charset="2"/>
              <a:buChar char="ü"/>
            </a:pPr>
            <a:r>
              <a:rPr lang="ru-RU" sz="900" b="1" dirty="0" smtClean="0"/>
              <a:t>  </a:t>
            </a:r>
            <a:r>
              <a:rPr lang="ru-RU" sz="900" b="1" dirty="0" smtClean="0"/>
              <a:t>Создание оборудования и технологий для разработки </a:t>
            </a:r>
            <a:r>
              <a:rPr lang="ru-RU" sz="900" b="1" dirty="0" err="1" smtClean="0"/>
              <a:t>баженовской</a:t>
            </a:r>
            <a:r>
              <a:rPr lang="ru-RU" sz="900" b="1" dirty="0" smtClean="0"/>
              <a:t> свиты, </a:t>
            </a:r>
          </a:p>
          <a:p>
            <a:pPr algn="just"/>
            <a:r>
              <a:rPr lang="ru-RU" sz="1000" b="1" dirty="0" smtClean="0">
                <a:solidFill>
                  <a:schemeClr val="tx2">
                    <a:lumMod val="75000"/>
                  </a:schemeClr>
                </a:solidFill>
              </a:rPr>
              <a:t>55 </a:t>
            </a:r>
            <a:r>
              <a:rPr lang="ru-RU" sz="1000" b="1" dirty="0" err="1" smtClean="0">
                <a:solidFill>
                  <a:schemeClr val="tx2">
                    <a:lumMod val="75000"/>
                  </a:schemeClr>
                </a:solidFill>
              </a:rPr>
              <a:t>млрд.руб</a:t>
            </a:r>
            <a:endParaRPr lang="ru-RU" sz="1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900" b="1" dirty="0" smtClean="0"/>
              <a:t>  Строительство майского газоперерабатывающего комплекса, </a:t>
            </a:r>
            <a:r>
              <a:rPr lang="ru-RU" sz="1000" b="1" dirty="0" smtClean="0">
                <a:solidFill>
                  <a:schemeClr val="tx2">
                    <a:lumMod val="75000"/>
                  </a:schemeClr>
                </a:solidFill>
              </a:rPr>
              <a:t>22,3 </a:t>
            </a:r>
            <a:r>
              <a:rPr lang="ru-RU" sz="1000" b="1" dirty="0" err="1" smtClean="0">
                <a:solidFill>
                  <a:schemeClr val="tx2">
                    <a:lumMod val="75000"/>
                  </a:schemeClr>
                </a:solidFill>
              </a:rPr>
              <a:t>млрд.руб</a:t>
            </a:r>
            <a:r>
              <a:rPr lang="ru-RU" sz="1000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algn="just">
              <a:buFont typeface="Wingdings" pitchFamily="2" charset="2"/>
              <a:buChar char="ü"/>
            </a:pPr>
            <a:r>
              <a:rPr lang="ru-RU" sz="900" b="1" dirty="0"/>
              <a:t> </a:t>
            </a:r>
            <a:r>
              <a:rPr lang="ru-RU" sz="900" b="1" dirty="0" smtClean="0"/>
              <a:t>Строительство производства по металлообработке, </a:t>
            </a:r>
            <a:r>
              <a:rPr lang="ru-RU" sz="1000" b="1" dirty="0" smtClean="0">
                <a:solidFill>
                  <a:schemeClr val="tx2">
                    <a:lumMod val="75000"/>
                  </a:schemeClr>
                </a:solidFill>
              </a:rPr>
              <a:t>13 </a:t>
            </a:r>
            <a:r>
              <a:rPr lang="ru-RU" sz="1000" b="1" dirty="0" err="1" smtClean="0">
                <a:solidFill>
                  <a:schemeClr val="tx2">
                    <a:lumMod val="75000"/>
                  </a:schemeClr>
                </a:solidFill>
              </a:rPr>
              <a:t>млрд.руб</a:t>
            </a:r>
            <a:r>
              <a:rPr lang="ru-RU" sz="1000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algn="just">
              <a:buFont typeface="Wingdings" pitchFamily="2" charset="2"/>
              <a:buChar char="ü"/>
            </a:pPr>
            <a:r>
              <a:rPr lang="ru-RU" sz="900" b="1" dirty="0" smtClean="0"/>
              <a:t> Модернизация </a:t>
            </a:r>
            <a:r>
              <a:rPr lang="ru-RU" sz="900" b="1" dirty="0" err="1" smtClean="0"/>
              <a:t>Нижневартовской</a:t>
            </a:r>
            <a:r>
              <a:rPr lang="ru-RU" sz="900" b="1" dirty="0" smtClean="0"/>
              <a:t> ГРЭС, </a:t>
            </a:r>
            <a:r>
              <a:rPr lang="ru-RU" sz="1000" b="1" dirty="0" smtClean="0">
                <a:solidFill>
                  <a:schemeClr val="tx2">
                    <a:lumMod val="75000"/>
                  </a:schemeClr>
                </a:solidFill>
              </a:rPr>
              <a:t>11,7 </a:t>
            </a:r>
            <a:r>
              <a:rPr lang="ru-RU" sz="1000" b="1" dirty="0" err="1" smtClean="0">
                <a:solidFill>
                  <a:schemeClr val="tx2">
                    <a:lumMod val="75000"/>
                  </a:schemeClr>
                </a:solidFill>
              </a:rPr>
              <a:t>млрд.руб</a:t>
            </a:r>
            <a:r>
              <a:rPr lang="ru-RU" sz="1000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algn="just">
              <a:buFont typeface="Wingdings" pitchFamily="2" charset="2"/>
              <a:buChar char="ü"/>
            </a:pPr>
            <a:r>
              <a:rPr lang="ru-RU" sz="900" b="1" dirty="0" smtClean="0"/>
              <a:t> Модернизация </a:t>
            </a:r>
            <a:r>
              <a:rPr lang="ru-RU" sz="900" b="1" dirty="0" err="1" smtClean="0"/>
              <a:t>Сургутской</a:t>
            </a:r>
            <a:r>
              <a:rPr lang="ru-RU" sz="900" b="1" dirty="0" smtClean="0"/>
              <a:t> ГРЭС-1, </a:t>
            </a:r>
            <a:r>
              <a:rPr lang="ru-RU" sz="1000" b="1" dirty="0" smtClean="0">
                <a:solidFill>
                  <a:schemeClr val="tx2">
                    <a:lumMod val="75000"/>
                  </a:schemeClr>
                </a:solidFill>
              </a:rPr>
              <a:t>10,7 </a:t>
            </a:r>
            <a:r>
              <a:rPr lang="ru-RU" sz="1000" b="1" dirty="0" err="1" smtClean="0">
                <a:solidFill>
                  <a:schemeClr val="tx2">
                    <a:lumMod val="75000"/>
                  </a:schemeClr>
                </a:solidFill>
              </a:rPr>
              <a:t>млрд.руб</a:t>
            </a:r>
            <a:r>
              <a:rPr lang="ru-RU" sz="1000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algn="just">
              <a:buFont typeface="Wingdings" pitchFamily="2" charset="2"/>
              <a:buChar char="ü"/>
            </a:pPr>
            <a:endParaRPr lang="ru-RU" sz="900" b="1" dirty="0"/>
          </a:p>
          <a:p>
            <a:pPr algn="just">
              <a:buFont typeface="Wingdings" pitchFamily="2" charset="2"/>
              <a:buChar char="ü"/>
            </a:pPr>
            <a:endParaRPr lang="ru-RU" sz="900" b="1" dirty="0" smtClean="0"/>
          </a:p>
        </p:txBody>
      </p:sp>
      <p:sp>
        <p:nvSpPr>
          <p:cNvPr id="54" name="TextBox 53"/>
          <p:cNvSpPr txBox="1"/>
          <p:nvPr/>
        </p:nvSpPr>
        <p:spPr>
          <a:xfrm>
            <a:off x="24305" y="1902959"/>
            <a:ext cx="4547693" cy="173893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100" b="1" dirty="0" smtClean="0">
                <a:solidFill>
                  <a:schemeClr val="tx2">
                    <a:lumMod val="75000"/>
                  </a:schemeClr>
                </a:solidFill>
              </a:rPr>
              <a:t>Свердловская область: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900" b="1" dirty="0" smtClean="0"/>
              <a:t>Создание медицинского инновационного кластера «Академический», </a:t>
            </a:r>
            <a:r>
              <a:rPr lang="ru-RU" sz="900" b="1" dirty="0" smtClean="0"/>
              <a:t>  </a:t>
            </a:r>
            <a:r>
              <a:rPr lang="ru-RU" sz="1000" b="1" dirty="0" smtClean="0">
                <a:solidFill>
                  <a:schemeClr val="tx2">
                    <a:lumMod val="75000"/>
                  </a:schemeClr>
                </a:solidFill>
              </a:rPr>
              <a:t>32 </a:t>
            </a:r>
            <a:r>
              <a:rPr lang="ru-RU" sz="900" b="1" dirty="0" err="1" smtClean="0">
                <a:solidFill>
                  <a:schemeClr val="tx2">
                    <a:lumMod val="75000"/>
                  </a:schemeClr>
                </a:solidFill>
              </a:rPr>
              <a:t>млрд.руб</a:t>
            </a:r>
            <a:r>
              <a:rPr lang="ru-RU" sz="900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sz="1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900" b="1" dirty="0" smtClean="0"/>
              <a:t>Создание </a:t>
            </a:r>
            <a:r>
              <a:rPr lang="ru-RU" sz="900" b="1" dirty="0" smtClean="0"/>
              <a:t>туристического </a:t>
            </a:r>
            <a:r>
              <a:rPr lang="ru-RU" sz="900" b="1" dirty="0" smtClean="0"/>
              <a:t>комплекса «Гора Белая», </a:t>
            </a:r>
            <a:r>
              <a:rPr lang="ru-RU" sz="1000" b="1" dirty="0" smtClean="0">
                <a:solidFill>
                  <a:schemeClr val="tx2">
                    <a:lumMod val="75000"/>
                  </a:schemeClr>
                </a:solidFill>
              </a:rPr>
              <a:t>23,9 </a:t>
            </a:r>
            <a:r>
              <a:rPr lang="ru-RU" sz="900" b="1" dirty="0" smtClean="0">
                <a:solidFill>
                  <a:schemeClr val="tx2">
                    <a:lumMod val="75000"/>
                  </a:schemeClr>
                </a:solidFill>
              </a:rPr>
              <a:t>млрд.руб.</a:t>
            </a:r>
            <a:endParaRPr lang="ru-RU" sz="1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900" b="1" dirty="0" smtClean="0"/>
              <a:t>Модернизация мощностей </a:t>
            </a:r>
            <a:r>
              <a:rPr lang="ru-RU" sz="900" b="1" dirty="0" smtClean="0"/>
              <a:t>ПАО «Корпорация ВСМПО-АВИСМА», </a:t>
            </a:r>
            <a:r>
              <a:rPr lang="ru-RU" sz="900" b="1" dirty="0" smtClean="0"/>
              <a:t>        </a:t>
            </a:r>
            <a:r>
              <a:rPr lang="ru-RU" sz="1000" b="1" dirty="0" smtClean="0">
                <a:solidFill>
                  <a:schemeClr val="tx2">
                    <a:lumMod val="75000"/>
                  </a:schemeClr>
                </a:solidFill>
              </a:rPr>
              <a:t>22,7 </a:t>
            </a:r>
            <a:r>
              <a:rPr lang="ru-RU" sz="900" b="1" dirty="0" smtClean="0">
                <a:solidFill>
                  <a:schemeClr val="tx2">
                    <a:lumMod val="75000"/>
                  </a:schemeClr>
                </a:solidFill>
              </a:rPr>
              <a:t>млрд.руб.</a:t>
            </a:r>
            <a:endParaRPr lang="ru-RU" sz="1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900" b="1" dirty="0" smtClean="0"/>
              <a:t>Строительство колесопрокатного </a:t>
            </a:r>
            <a:r>
              <a:rPr lang="ru-RU" sz="900" b="1" dirty="0" smtClean="0"/>
              <a:t>стана, </a:t>
            </a:r>
            <a:r>
              <a:rPr lang="ru-RU" sz="1000" b="1" dirty="0" smtClean="0">
                <a:solidFill>
                  <a:schemeClr val="tx2">
                    <a:lumMod val="75000"/>
                  </a:schemeClr>
                </a:solidFill>
              </a:rPr>
              <a:t>16  </a:t>
            </a:r>
            <a:r>
              <a:rPr lang="ru-RU" sz="900" b="1" dirty="0" smtClean="0">
                <a:solidFill>
                  <a:schemeClr val="tx2">
                    <a:lumMod val="75000"/>
                  </a:schemeClr>
                </a:solidFill>
              </a:rPr>
              <a:t>млрд.руб.</a:t>
            </a:r>
            <a:endParaRPr lang="ru-RU" sz="1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900" b="1" dirty="0" smtClean="0"/>
              <a:t>Строительство </a:t>
            </a:r>
            <a:r>
              <a:rPr lang="ru-RU" sz="900" b="1" dirty="0" err="1" smtClean="0"/>
              <a:t>терминально-логистического</a:t>
            </a:r>
            <a:r>
              <a:rPr lang="ru-RU" sz="900" b="1" dirty="0" smtClean="0"/>
              <a:t> центра «Екатеринбург», </a:t>
            </a:r>
            <a:r>
              <a:rPr lang="ru-RU" sz="1000" b="1" dirty="0" smtClean="0">
                <a:solidFill>
                  <a:schemeClr val="tx2">
                    <a:lumMod val="75000"/>
                  </a:schemeClr>
                </a:solidFill>
              </a:rPr>
              <a:t>14,7 </a:t>
            </a:r>
            <a:r>
              <a:rPr lang="ru-RU" sz="900" b="1" dirty="0" smtClean="0">
                <a:solidFill>
                  <a:schemeClr val="tx2">
                    <a:lumMod val="75000"/>
                  </a:schemeClr>
                </a:solidFill>
              </a:rPr>
              <a:t>млрд.руб.</a:t>
            </a:r>
            <a:endParaRPr lang="ru-RU" sz="1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900" b="1" dirty="0" smtClean="0"/>
              <a:t>Проекты </a:t>
            </a:r>
            <a:r>
              <a:rPr lang="ru-RU" sz="900" b="1" dirty="0" smtClean="0"/>
              <a:t>«Контур-Парк» и «Научно-производственный центр СКБ Контур», </a:t>
            </a:r>
            <a:r>
              <a:rPr lang="ru-RU" sz="900" b="1" dirty="0" smtClean="0"/>
              <a:t> </a:t>
            </a:r>
            <a:r>
              <a:rPr lang="ru-RU" sz="1000" b="1" dirty="0" smtClean="0">
                <a:solidFill>
                  <a:schemeClr val="tx2">
                    <a:lumMod val="75000"/>
                  </a:schemeClr>
                </a:solidFill>
              </a:rPr>
              <a:t>7,2 </a:t>
            </a:r>
            <a:r>
              <a:rPr lang="ru-RU" sz="900" b="1" dirty="0" smtClean="0">
                <a:solidFill>
                  <a:schemeClr val="tx2">
                    <a:lumMod val="75000"/>
                  </a:schemeClr>
                </a:solidFill>
              </a:rPr>
              <a:t>млрд.руб. </a:t>
            </a:r>
            <a:endParaRPr lang="ru-RU" sz="10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04777" y="3746412"/>
            <a:ext cx="4391025" cy="118494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</a:rPr>
              <a:t>Челябинская область: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900" b="1" dirty="0" smtClean="0"/>
              <a:t>Строительство цинкового завода в г.Верхнем Уфалее, </a:t>
            </a:r>
            <a:r>
              <a:rPr lang="ru-RU" sz="1000" b="1" dirty="0" smtClean="0">
                <a:solidFill>
                  <a:schemeClr val="tx2">
                    <a:lumMod val="75000"/>
                  </a:schemeClr>
                </a:solidFill>
              </a:rPr>
              <a:t>21 </a:t>
            </a:r>
            <a:r>
              <a:rPr lang="ru-RU" sz="900" b="1" dirty="0" smtClean="0">
                <a:solidFill>
                  <a:schemeClr val="tx2">
                    <a:lumMod val="75000"/>
                  </a:schemeClr>
                </a:solidFill>
              </a:rPr>
              <a:t>млрд.руб.</a:t>
            </a:r>
            <a:endParaRPr lang="ru-RU" sz="1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900" b="1" dirty="0" smtClean="0"/>
              <a:t>Строительство </a:t>
            </a:r>
            <a:r>
              <a:rPr lang="ru-RU" sz="900" b="1" dirty="0" err="1" smtClean="0"/>
              <a:t>Курасанского</a:t>
            </a:r>
            <a:r>
              <a:rPr lang="ru-RU" sz="900" b="1" dirty="0" smtClean="0"/>
              <a:t> ГОК (золотодобыча), </a:t>
            </a:r>
            <a:r>
              <a:rPr lang="ru-RU" sz="1000" b="1" dirty="0" smtClean="0">
                <a:solidFill>
                  <a:schemeClr val="tx2">
                    <a:lumMod val="75000"/>
                  </a:schemeClr>
                </a:solidFill>
              </a:rPr>
              <a:t>16,5 </a:t>
            </a:r>
            <a:r>
              <a:rPr lang="ru-RU" sz="900" b="1" dirty="0" smtClean="0">
                <a:solidFill>
                  <a:schemeClr val="tx2">
                    <a:lumMod val="75000"/>
                  </a:schemeClr>
                </a:solidFill>
              </a:rPr>
              <a:t>млрд.руб.</a:t>
            </a:r>
            <a:endParaRPr lang="ru-RU" sz="1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900" b="1" dirty="0" smtClean="0"/>
              <a:t>Строительство и </a:t>
            </a:r>
            <a:r>
              <a:rPr lang="ru-RU" sz="900" b="1" dirty="0" smtClean="0"/>
              <a:t>перевооружение </a:t>
            </a:r>
            <a:r>
              <a:rPr lang="ru-RU" sz="900" b="1" dirty="0" smtClean="0"/>
              <a:t>мощностей </a:t>
            </a:r>
            <a:r>
              <a:rPr lang="ru-RU" sz="900" b="1" dirty="0" smtClean="0"/>
              <a:t>по </a:t>
            </a:r>
            <a:r>
              <a:rPr lang="ru-RU" sz="900" b="1" dirty="0" smtClean="0"/>
              <a:t>электролизу </a:t>
            </a:r>
            <a:r>
              <a:rPr lang="ru-RU" sz="900" b="1" dirty="0" smtClean="0"/>
              <a:t>меди, </a:t>
            </a:r>
            <a:r>
              <a:rPr lang="ru-RU" sz="1000" b="1" dirty="0" smtClean="0">
                <a:solidFill>
                  <a:schemeClr val="tx2">
                    <a:lumMod val="75000"/>
                  </a:schemeClr>
                </a:solidFill>
              </a:rPr>
              <a:t>9,2 </a:t>
            </a:r>
            <a:r>
              <a:rPr lang="ru-RU" sz="900" b="1" dirty="0" smtClean="0">
                <a:solidFill>
                  <a:schemeClr val="tx2">
                    <a:lumMod val="75000"/>
                  </a:schemeClr>
                </a:solidFill>
              </a:rPr>
              <a:t>млрд.руб.</a:t>
            </a:r>
            <a:endParaRPr lang="ru-RU" sz="1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900" b="1" dirty="0" smtClean="0"/>
              <a:t>Техническое </a:t>
            </a:r>
            <a:r>
              <a:rPr lang="ru-RU" sz="900" b="1" dirty="0" smtClean="0"/>
              <a:t>перевооружение АО </a:t>
            </a:r>
            <a:r>
              <a:rPr lang="ru-RU" sz="900" b="1" dirty="0" smtClean="0"/>
              <a:t>«</a:t>
            </a:r>
            <a:r>
              <a:rPr lang="ru-RU" sz="900" b="1" dirty="0" err="1" smtClean="0"/>
              <a:t>Трубодеталь</a:t>
            </a:r>
            <a:r>
              <a:rPr lang="ru-RU" sz="900" b="1" dirty="0" smtClean="0"/>
              <a:t>», </a:t>
            </a:r>
            <a:r>
              <a:rPr lang="ru-RU" sz="1000" b="1" dirty="0" smtClean="0">
                <a:solidFill>
                  <a:schemeClr val="tx2">
                    <a:lumMod val="75000"/>
                  </a:schemeClr>
                </a:solidFill>
              </a:rPr>
              <a:t>2,5 </a:t>
            </a:r>
            <a:r>
              <a:rPr lang="ru-RU" sz="900" b="1" dirty="0" smtClean="0">
                <a:solidFill>
                  <a:schemeClr val="tx2">
                    <a:lumMod val="75000"/>
                  </a:schemeClr>
                </a:solidFill>
              </a:rPr>
              <a:t>млрд.руб.</a:t>
            </a:r>
            <a:endParaRPr lang="ru-RU" sz="1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900" b="1" dirty="0" smtClean="0"/>
              <a:t>Строительство цементных мельниц, </a:t>
            </a:r>
            <a:r>
              <a:rPr lang="ru-RU" sz="900" b="1" dirty="0" smtClean="0"/>
              <a:t> </a:t>
            </a:r>
            <a:r>
              <a:rPr lang="ru-RU" sz="1000" b="1" dirty="0" smtClean="0">
                <a:solidFill>
                  <a:schemeClr val="tx2">
                    <a:lumMod val="75000"/>
                  </a:schemeClr>
                </a:solidFill>
              </a:rPr>
              <a:t>1,3 </a:t>
            </a:r>
            <a:r>
              <a:rPr lang="ru-RU" sz="900" b="1" dirty="0" smtClean="0">
                <a:solidFill>
                  <a:schemeClr val="tx2">
                    <a:lumMod val="75000"/>
                  </a:schemeClr>
                </a:solidFill>
              </a:rPr>
              <a:t>млрд.руб.</a:t>
            </a:r>
            <a:endParaRPr lang="ru-RU" sz="10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2" name="TextBox 6"/>
          <p:cNvSpPr txBox="1">
            <a:spLocks noChangeArrowheads="1"/>
          </p:cNvSpPr>
          <p:nvPr/>
        </p:nvSpPr>
        <p:spPr bwMode="auto">
          <a:xfrm>
            <a:off x="36513" y="54584"/>
            <a:ext cx="87391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000" dirty="0" smtClean="0">
                <a:solidFill>
                  <a:srgbClr val="376092"/>
                </a:solidFill>
                <a:latin typeface="Arial Black" pitchFamily="34" charset="0"/>
              </a:rPr>
              <a:t>Реализуемые (планируемые) </a:t>
            </a:r>
            <a:r>
              <a:rPr lang="ru-RU" altLang="ru-RU" sz="2000" dirty="0" err="1" smtClean="0">
                <a:solidFill>
                  <a:srgbClr val="376092"/>
                </a:solidFill>
                <a:latin typeface="Arial Black" pitchFamily="34" charset="0"/>
              </a:rPr>
              <a:t>инвестпроекты</a:t>
            </a:r>
            <a:r>
              <a:rPr lang="ru-RU" altLang="ru-RU" sz="2000" dirty="0" smtClean="0">
                <a:solidFill>
                  <a:srgbClr val="376092"/>
                </a:solidFill>
                <a:latin typeface="Arial Black" pitchFamily="34" charset="0"/>
              </a:rPr>
              <a:t> в УФО</a:t>
            </a:r>
            <a:endParaRPr lang="ru-RU" altLang="ru-RU" sz="2000" dirty="0">
              <a:solidFill>
                <a:srgbClr val="376092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635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53" name="TextBox 6"/>
          <p:cNvSpPr txBox="1">
            <a:spLocks noChangeArrowheads="1"/>
          </p:cNvSpPr>
          <p:nvPr/>
        </p:nvSpPr>
        <p:spPr bwMode="auto">
          <a:xfrm>
            <a:off x="103188" y="63500"/>
            <a:ext cx="8739187" cy="1079500"/>
          </a:xfrm>
          <a:prstGeom prst="rect">
            <a:avLst/>
          </a:prstGeom>
        </p:spPr>
        <p:txBody>
          <a:bodyPr>
            <a:normAutofit fontScale="97500"/>
          </a:bodyPr>
          <a:lstStyle>
            <a:defPPr>
              <a:defRPr lang="ru-RU"/>
            </a:defPPr>
            <a:lvl1pPr fontAlgn="auto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ru-RU" altLang="ru-RU" sz="2100" dirty="0" smtClean="0"/>
              <a:t>Оборот розничной торговли, объем платных услуг, оборот общественного питания в УФО, </a:t>
            </a:r>
            <a:r>
              <a:rPr lang="ru-RU" altLang="ru-RU" sz="1800" dirty="0" smtClean="0"/>
              <a:t>%</a:t>
            </a:r>
          </a:p>
        </p:txBody>
      </p:sp>
      <p:sp>
        <p:nvSpPr>
          <p:cNvPr id="1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968375" y="4837638"/>
            <a:ext cx="2133600" cy="273050"/>
          </a:xfrm>
        </p:spPr>
        <p:txBody>
          <a:bodyPr/>
          <a:lstStyle/>
          <a:p>
            <a:pPr>
              <a:defRPr/>
            </a:pPr>
            <a:fld id="{9CE90264-A135-4AE9-9DAA-5664B6A3C85D}" type="slidenum">
              <a:rPr lang="ru-RU" sz="1400" b="1" smtClean="0">
                <a:solidFill>
                  <a:schemeClr val="tx1"/>
                </a:solidFill>
              </a:rPr>
              <a:pPr>
                <a:defRPr/>
              </a:pPr>
              <a:t>5</a:t>
            </a:fld>
            <a:endParaRPr lang="ru-RU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3677168"/>
              </p:ext>
            </p:extLst>
          </p:nvPr>
        </p:nvGraphicFramePr>
        <p:xfrm>
          <a:off x="108857" y="800851"/>
          <a:ext cx="8926285" cy="4085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535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64645"/>
            <a:ext cx="9144000" cy="79819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Динамика ввода жилья в УФО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в 2019 - 2020 г. и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cs typeface="Arial" pitchFamily="34" charset="0"/>
              </a:rPr>
              <a:t>январе–июне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2021 г., тыс.кв.м (по месяцам)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10400" y="4768850"/>
            <a:ext cx="2133600" cy="273050"/>
          </a:xfrm>
        </p:spPr>
        <p:txBody>
          <a:bodyPr/>
          <a:lstStyle/>
          <a:p>
            <a:pPr>
              <a:defRPr/>
            </a:pPr>
            <a:fld id="{8ABAC067-204C-4F49-AA07-9D35340E2AA0}" type="slidenum">
              <a:rPr lang="ru-RU" sz="1400" b="1" smtClean="0">
                <a:solidFill>
                  <a:schemeClr val="tx1"/>
                </a:solidFill>
              </a:rPr>
              <a:pPr>
                <a:defRPr/>
              </a:pPr>
              <a:t>6</a:t>
            </a:fld>
            <a:endParaRPr lang="ru-RU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102377315"/>
              </p:ext>
            </p:extLst>
          </p:nvPr>
        </p:nvGraphicFramePr>
        <p:xfrm>
          <a:off x="-95250" y="161924"/>
          <a:ext cx="8945880" cy="4819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552709" y="1325244"/>
            <a:ext cx="6495782" cy="83100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ru-RU" sz="1200" b="1" dirty="0" smtClean="0">
                <a:solidFill>
                  <a:srgbClr val="4F81BD">
                    <a:lumMod val="75000"/>
                  </a:srgbClr>
                </a:solidFill>
                <a:latin typeface="Arial Black" panose="020B0A04020102020204" pitchFamily="34" charset="0"/>
                <a:cs typeface="Arial" pitchFamily="34" charset="0"/>
              </a:rPr>
              <a:t>В </a:t>
            </a:r>
            <a:r>
              <a:rPr lang="ru-RU" sz="1200" b="1" u="sng" dirty="0" smtClean="0">
                <a:solidFill>
                  <a:srgbClr val="4F81BD">
                    <a:lumMod val="75000"/>
                  </a:srgbClr>
                </a:solidFill>
                <a:latin typeface="Arial Black" panose="020B0A04020102020204" pitchFamily="34" charset="0"/>
                <a:cs typeface="Arial" pitchFamily="34" charset="0"/>
              </a:rPr>
              <a:t>УФО</a:t>
            </a:r>
            <a:r>
              <a:rPr lang="ru-RU" sz="1200" b="1" dirty="0" smtClean="0">
                <a:solidFill>
                  <a:srgbClr val="4F81BD">
                    <a:lumMod val="75000"/>
                  </a:srgbClr>
                </a:solidFill>
                <a:latin typeface="Arial Black" panose="020B0A04020102020204" pitchFamily="34" charset="0"/>
                <a:cs typeface="Arial" pitchFamily="34" charset="0"/>
              </a:rPr>
              <a:t> годовой ввод жилья выполнен:</a:t>
            </a:r>
          </a:p>
          <a:p>
            <a:pPr algn="r">
              <a:defRPr/>
            </a:pPr>
            <a:r>
              <a:rPr lang="ru-RU" sz="1200" dirty="0" smtClean="0">
                <a:solidFill>
                  <a:srgbClr val="4F81BD">
                    <a:lumMod val="75000"/>
                  </a:srgbClr>
                </a:solidFill>
                <a:latin typeface="Arial Black" panose="020B0A04020102020204" pitchFamily="34" charset="0"/>
                <a:cs typeface="Arial" pitchFamily="34" charset="0"/>
              </a:rPr>
              <a:t>в январе–июне 2019 г. на </a:t>
            </a:r>
            <a:r>
              <a:rPr lang="ru-RU" sz="1200" b="1" dirty="0" smtClean="0">
                <a:solidFill>
                  <a:srgbClr val="C00000"/>
                </a:solidFill>
                <a:latin typeface="Arial Black" panose="020B0A04020102020204" pitchFamily="34" charset="0"/>
                <a:cs typeface="Arial" pitchFamily="34" charset="0"/>
              </a:rPr>
              <a:t>29,4%</a:t>
            </a:r>
            <a:r>
              <a:rPr lang="ru-RU" sz="1200" dirty="0" smtClean="0">
                <a:solidFill>
                  <a:srgbClr val="4F81BD">
                    <a:lumMod val="75000"/>
                  </a:srgbClr>
                </a:solidFill>
                <a:latin typeface="Arial Black" panose="020B0A04020102020204" pitchFamily="34" charset="0"/>
                <a:cs typeface="Arial" pitchFamily="34" charset="0"/>
              </a:rPr>
              <a:t> (введено 1 976 тыс.кв.м)</a:t>
            </a:r>
          </a:p>
          <a:p>
            <a:pPr algn="r">
              <a:defRPr/>
            </a:pPr>
            <a:r>
              <a:rPr lang="ru-RU" sz="1200" dirty="0" smtClean="0">
                <a:solidFill>
                  <a:srgbClr val="4F81BD">
                    <a:lumMod val="75000"/>
                  </a:srgbClr>
                </a:solidFill>
                <a:latin typeface="Arial Black" panose="020B0A04020102020204" pitchFamily="34" charset="0"/>
                <a:cs typeface="Arial" pitchFamily="34" charset="0"/>
              </a:rPr>
              <a:t>в январ</a:t>
            </a:r>
            <a:r>
              <a:rPr lang="ru-RU" sz="1200" dirty="0">
                <a:solidFill>
                  <a:srgbClr val="4F81BD">
                    <a:lumMod val="75000"/>
                  </a:srgbClr>
                </a:solidFill>
                <a:latin typeface="Arial Black" panose="020B0A04020102020204" pitchFamily="34" charset="0"/>
                <a:cs typeface="Arial" pitchFamily="34" charset="0"/>
              </a:rPr>
              <a:t>е</a:t>
            </a:r>
            <a:r>
              <a:rPr lang="ru-RU" sz="1200" dirty="0" smtClean="0">
                <a:solidFill>
                  <a:srgbClr val="4F81BD">
                    <a:lumMod val="75000"/>
                  </a:srgbClr>
                </a:solidFill>
                <a:latin typeface="Arial Black" panose="020B0A04020102020204" pitchFamily="34" charset="0"/>
                <a:cs typeface="Arial" pitchFamily="34" charset="0"/>
              </a:rPr>
              <a:t>–июне 2020 г. на </a:t>
            </a:r>
            <a:r>
              <a:rPr lang="ru-RU" sz="1200" b="1" dirty="0" smtClean="0">
                <a:solidFill>
                  <a:srgbClr val="C00000"/>
                </a:solidFill>
                <a:latin typeface="Arial Black" panose="020B0A04020102020204" pitchFamily="34" charset="0"/>
                <a:cs typeface="Arial" pitchFamily="34" charset="0"/>
              </a:rPr>
              <a:t>29,9% </a:t>
            </a:r>
            <a:r>
              <a:rPr lang="ru-RU" sz="1200" dirty="0" smtClean="0">
                <a:solidFill>
                  <a:srgbClr val="4F81BD">
                    <a:lumMod val="75000"/>
                  </a:srgbClr>
                </a:solidFill>
                <a:latin typeface="Arial Black" panose="020B0A04020102020204" pitchFamily="34" charset="0"/>
                <a:cs typeface="Arial" pitchFamily="34" charset="0"/>
              </a:rPr>
              <a:t>(введено 2 084 тыс.кв.м)</a:t>
            </a:r>
          </a:p>
          <a:p>
            <a:pPr algn="r">
              <a:defRPr/>
            </a:pPr>
            <a:r>
              <a:rPr lang="ru-RU" sz="1200" dirty="0" smtClean="0">
                <a:solidFill>
                  <a:srgbClr val="4F81BD">
                    <a:lumMod val="75000"/>
                  </a:srgbClr>
                </a:solidFill>
                <a:latin typeface="Arial Black" panose="020B0A04020102020204" pitchFamily="34" charset="0"/>
                <a:cs typeface="Arial" pitchFamily="34" charset="0"/>
              </a:rPr>
              <a:t>в январе–июне </a:t>
            </a:r>
            <a:r>
              <a:rPr lang="ru-RU" sz="1200" b="1" dirty="0" smtClean="0">
                <a:solidFill>
                  <a:srgbClr val="4F81BD">
                    <a:lumMod val="75000"/>
                  </a:srgbClr>
                </a:solidFill>
                <a:latin typeface="Arial Black" panose="020B0A04020102020204" pitchFamily="34" charset="0"/>
                <a:cs typeface="Arial" pitchFamily="34" charset="0"/>
              </a:rPr>
              <a:t>2021</a:t>
            </a:r>
            <a:r>
              <a:rPr lang="ru-RU" sz="1200" dirty="0" smtClean="0">
                <a:solidFill>
                  <a:srgbClr val="4F81BD">
                    <a:lumMod val="75000"/>
                  </a:srgbClr>
                </a:solidFill>
                <a:latin typeface="Arial Black" panose="020B0A04020102020204" pitchFamily="34" charset="0"/>
                <a:cs typeface="Arial" pitchFamily="34" charset="0"/>
              </a:rPr>
              <a:t> г. на </a:t>
            </a:r>
            <a:r>
              <a:rPr lang="ru-RU" sz="1200" b="1" dirty="0" smtClean="0">
                <a:solidFill>
                  <a:srgbClr val="C00000"/>
                </a:solidFill>
                <a:latin typeface="Arial Black" panose="020B0A04020102020204" pitchFamily="34" charset="0"/>
                <a:cs typeface="Arial" pitchFamily="34" charset="0"/>
              </a:rPr>
              <a:t>38,8%</a:t>
            </a:r>
            <a:r>
              <a:rPr lang="ru-RU" sz="1200" dirty="0" smtClean="0">
                <a:solidFill>
                  <a:srgbClr val="4F81BD">
                    <a:lumMod val="75000"/>
                  </a:srgbClr>
                </a:solidFill>
                <a:latin typeface="Arial Black" panose="020B0A04020102020204" pitchFamily="34" charset="0"/>
                <a:cs typeface="Arial" pitchFamily="34" charset="0"/>
              </a:rPr>
              <a:t> (введено </a:t>
            </a:r>
            <a:r>
              <a:rPr lang="ru-RU" sz="1200" b="1" dirty="0" smtClean="0">
                <a:solidFill>
                  <a:srgbClr val="4F81BD">
                    <a:lumMod val="75000"/>
                  </a:srgbClr>
                </a:solidFill>
                <a:latin typeface="Arial Black" panose="020B0A04020102020204" pitchFamily="34" charset="0"/>
                <a:cs typeface="Arial" pitchFamily="34" charset="0"/>
              </a:rPr>
              <a:t>2 844,7</a:t>
            </a:r>
            <a:r>
              <a:rPr lang="en-US" sz="1200" b="1" dirty="0" smtClean="0">
                <a:solidFill>
                  <a:srgbClr val="4F81BD">
                    <a:lumMod val="75000"/>
                  </a:srgbClr>
                </a:solidFill>
                <a:latin typeface="Arial Black" panose="020B0A04020102020204" pitchFamily="34" charset="0"/>
                <a:cs typeface="Arial" pitchFamily="34" charset="0"/>
              </a:rPr>
              <a:t> </a:t>
            </a:r>
            <a:r>
              <a:rPr lang="ru-RU" sz="1200" dirty="0" smtClean="0">
                <a:solidFill>
                  <a:srgbClr val="4F81BD">
                    <a:lumMod val="75000"/>
                  </a:srgbClr>
                </a:solidFill>
                <a:latin typeface="Arial Black" panose="020B0A04020102020204" pitchFamily="34" charset="0"/>
                <a:cs typeface="Arial" pitchFamily="34" charset="0"/>
              </a:rPr>
              <a:t>тыс.кв.м)</a:t>
            </a:r>
          </a:p>
        </p:txBody>
      </p:sp>
    </p:spTree>
    <p:extLst>
      <p:ext uri="{BB962C8B-B14F-4D97-AF65-F5344CB8AC3E}">
        <p14:creationId xmlns:p14="http://schemas.microsoft.com/office/powerpoint/2010/main" val="101171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98108" y="93345"/>
            <a:ext cx="9045892" cy="82105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Новые проекты жилищного строительства в УФО,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млн.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кв.м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858000" y="4768850"/>
            <a:ext cx="2133600" cy="273050"/>
          </a:xfrm>
        </p:spPr>
        <p:txBody>
          <a:bodyPr/>
          <a:lstStyle/>
          <a:p>
            <a:pPr>
              <a:defRPr/>
            </a:pPr>
            <a:fld id="{8ABAC067-204C-4F49-AA07-9D35340E2AA0}" type="slidenum">
              <a:rPr lang="ru-RU" sz="1600" smtClean="0"/>
              <a:pPr>
                <a:defRPr/>
              </a:pPr>
              <a:t>7</a:t>
            </a:fld>
            <a:endParaRPr lang="ru-RU" sz="1600" dirty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782733840"/>
              </p:ext>
            </p:extLst>
          </p:nvPr>
        </p:nvGraphicFramePr>
        <p:xfrm>
          <a:off x="276225" y="-352425"/>
          <a:ext cx="8690186" cy="4215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Прямая соединительная линия 5"/>
          <p:cNvSpPr/>
          <p:nvPr/>
        </p:nvSpPr>
        <p:spPr>
          <a:xfrm>
            <a:off x="6754209" y="852680"/>
            <a:ext cx="684816" cy="6827"/>
          </a:xfrm>
          <a:prstGeom prst="line">
            <a:avLst/>
          </a:prstGeom>
          <a:ln w="1905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9" name="Прямая со стрелкой 8"/>
          <p:cNvSpPr/>
          <p:nvPr/>
        </p:nvSpPr>
        <p:spPr>
          <a:xfrm rot="-180000" flipH="1">
            <a:off x="7036597" y="856093"/>
            <a:ext cx="45719" cy="1025288"/>
          </a:xfrm>
          <a:prstGeom prst="straightConnector1">
            <a:avLst/>
          </a:prstGeom>
          <a:noFill/>
          <a:ln w="31750" cap="flat" cmpd="sng" algn="ctr">
            <a:solidFill>
              <a:srgbClr val="0D253F"/>
            </a:solidFill>
            <a:prstDash val="sysDot"/>
            <a:headEnd type="stealth" w="med" len="lg"/>
            <a:tailEnd type="stealth" w="med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0" name="Прямая соединительная линия 9"/>
          <p:cNvSpPr/>
          <p:nvPr/>
        </p:nvSpPr>
        <p:spPr>
          <a:xfrm>
            <a:off x="5144483" y="1881381"/>
            <a:ext cx="2294541" cy="0"/>
          </a:xfrm>
          <a:prstGeom prst="line">
            <a:avLst/>
          </a:prstGeom>
          <a:ln w="1905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1" name="TextBox 1"/>
          <p:cNvSpPr txBox="1"/>
          <p:nvPr/>
        </p:nvSpPr>
        <p:spPr>
          <a:xfrm>
            <a:off x="276225" y="4014678"/>
            <a:ext cx="3505200" cy="94319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 РФ</a:t>
            </a:r>
          </a:p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10,1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млн.кв.м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в январе-июне 2020 г. </a:t>
            </a:r>
          </a:p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20,12 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млн.кв.м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в январе-июне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2021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г. </a:t>
            </a:r>
          </a:p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0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07950" y="0"/>
            <a:ext cx="8928100" cy="71755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>
              <a:defRPr/>
            </a:pPr>
            <a:r>
              <a:rPr lang="ru-RU" sz="2100" dirty="0" smtClean="0">
                <a:solidFill>
                  <a:srgbClr val="376092"/>
                </a:solidFill>
                <a:latin typeface="Arial Black" pitchFamily="34" charset="0"/>
              </a:rPr>
              <a:t>Количество субъектов МСП,</a:t>
            </a:r>
            <a:r>
              <a:rPr lang="ru-RU" dirty="0" smtClean="0">
                <a:solidFill>
                  <a:srgbClr val="376092"/>
                </a:solidFill>
                <a:latin typeface="Arial Black" pitchFamily="34" charset="0"/>
              </a:rPr>
              <a:t> ед.</a:t>
            </a:r>
            <a:endParaRPr lang="ru-RU" dirty="0">
              <a:solidFill>
                <a:srgbClr val="376092"/>
              </a:solidFill>
              <a:latin typeface="Arial Black" pitchFamily="34" charset="0"/>
            </a:endParaRPr>
          </a:p>
        </p:txBody>
      </p:sp>
      <p:sp>
        <p:nvSpPr>
          <p:cNvPr id="6" name="Номер слайда 4"/>
          <p:cNvSpPr txBox="1">
            <a:spLocks/>
          </p:cNvSpPr>
          <p:nvPr/>
        </p:nvSpPr>
        <p:spPr>
          <a:xfrm>
            <a:off x="7010400" y="4870450"/>
            <a:ext cx="21336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9CE90264-A135-4AE9-9DAA-5664B6A3C85D}" type="slidenum">
              <a:rPr lang="ru-RU" sz="1400" b="1" smtClean="0">
                <a:solidFill>
                  <a:schemeClr val="tx1"/>
                </a:solidFill>
              </a:rPr>
              <a:pPr>
                <a:defRPr/>
              </a:pPr>
              <a:t>8</a:t>
            </a:fld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63500" y="2781300"/>
            <a:ext cx="8928100" cy="71755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>
              <a:defRPr/>
            </a:pPr>
            <a:r>
              <a:rPr lang="ru-RU" sz="2100" dirty="0" smtClean="0">
                <a:solidFill>
                  <a:srgbClr val="376092"/>
                </a:solidFill>
                <a:latin typeface="Arial Black" pitchFamily="34" charset="0"/>
              </a:rPr>
              <a:t>Количество занятых в сфере МСП,</a:t>
            </a:r>
            <a:r>
              <a:rPr lang="ru-RU" dirty="0" smtClean="0">
                <a:solidFill>
                  <a:srgbClr val="376092"/>
                </a:solidFill>
                <a:latin typeface="Arial Black" pitchFamily="34" charset="0"/>
              </a:rPr>
              <a:t> чел.</a:t>
            </a:r>
            <a:endParaRPr lang="ru-RU" dirty="0">
              <a:solidFill>
                <a:srgbClr val="376092"/>
              </a:solidFill>
              <a:latin typeface="Arial Black" pitchFamily="34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64171303"/>
              </p:ext>
            </p:extLst>
          </p:nvPr>
        </p:nvGraphicFramePr>
        <p:xfrm>
          <a:off x="0" y="303498"/>
          <a:ext cx="4355976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3561217088"/>
              </p:ext>
            </p:extLst>
          </p:nvPr>
        </p:nvGraphicFramePr>
        <p:xfrm>
          <a:off x="4572000" y="303498"/>
          <a:ext cx="4355976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Диаграмма 15"/>
          <p:cNvGraphicFramePr/>
          <p:nvPr>
            <p:extLst>
              <p:ext uri="{D42A27DB-BD31-4B8C-83A1-F6EECF244321}">
                <p14:modId xmlns:p14="http://schemas.microsoft.com/office/powerpoint/2010/main" val="3074860008"/>
              </p:ext>
            </p:extLst>
          </p:nvPr>
        </p:nvGraphicFramePr>
        <p:xfrm>
          <a:off x="0" y="3111810"/>
          <a:ext cx="4499992" cy="2031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2784667725"/>
              </p:ext>
            </p:extLst>
          </p:nvPr>
        </p:nvGraphicFramePr>
        <p:xfrm>
          <a:off x="4416425" y="2781300"/>
          <a:ext cx="4572000" cy="2277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3419872" y="4641791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/>
              <a:t>10.07.2021 </a:t>
            </a:r>
            <a:br>
              <a:rPr lang="ru-RU" sz="1000" dirty="0" smtClean="0"/>
            </a:br>
            <a:r>
              <a:rPr lang="ru-RU" sz="1000" dirty="0" smtClean="0"/>
              <a:t>с </a:t>
            </a:r>
            <a:r>
              <a:rPr lang="ru-RU" sz="1000" dirty="0" err="1" smtClean="0"/>
              <a:t>самозанятыми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97341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-2381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9142" y="76200"/>
            <a:ext cx="9093901" cy="623887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1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Выработка и потребление электроэнергии в УФО,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млрд. кВт*ч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Arial Black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solidFill>
                <a:schemeClr val="accent1">
                  <a:lumMod val="75000"/>
                </a:schemeClr>
              </a:solidFill>
              <a:latin typeface="Arial Black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solidFill>
                <a:schemeClr val="accent1">
                  <a:lumMod val="75000"/>
                </a:schemeClr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858000" y="4768850"/>
            <a:ext cx="2133600" cy="273050"/>
          </a:xfrm>
        </p:spPr>
        <p:txBody>
          <a:bodyPr/>
          <a:lstStyle/>
          <a:p>
            <a:pPr>
              <a:defRPr/>
            </a:pPr>
            <a:fld id="{9CE90264-A135-4AE9-9DAA-5664B6A3C85D}" type="slidenum">
              <a:rPr lang="ru-RU" sz="1400" b="1" smtClean="0">
                <a:solidFill>
                  <a:schemeClr val="tx1"/>
                </a:solidFill>
              </a:rPr>
              <a:pPr>
                <a:defRPr/>
              </a:pPr>
              <a:t>9</a:t>
            </a:fld>
            <a:endParaRPr lang="ru-RU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6744651"/>
              </p:ext>
            </p:extLst>
          </p:nvPr>
        </p:nvGraphicFramePr>
        <p:xfrm>
          <a:off x="152400" y="590551"/>
          <a:ext cx="8382000" cy="4543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9423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>
          <a:solidFill>
            <a:schemeClr val="tx1"/>
          </a:solidFill>
          <a:prstDash val="sysDash"/>
          <a:headEnd type="stealth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9553</TotalTime>
  <Words>1426</Words>
  <Application>Microsoft Office PowerPoint</Application>
  <PresentationFormat>Экран (16:9)</PresentationFormat>
  <Paragraphs>446</Paragraphs>
  <Slides>23</Slides>
  <Notes>20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MyCompany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CherepanovVV</dc:creator>
  <cp:lastModifiedBy>Черепанов Владимир Владимирович</cp:lastModifiedBy>
  <cp:revision>803</cp:revision>
  <cp:lastPrinted>2021-08-04T12:43:23Z</cp:lastPrinted>
  <dcterms:created xsi:type="dcterms:W3CDTF">2020-11-26T11:22:50Z</dcterms:created>
  <dcterms:modified xsi:type="dcterms:W3CDTF">2021-08-06T10:46:44Z</dcterms:modified>
</cp:coreProperties>
</file>