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theme/themeOverride5.xml" ContentType="application/vnd.openxmlformats-officedocument.themeOverride+xml"/>
  <Override PartName="/ppt/charts/chart46.xml" ContentType="application/vnd.openxmlformats-officedocument.drawingml.chart+xml"/>
  <Override PartName="/ppt/charts/chart75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theme/themeOverride1.xml" ContentType="application/vnd.openxmlformats-officedocument.themeOverride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69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charts/chart76.xml" ContentType="application/vnd.openxmlformats-officedocument.drawingml.char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charts/chart72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theme/themeOverride2.xml" ContentType="application/vnd.openxmlformats-officedocument.themeOverride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ppt/charts/chart61.xml" ContentType="application/vnd.openxmlformats-officedocument.drawingml.chart+xml"/>
  <Override PartName="/ppt/charts/chart70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charts/chart59.xml" ContentType="application/vnd.openxmlformats-officedocument.drawingml.chart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theme/themeOverride3.xml" ContentType="application/vnd.openxmlformats-officedocument.themeOverride+xml"/>
  <Override PartName="/ppt/charts/chart44.xml" ContentType="application/vnd.openxmlformats-officedocument.drawingml.chart+xml"/>
  <Override PartName="/ppt/charts/chart73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charts/chart67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charts/chart74.xml" ContentType="application/vnd.openxmlformats-officedocument.drawingml.chart+xml"/>
  <Override PartName="/ppt/slides/slide24.xml" ContentType="application/vnd.openxmlformats-officedocument.presentationml.slide+xml"/>
  <Override PartName="/ppt/charts/chart16.xml" ContentType="application/vnd.openxmlformats-officedocument.drawingml.chart+xml"/>
  <Override PartName="/ppt/charts/chart34.xml" ContentType="application/vnd.openxmlformats-officedocument.drawingml.chart+xml"/>
  <Default Extension="jpeg" ContentType="image/jpeg"/>
  <Override PartName="/ppt/theme/themeOverride4.xml" ContentType="application/vnd.openxmlformats-officedocument.themeOverride+xml"/>
  <Override PartName="/ppt/charts/chart45.xml" ContentType="application/vnd.openxmlformats-officedocument.drawingml.chart+xml"/>
  <Override PartName="/ppt/charts/chart6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8" r:id="rId2"/>
    <p:sldId id="263" r:id="rId3"/>
    <p:sldId id="276" r:id="rId4"/>
    <p:sldId id="277" r:id="rId5"/>
    <p:sldId id="293" r:id="rId6"/>
    <p:sldId id="294" r:id="rId7"/>
    <p:sldId id="292" r:id="rId8"/>
    <p:sldId id="264" r:id="rId9"/>
    <p:sldId id="296" r:id="rId10"/>
    <p:sldId id="297" r:id="rId11"/>
    <p:sldId id="298" r:id="rId12"/>
    <p:sldId id="265" r:id="rId13"/>
    <p:sldId id="290" r:id="rId14"/>
    <p:sldId id="266" r:id="rId15"/>
    <p:sldId id="281" r:id="rId16"/>
    <p:sldId id="283" r:id="rId17"/>
    <p:sldId id="284" r:id="rId18"/>
    <p:sldId id="267" r:id="rId19"/>
    <p:sldId id="303" r:id="rId20"/>
    <p:sldId id="286" r:id="rId21"/>
    <p:sldId id="287" r:id="rId22"/>
    <p:sldId id="288" r:id="rId23"/>
    <p:sldId id="268" r:id="rId24"/>
    <p:sldId id="260" r:id="rId25"/>
    <p:sldId id="269" r:id="rId26"/>
    <p:sldId id="271" r:id="rId27"/>
    <p:sldId id="301" r:id="rId28"/>
    <p:sldId id="302" r:id="rId29"/>
    <p:sldId id="272" r:id="rId30"/>
    <p:sldId id="291" r:id="rId31"/>
    <p:sldId id="273" r:id="rId32"/>
    <p:sldId id="300" r:id="rId33"/>
    <p:sldId id="305" r:id="rId34"/>
    <p:sldId id="299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AC"/>
    <a:srgbClr val="548235"/>
    <a:srgbClr val="CCC1DA"/>
    <a:srgbClr val="CC3300"/>
    <a:srgbClr val="6600CC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60"/>
  </p:normalViewPr>
  <p:slideViewPr>
    <p:cSldViewPr>
      <p:cViewPr>
        <p:scale>
          <a:sx n="100" d="100"/>
          <a:sy n="100" d="100"/>
        </p:scale>
        <p:origin x="-115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imonenkoEV\Documents\&#1041;&#1102;&#1076;&#1078;&#1077;&#1090;&#1099;\2020\&#1053;&#1055;\&#1060;&#1055;%20&#1087;&#1086;%20&#1088;&#1077;&#1075;&#1080;&#1086;&#1085;&#1072;&#1084;%20&#1087;&#1086;&#1076;&#1088;&#1086;&#1073;&#1085;&#1086;%20&#1059;&#1060;&#1054;%20&#1085;&#1072;%2001.09.202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imonenkoEV\Documents\&#1041;&#1102;&#1076;&#1078;&#1077;&#1090;&#1099;\2020\&#1053;&#1055;\&#1060;&#1055;%20&#1087;&#1086;%20&#1088;&#1077;&#1075;&#1080;&#1086;&#1085;&#1072;&#1084;%20&#1087;&#1086;&#1076;&#1088;&#1086;&#1073;&#1085;&#1086;%20&#1059;&#1060;&#1054;%20&#1085;&#1072;%2001.09.2020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AppData\Local\Microsoft\Windows\Temporary%20Internet%20Files\Content.Outlook\9WP6BAXY\&#1060;&#1055;%20&#1087;&#1086;%20&#1088;&#1077;&#1075;&#1080;&#1086;&#1085;&#1072;&#1084;%20&#1087;&#1086;&#1076;&#1088;&#1086;&#1073;&#1085;&#1086;%20&#1059;&#1060;&#1054;%20&#1085;&#1072;%2001%2009%202020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muratov\Desktop\16.10.2020%20&#1058;&#1102;&#1084;&#1077;&#1085;&#1100;%20&#1053;&#1055;%20&#1046;&#1080;&#1083;&#1100;&#1105;%20&#1080;%20&#1075;&#1086;&#1088;&#1089;&#1088;&#1077;&#1076;&#1072;\&#1042;&#1074;&#1086;&#1076;%20&#1078;&#1080;&#1083;&#1100;&#1103;%202019%20&#1075;.%20&#1103;&#1085;&#1074;&#1072;&#1088;&#1100;%20-%20&#1072;&#1074;&#1075;&#1091;&#1089;&#1090;%202020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muratov\Desktop\16.10.2020%20&#1058;&#1102;&#1084;&#1077;&#1085;&#1100;%20&#1053;&#1055;%20&#1046;&#1080;&#1083;&#1100;&#1105;%20&#1080;%20&#1075;&#1086;&#1088;&#1089;&#1088;&#1077;&#1076;&#1072;\&#1045;&#1078;&#1077;&#1084;&#1077;&#1089;&#1103;&#1095;&#1085;&#1099;&#1081;%20&#1086;&#1090;&#1095;&#1077;&#1090;%20&#1087;&#1086;%20&#1087;&#1077;&#1088;&#1077;&#1089;&#1077;&#1083;&#1077;&#1085;&#1080;&#1102;%20&#1085;&#1072;%2001.09.2020%20&#1075;&#1086;&#1076;&#1072;_&#1086;&#1090;&#1087;&#1088;&#1072;&#1074;&#1082;&#1072;_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shmuratov\Desktop\16.10.2020%20&#1058;&#1102;&#1084;&#1077;&#1085;&#1100;%20&#1053;&#1055;%20&#1046;&#1080;&#1083;&#1100;&#1105;%20&#1080;%20&#1075;&#1086;&#1088;&#1089;&#1088;&#1077;&#1076;&#1072;\&#1045;&#1078;&#1077;&#1084;&#1077;&#1089;&#1103;&#1095;&#1085;&#1099;&#1081;%20&#1086;&#1090;&#1095;&#1077;&#1090;%20&#1087;&#1086;%20&#1087;&#1077;&#1088;&#1077;&#1089;&#1077;&#1083;&#1077;&#1085;&#1080;&#1102;%20&#1085;&#1072;%2001.09.2020%20&#1075;&#1086;&#1076;&#1072;_&#1086;&#1090;&#1087;&#1088;&#1072;&#1074;&#1082;&#1072;_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5;&#1077;&#1088;&#1077;&#1085;&#1086;&#1089;%20(&#1054;&#1083;&#1072;&#1089;&#1102;&#1082;)\2019\&#1074;&#1099;&#1077;&#1079;&#1076;&#1085;&#1099;&#1077;%20&#1089;&#1086;&#1074;&#1077;&#1097;&#1072;&#1085;&#1080;&#1103;%20&#1055;&#1055;%20&#1087;&#1086;%20&#1085;&#1072;&#1094;&#1087;&#1088;&#1086;&#1077;&#1082;&#1090;&#1072;&#1084;\&#1074;&#1099;&#1077;&#1079;&#1076;%20&#1074;%20&#1050;&#1091;&#1088;&#1075;&#1072;&#1085;%20&#1086;&#1073;&#1083;\&#1050;&#1085;&#1080;&#1075;&#1072;1.xlsx" TargetMode="External"/><Relationship Id="rId1" Type="http://schemas.openxmlformats.org/officeDocument/2006/relationships/themeOverride" Target="../theme/themeOverride1.xm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5;&#1077;&#1088;&#1077;&#1085;&#1086;&#1089;%20(&#1054;&#1083;&#1072;&#1089;&#1102;&#1082;)\2019\&#1074;&#1099;&#1077;&#1079;&#1076;&#1085;&#1099;&#1077;%20&#1089;&#1086;&#1074;&#1077;&#1097;&#1072;&#1085;&#1080;&#1103;%20&#1055;&#1055;%20&#1087;&#1086;%20&#1085;&#1072;&#1094;&#1087;&#1088;&#1086;&#1077;&#1082;&#1090;&#1072;&#1084;\&#1074;&#1099;&#1077;&#1079;&#1076;%20&#1074;%20&#1050;&#1091;&#1088;&#1075;&#1072;&#1085;%20&#1086;&#1073;&#1083;\&#1050;&#1085;&#1080;&#1075;&#1072;1.xlsx" TargetMode="External"/><Relationship Id="rId1" Type="http://schemas.openxmlformats.org/officeDocument/2006/relationships/themeOverride" Target="../theme/themeOverride2.xm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lasukAV\Desktop\&#1069;&#1082;&#1086;&#1083;&#1086;&#1075;&#1080;&#1103;\&#1089;&#1073;&#1088;&#1086;&#1089;&#1099;.xls" TargetMode="External"/><Relationship Id="rId1" Type="http://schemas.openxmlformats.org/officeDocument/2006/relationships/themeOverride" Target="../theme/themeOverride3.xm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5;&#1077;&#1088;&#1077;&#1085;&#1086;&#1089;%20(&#1054;&#1083;&#1072;&#1089;&#1102;&#1082;)\2019\&#1074;&#1099;&#1077;&#1079;&#1076;&#1085;&#1099;&#1077;%20&#1089;&#1086;&#1074;&#1077;&#1097;&#1072;&#1085;&#1080;&#1103;%20&#1055;&#1055;%20&#1087;&#1086;%20&#1085;&#1072;&#1094;&#1087;&#1088;&#1086;&#1077;&#1082;&#1090;&#1072;&#1084;\&#1074;&#1099;&#1077;&#1079;&#1076;%20&#1074;%20&#1050;&#1091;&#1088;&#1075;&#1072;&#1085;%20&#1086;&#1073;&#1083;\&#1050;&#1085;&#1080;&#1075;&#1072;1.xlsx" TargetMode="External"/><Relationship Id="rId1" Type="http://schemas.openxmlformats.org/officeDocument/2006/relationships/themeOverride" Target="../theme/themeOverride4.xm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5;&#1077;&#1088;&#1077;&#1085;&#1086;&#1089;%20(&#1054;&#1083;&#1072;&#1089;&#1102;&#1082;)\2019\&#1074;&#1099;&#1077;&#1079;&#1076;&#1085;&#1099;&#1077;%20&#1089;&#1086;&#1074;&#1077;&#1097;&#1072;&#1085;&#1080;&#1103;%20&#1055;&#1055;%20&#1087;&#1086;%20&#1085;&#1072;&#1094;&#1087;&#1088;&#1086;&#1077;&#1082;&#1090;&#1072;&#1084;\&#1074;&#1099;&#1077;&#1079;&#1076;%20&#1074;%20&#1050;&#1091;&#1088;&#1075;&#1072;&#1085;%20&#1086;&#1073;&#1083;\&#1050;&#1085;&#1080;&#1075;&#1072;1.xlsx" TargetMode="External"/><Relationship Id="rId1" Type="http://schemas.openxmlformats.org/officeDocument/2006/relationships/themeOverride" Target="../theme/themeOverride5.xm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4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5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51;&#1080;&#1089;&#1090;%20Microsoft%20Office%20Excel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6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60;&#1055;%20&#1074;%20&#1088;&#1072;&#1079;&#1088;&#1077;&#1079;&#1077;%20&#1085;&#1072;&#1094;%20%20&#1087;&#1088;&#1086;&#1077;&#1082;&#1090;&#1086;&#1074;%20&#1087;&#1086;%20&#1088;&#1077;&#1075;&#1080;&#1086;&#1085;&#1072;&#1084;%20&#1074;&#1077;&#1088;.%202.xls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6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44;&#1083;&#1103;%20&#1063;&#1077;&#1088;&#1077;&#1087;&#1072;&#1085;&#1086;&#1074;&#1072;\&#1060;&#1055;%20&#1074;%20&#1088;&#1072;&#1079;&#1088;&#1077;&#1079;&#1077;%20&#1085;&#1072;&#1094;.%20&#1087;&#1088;&#1086;&#1077;&#1082;&#1090;&#1086;&#1074;%20&#1087;&#1086;%20&#1088;&#1077;&#1075;&#1080;&#1086;&#1085;&#1072;&#1084;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AppData\Local\Microsoft\Windows\Temporary%20Internet%20Files\Content.Outlook\9WP6BAXY\&#1075;&#1088;&#1072;&#1092;&#1080;&#1082;&#1080;%20&#1076;&#1083;&#1103;%20&#1087;&#1088;&#1077;&#1079;&#1077;&#1085;&#1090;&#1072;&#1094;&#1080;&#1080;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AppData\Local\Microsoft\Windows\Temporary%20Internet%20Files\Content.Outlook\9WP6BAXY\&#1075;&#1088;&#1072;&#1092;&#1080;&#1082;&#1080;%20&#1076;&#1083;&#1103;%20&#1087;&#1088;&#1077;&#1079;&#1077;&#1085;&#1090;&#1072;&#1094;&#1080;&#1080;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imonenkoEV\Documents\&#1044;&#1086;&#1082;&#1091;&#1084;&#1077;&#1085;&#1090;&#1099;%20&#1086;&#1088;&#1075;\2020\&#1074;&#1080;&#1079;&#1091;&#1072;&#1083;&#1080;&#1079;&#1072;&#1094;&#1080;&#1103;\&#1050;&#1085;&#1080;&#1075;&#1072;1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imonenkoEV\Documents\&#1044;&#1086;&#1082;&#1091;&#1084;&#1077;&#1085;&#1090;&#1099;%20&#1086;&#1088;&#1075;\2020\&#1074;&#1080;&#1079;&#1091;&#1072;&#1083;&#1080;&#1079;&#1072;&#1094;&#1080;&#1103;\&#1050;&#1085;&#1080;&#1075;&#1072;1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imonenkoEV\Documents\&#1044;&#1086;&#1082;&#1091;&#1084;&#1077;&#1085;&#1090;&#1099;%20&#1086;&#1088;&#1075;\2020\&#1074;&#1080;&#1079;&#1091;&#1072;&#1083;&#1080;&#1079;&#1072;&#1094;&#1080;&#1103;\&#1050;&#1085;&#1080;&#1075;&#1072;1.xlsx" TargetMode="External"/></Relationships>
</file>

<file path=ppt/charts/_rels/chart7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TaskinMA\Desktop\&#1076;&#1083;&#1103;%20&#1087;&#1088;&#1077;&#1079;&#1077;&#1085;&#1090;&#1072;&#1094;&#1080;&#1080;\&#1075;&#1088;&#1072;&#1092;&#1080;&#1082;&#1080;%20&#1076;&#1083;&#1103;%20&#1087;&#1088;&#1077;&#1079;&#1077;&#1085;&#1090;&#1072;&#1094;&#1080;&#1080;.xlsx" TargetMode="External"/></Relationships>
</file>

<file path=ppt/charts/_rels/chart7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TaskinMA\Desktop\&#1076;&#1083;&#1103;%20&#1087;&#1088;&#1077;&#1079;&#1077;&#1085;&#1090;&#1072;&#1094;&#1080;&#1080;\&#1075;&#1088;&#1072;&#1092;&#1080;&#1082;&#1080;%20&#1076;&#1083;&#1103;%20&#1087;&#1088;&#1077;&#1079;&#1077;&#1085;&#1090;&#1072;&#1094;&#1080;&#108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2;&#1086;&#1080;%20&#1076;&#1086;&#1082;&#1091;&#1084;&#1077;&#1085;&#1090;&#1099;_1\&#1044;&#1077;&#1084;&#1086;&#1075;&#1088;&#1072;&#1092;&#1080;&#1103;\&#1044;&#1083;&#1103;%20&#1089;&#1083;&#1072;&#1081;&#1076;&#1086;&#107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ravchenkoSS\Desktop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146850393700789"/>
          <c:y val="0.20633694100323846"/>
          <c:w val="0.81372965879265091"/>
          <c:h val="0.77113571128912761"/>
        </c:manualLayout>
      </c:layout>
      <c:doughnutChart>
        <c:varyColors val="1"/>
        <c:ser>
          <c:idx val="0"/>
          <c:order val="0"/>
          <c:spPr>
            <a:ln w="1270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1.3888888888889069E-2"/>
                  <c:y val="1.6513297859110185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2.7779965004374684E-3"/>
                  <c:y val="1.7297000167477339E-3"/>
                </c:manualLayout>
              </c:layout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8.3333333333333662E-3"/>
                  <c:y val="1.7290989226736077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-8.3333333333333731E-3"/>
                  <c:y val="-1.3619755350566408E-2"/>
                </c:manualLayout>
              </c:layout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1.3505249343832099E-2"/>
                  <c:y val="1.4556840284744479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2500021872265968"/>
                  <c:y val="-0.12952644565197571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  <c:separator>
</c:separator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Лист1!$B$3:$B$14</c:f>
              <c:strCache>
                <c:ptCount val="12"/>
                <c:pt idx="0">
                  <c:v>Демография</c:v>
                </c:pt>
                <c:pt idx="1">
                  <c:v>Жилье</c:v>
                </c:pt>
                <c:pt idx="2">
                  <c:v>Здравоохранение</c:v>
                </c:pt>
                <c:pt idx="3">
                  <c:v>БКД</c:v>
                </c:pt>
                <c:pt idx="4">
                  <c:v>Образование</c:v>
                </c:pt>
                <c:pt idx="5">
                  <c:v>Экология</c:v>
                </c:pt>
                <c:pt idx="6">
                  <c:v>Наука</c:v>
                </c:pt>
                <c:pt idx="7">
                  <c:v>Цифровая экономика</c:v>
                </c:pt>
                <c:pt idx="8">
                  <c:v>Производительсность труда</c:v>
                </c:pt>
                <c:pt idx="9">
                  <c:v>Культура</c:v>
                </c:pt>
                <c:pt idx="10">
                  <c:v>МСП</c:v>
                </c:pt>
                <c:pt idx="11">
                  <c:v>Международная кооперация и экспорт</c:v>
                </c:pt>
              </c:strCache>
            </c:strRef>
          </c:cat>
          <c:val>
            <c:numRef>
              <c:f>Лист1!$D$3:$D$14</c:f>
              <c:numCache>
                <c:formatCode>_-* #,##0.0\ _₽_-;\-* #,##0.0\ _₽_-;_-* "-"??\ _₽_-;_-@_-</c:formatCode>
                <c:ptCount val="12"/>
                <c:pt idx="0">
                  <c:v>51.839355624450164</c:v>
                </c:pt>
                <c:pt idx="1">
                  <c:v>28.695092831269847</c:v>
                </c:pt>
                <c:pt idx="2">
                  <c:v>19.910140963580002</c:v>
                </c:pt>
                <c:pt idx="3">
                  <c:v>32.044527884239997</c:v>
                </c:pt>
                <c:pt idx="4">
                  <c:v>17.409221357870003</c:v>
                </c:pt>
                <c:pt idx="5">
                  <c:v>6.1534169791799584</c:v>
                </c:pt>
                <c:pt idx="6">
                  <c:v>0.12714999999999999</c:v>
                </c:pt>
                <c:pt idx="7">
                  <c:v>1.7030191086999982</c:v>
                </c:pt>
                <c:pt idx="8">
                  <c:v>0.36487223000000163</c:v>
                </c:pt>
                <c:pt idx="9">
                  <c:v>2.1038274560000012</c:v>
                </c:pt>
                <c:pt idx="10">
                  <c:v>3.6316097813199995</c:v>
                </c:pt>
                <c:pt idx="11">
                  <c:v>2.6754830680000112E-2</c:v>
                </c:pt>
              </c:numCache>
            </c:numRef>
          </c:val>
        </c:ser>
        <c:firstSliceAng val="0"/>
        <c:holeSize val="50"/>
      </c:doughnut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5.9630033783164942E-2"/>
          <c:y val="3.1428465807971186E-2"/>
          <c:w val="0.92406622651729853"/>
          <c:h val="0.86033999271217865"/>
        </c:manualLayout>
      </c:layout>
      <c:bar3DChart>
        <c:barDir val="col"/>
        <c:grouping val="clustered"/>
        <c:ser>
          <c:idx val="0"/>
          <c:order val="0"/>
          <c:tx>
            <c:strRef>
              <c:f>Лист7!$B$1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67AC"/>
            </a:solidFill>
          </c:spPr>
          <c:dPt>
            <c:idx val="7"/>
          </c:dPt>
          <c:dLbls>
            <c:dLbl>
              <c:idx val="0"/>
              <c:layout>
                <c:manualLayout>
                  <c:x val="-7.1916576770945824E-3"/>
                  <c:y val="-4.9183424674846805E-17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Лист7!$A$2:$A$8</c:f>
              <c:strCache>
                <c:ptCount val="7"/>
                <c:pt idx="0">
                  <c:v>УФО</c:v>
                </c:pt>
                <c:pt idx="1">
                  <c:v>Кург. обл.</c:v>
                </c:pt>
                <c:pt idx="2">
                  <c:v>Сверд. обл.</c:v>
                </c:pt>
                <c:pt idx="3">
                  <c:v>Чел. обл.</c:v>
                </c:pt>
                <c:pt idx="4">
                  <c:v>Тюм. обл.</c:v>
                </c:pt>
                <c:pt idx="5">
                  <c:v>ХМАО-Югра</c:v>
                </c:pt>
                <c:pt idx="6">
                  <c:v>ЯНАО</c:v>
                </c:pt>
              </c:strCache>
            </c:strRef>
          </c:cat>
          <c:val>
            <c:numRef>
              <c:f>Лист7!$B$2:$B$8</c:f>
              <c:numCache>
                <c:formatCode>General</c:formatCode>
                <c:ptCount val="7"/>
                <c:pt idx="0">
                  <c:v>72.010000000000005</c:v>
                </c:pt>
                <c:pt idx="1">
                  <c:v>70.78</c:v>
                </c:pt>
                <c:pt idx="2">
                  <c:v>71.290000000000006</c:v>
                </c:pt>
                <c:pt idx="3">
                  <c:v>71.64</c:v>
                </c:pt>
                <c:pt idx="4">
                  <c:v>72.08</c:v>
                </c:pt>
                <c:pt idx="5">
                  <c:v>74.28</c:v>
                </c:pt>
                <c:pt idx="6">
                  <c:v>74.069999999999993</c:v>
                </c:pt>
              </c:numCache>
            </c:numRef>
          </c:val>
        </c:ser>
        <c:ser>
          <c:idx val="1"/>
          <c:order val="1"/>
          <c:tx>
            <c:strRef>
              <c:f>Лист7!$C$1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548235"/>
            </a:solidFill>
          </c:spPr>
          <c:dLbls>
            <c:dLbl>
              <c:idx val="0"/>
              <c:layout>
                <c:manualLayout>
                  <c:x val="1.2944983818770227E-2"/>
                  <c:y val="-1.6096579476861224E-2"/>
                </c:manualLayout>
              </c:layout>
              <c:showVal val="1"/>
            </c:dLbl>
            <c:dLbl>
              <c:idx val="1"/>
              <c:layout>
                <c:manualLayout>
                  <c:x val="1.294498381877026E-2"/>
                  <c:y val="-1.0731052984574094E-2"/>
                </c:manualLayout>
              </c:layout>
              <c:showVal val="1"/>
            </c:dLbl>
            <c:dLbl>
              <c:idx val="2"/>
              <c:layout>
                <c:manualLayout>
                  <c:x val="1.4383315354189141E-2"/>
                  <c:y val="-1.6096579476861276E-2"/>
                </c:manualLayout>
              </c:layout>
              <c:showVal val="1"/>
            </c:dLbl>
            <c:dLbl>
              <c:idx val="3"/>
              <c:layout>
                <c:manualLayout>
                  <c:x val="8.6299892125135027E-3"/>
                  <c:y val="-1.3413816230717687E-2"/>
                </c:manualLayout>
              </c:layout>
              <c:showVal val="1"/>
            </c:dLbl>
            <c:dLbl>
              <c:idx val="4"/>
              <c:layout>
                <c:manualLayout>
                  <c:x val="1.2944983818770227E-2"/>
                  <c:y val="-1.6096579476861175E-2"/>
                </c:manualLayout>
              </c:layout>
              <c:showVal val="1"/>
            </c:dLbl>
            <c:dLbl>
              <c:idx val="5"/>
              <c:layout>
                <c:manualLayout>
                  <c:x val="1.2944983818770227E-2"/>
                  <c:y val="-1.0731052984574094E-2"/>
                </c:manualLayout>
              </c:layout>
              <c:showVal val="1"/>
            </c:dLbl>
            <c:dLbl>
              <c:idx val="6"/>
              <c:layout>
                <c:manualLayout>
                  <c:x val="8.6299892125135027E-3"/>
                  <c:y val="-1.877934272300469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Лист7!$A$2:$A$8</c:f>
              <c:strCache>
                <c:ptCount val="7"/>
                <c:pt idx="0">
                  <c:v>УФО</c:v>
                </c:pt>
                <c:pt idx="1">
                  <c:v>Кург. обл.</c:v>
                </c:pt>
                <c:pt idx="2">
                  <c:v>Сверд. обл.</c:v>
                </c:pt>
                <c:pt idx="3">
                  <c:v>Чел. обл.</c:v>
                </c:pt>
                <c:pt idx="4">
                  <c:v>Тюм. обл.</c:v>
                </c:pt>
                <c:pt idx="5">
                  <c:v>ХМАО-Югра</c:v>
                </c:pt>
                <c:pt idx="6">
                  <c:v>ЯНАО</c:v>
                </c:pt>
              </c:strCache>
            </c:strRef>
          </c:cat>
          <c:val>
            <c:numRef>
              <c:f>Лист7!$C$2:$C$8</c:f>
              <c:numCache>
                <c:formatCode>General</c:formatCode>
                <c:ptCount val="7"/>
                <c:pt idx="0">
                  <c:v>72.52</c:v>
                </c:pt>
                <c:pt idx="1">
                  <c:v>71.14</c:v>
                </c:pt>
                <c:pt idx="2">
                  <c:v>71.81</c:v>
                </c:pt>
                <c:pt idx="3">
                  <c:v>72.08</c:v>
                </c:pt>
                <c:pt idx="4">
                  <c:v>72.75</c:v>
                </c:pt>
                <c:pt idx="5">
                  <c:v>75.040000000000006</c:v>
                </c:pt>
                <c:pt idx="6">
                  <c:v>74.179999999999993</c:v>
                </c:pt>
              </c:numCache>
            </c:numRef>
          </c:val>
        </c:ser>
        <c:shape val="box"/>
        <c:axId val="67241472"/>
        <c:axId val="67243008"/>
        <c:axId val="0"/>
      </c:bar3DChart>
      <c:catAx>
        <c:axId val="67241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7243008"/>
        <c:crosses val="autoZero"/>
        <c:auto val="1"/>
        <c:lblAlgn val="ctr"/>
        <c:lblOffset val="100"/>
      </c:catAx>
      <c:valAx>
        <c:axId val="672430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724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366967339451463"/>
          <c:y val="9.736297047376119E-2"/>
          <c:w val="5.7833219501600377E-2"/>
          <c:h val="0.110012304799927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3887079261672096E-2"/>
          <c:y val="1.2659502902004556E-2"/>
          <c:w val="0.9431378080997207"/>
          <c:h val="0.92612680793810964"/>
        </c:manualLayout>
      </c:layout>
      <c:barChart>
        <c:barDir val="col"/>
        <c:grouping val="clustered"/>
        <c:ser>
          <c:idx val="0"/>
          <c:order val="0"/>
          <c:tx>
            <c:strRef>
              <c:f>Лист4!$B$1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70C0"/>
            </a:solidFill>
            <a:ln w="15875"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43,6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44,4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3888888888888928E-3"/>
                  <c:y val="6.8166691714794947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47,7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42,1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41,6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48,5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43,9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43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Лист4!$A$2:$A$9</c:f>
              <c:strCache>
                <c:ptCount val="8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Чел. обл.</c:v>
                </c:pt>
                <c:pt idx="4">
                  <c:v>ХМАО-Югра</c:v>
                </c:pt>
                <c:pt idx="5">
                  <c:v>ЯНАО</c:v>
                </c:pt>
                <c:pt idx="6">
                  <c:v>УФО</c:v>
                </c:pt>
                <c:pt idx="7">
                  <c:v>РФ</c:v>
                </c:pt>
              </c:strCache>
            </c:strRef>
          </c:cat>
          <c:val>
            <c:numRef>
              <c:f>Лист4!$B$2:$B$9</c:f>
              <c:numCache>
                <c:formatCode>General</c:formatCode>
                <c:ptCount val="8"/>
                <c:pt idx="0">
                  <c:v>43.6</c:v>
                </c:pt>
                <c:pt idx="1">
                  <c:v>44.4</c:v>
                </c:pt>
                <c:pt idx="2">
                  <c:v>47.7</c:v>
                </c:pt>
                <c:pt idx="3">
                  <c:v>42.1</c:v>
                </c:pt>
                <c:pt idx="4">
                  <c:v>41.6</c:v>
                </c:pt>
                <c:pt idx="5">
                  <c:v>48.5</c:v>
                </c:pt>
                <c:pt idx="6">
                  <c:v>43.9</c:v>
                </c:pt>
                <c:pt idx="7">
                  <c:v>43</c:v>
                </c:pt>
              </c:numCache>
            </c:numRef>
          </c:val>
        </c:ser>
        <c:axId val="67560192"/>
        <c:axId val="67561728"/>
      </c:barChart>
      <c:lineChart>
        <c:grouping val="standard"/>
        <c:ser>
          <c:idx val="1"/>
          <c:order val="1"/>
          <c:tx>
            <c:strRef>
              <c:f>Лист4!$C$1</c:f>
              <c:strCache>
                <c:ptCount val="1"/>
                <c:pt idx="0">
                  <c:v>Целевой показатель к 2030 году по РФ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2.3611111111111149E-2"/>
                  <c:y val="-2.726667668591798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7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</c:dLbls>
          <c:val>
            <c:numRef>
              <c:f>Лист4!$C$2:$C$9</c:f>
              <c:numCache>
                <c:formatCode>General</c:formatCode>
                <c:ptCount val="8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  <c:pt idx="5">
                  <c:v>70</c:v>
                </c:pt>
                <c:pt idx="6">
                  <c:v>70</c:v>
                </c:pt>
                <c:pt idx="7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Лист4!$D$1</c:f>
              <c:strCache>
                <c:ptCount val="1"/>
                <c:pt idx="0">
                  <c:v>Целевой показатель к 2024 году по РФ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3.1944444444444442E-2"/>
                  <c:y val="-3.408334585739748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5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</c:dLbls>
          <c:val>
            <c:numRef>
              <c:f>Лист4!$D$2:$D$9</c:f>
              <c:numCache>
                <c:formatCode>General</c:formatCode>
                <c:ptCount val="8"/>
                <c:pt idx="0">
                  <c:v>55</c:v>
                </c:pt>
                <c:pt idx="1">
                  <c:v>55</c:v>
                </c:pt>
                <c:pt idx="2">
                  <c:v>55</c:v>
                </c:pt>
                <c:pt idx="3">
                  <c:v>55</c:v>
                </c:pt>
                <c:pt idx="4">
                  <c:v>55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</c:numCache>
            </c:numRef>
          </c:val>
        </c:ser>
        <c:ser>
          <c:idx val="3"/>
          <c:order val="3"/>
          <c:tx>
            <c:strRef>
              <c:f>Лист4!$E$1</c:f>
              <c:strCache>
                <c:ptCount val="1"/>
                <c:pt idx="0">
                  <c:v>Плановый показатель на 2020 год по рФ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9.7222222222222224E-3"/>
                  <c:y val="-3.408334585739748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/>
                      <a:t>42,6</a:t>
                    </a:r>
                    <a:r>
                      <a:rPr lang="ru-RU" sz="1400" b="1" dirty="0" smtClean="0"/>
                      <a:t>%</a:t>
                    </a:r>
                    <a:endParaRPr lang="en-US" sz="1400" b="1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</c:dLbls>
          <c:val>
            <c:numRef>
              <c:f>Лист4!$E$2:$E$9</c:f>
              <c:numCache>
                <c:formatCode>General</c:formatCode>
                <c:ptCount val="8"/>
                <c:pt idx="0">
                  <c:v>42.6</c:v>
                </c:pt>
                <c:pt idx="1">
                  <c:v>42.6</c:v>
                </c:pt>
                <c:pt idx="2">
                  <c:v>42.6</c:v>
                </c:pt>
                <c:pt idx="3">
                  <c:v>42.6</c:v>
                </c:pt>
                <c:pt idx="4">
                  <c:v>42.6</c:v>
                </c:pt>
                <c:pt idx="5">
                  <c:v>42.6</c:v>
                </c:pt>
                <c:pt idx="6">
                  <c:v>42.6</c:v>
                </c:pt>
                <c:pt idx="7">
                  <c:v>42.6</c:v>
                </c:pt>
              </c:numCache>
            </c:numRef>
          </c:val>
        </c:ser>
        <c:marker val="1"/>
        <c:axId val="67462656"/>
        <c:axId val="67461120"/>
      </c:lineChart>
      <c:catAx>
        <c:axId val="675601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561728"/>
        <c:crosses val="autoZero"/>
        <c:auto val="1"/>
        <c:lblAlgn val="ctr"/>
        <c:lblOffset val="100"/>
      </c:catAx>
      <c:valAx>
        <c:axId val="67561728"/>
        <c:scaling>
          <c:orientation val="minMax"/>
        </c:scaling>
        <c:delete val="1"/>
        <c:axPos val="l"/>
        <c:numFmt formatCode="General" sourceLinked="1"/>
        <c:tickLblPos val="none"/>
        <c:crossAx val="67560192"/>
        <c:crosses val="autoZero"/>
        <c:crossBetween val="between"/>
      </c:valAx>
      <c:valAx>
        <c:axId val="67461120"/>
        <c:scaling>
          <c:orientation val="minMax"/>
        </c:scaling>
        <c:delete val="1"/>
        <c:axPos val="r"/>
        <c:numFmt formatCode="General" sourceLinked="1"/>
        <c:tickLblPos val="none"/>
        <c:crossAx val="67462656"/>
        <c:crosses val="max"/>
        <c:crossBetween val="midCat"/>
      </c:valAx>
      <c:catAx>
        <c:axId val="67462656"/>
        <c:scaling>
          <c:orientation val="minMax"/>
        </c:scaling>
        <c:axPos val="b"/>
        <c:tickLblPos val="none"/>
        <c:crossAx val="67461120"/>
        <c:crosses val="autoZero"/>
        <c:auto val="1"/>
        <c:lblAlgn val="ctr"/>
        <c:lblOffset val="100"/>
      </c:catAx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0"/>
          <c:y val="1.6680264221969397E-3"/>
          <c:w val="0.41940102799650048"/>
          <c:h val="0.3201986316565405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2774327122153416E-2"/>
          <c:y val="9.9145299145299848E-2"/>
          <c:w val="0.92698863728990644"/>
          <c:h val="0.7443339628930119"/>
        </c:manualLayout>
      </c:layout>
      <c:barChart>
        <c:barDir val="col"/>
        <c:grouping val="clustered"/>
        <c:ser>
          <c:idx val="0"/>
          <c:order val="0"/>
          <c:tx>
            <c:strRef>
              <c:f>Лист5!$B$1</c:f>
              <c:strCache>
                <c:ptCount val="1"/>
                <c:pt idx="0">
                  <c:v>2 кв. 2020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gradFill flip="none" rotWithShape="1">
                <a:gsLst>
                  <a:gs pos="0">
                    <a:srgbClr val="FF0000"/>
                  </a:gs>
                  <a:gs pos="3000">
                    <a:srgbClr val="FF0000"/>
                  </a:gs>
                  <a:gs pos="87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FF0000"/>
                  </a:gs>
                  <a:gs pos="3000">
                    <a:srgbClr val="FF0000"/>
                  </a:gs>
                  <a:gs pos="87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86,8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-3.441746853647167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91,5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81,4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89,</a:t>
                    </a:r>
                    <a:r>
                      <a:rPr lang="ru-RU" dirty="0" smtClean="0"/>
                      <a:t>2%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83,9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Лист5!$B$2:$B$7</c:f>
              <c:numCache>
                <c:formatCode>General</c:formatCode>
                <c:ptCount val="6"/>
                <c:pt idx="0">
                  <c:v>85</c:v>
                </c:pt>
                <c:pt idx="1">
                  <c:v>86.8</c:v>
                </c:pt>
                <c:pt idx="2">
                  <c:v>91.5</c:v>
                </c:pt>
                <c:pt idx="3">
                  <c:v>81.400000000000006</c:v>
                </c:pt>
                <c:pt idx="4">
                  <c:v>89.19</c:v>
                </c:pt>
                <c:pt idx="5">
                  <c:v>83.9</c:v>
                </c:pt>
              </c:numCache>
            </c:numRef>
          </c:val>
        </c:ser>
        <c:ser>
          <c:idx val="1"/>
          <c:order val="1"/>
          <c:tx>
            <c:strRef>
              <c:f>Лист5!$C$1</c:f>
              <c:strCache>
                <c:ptCount val="1"/>
                <c:pt idx="0">
                  <c:v>Целевой показатель к 2024 году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88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2.581310140235380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83,2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3.728559091451106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91,5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83,2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82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Лист5!$C$2:$C$7</c:f>
              <c:numCache>
                <c:formatCode>General</c:formatCode>
                <c:ptCount val="6"/>
                <c:pt idx="0">
                  <c:v>88</c:v>
                </c:pt>
                <c:pt idx="1">
                  <c:v>83.2</c:v>
                </c:pt>
                <c:pt idx="2">
                  <c:v>91.5</c:v>
                </c:pt>
                <c:pt idx="3">
                  <c:v>85</c:v>
                </c:pt>
                <c:pt idx="4">
                  <c:v>83.2</c:v>
                </c:pt>
                <c:pt idx="5">
                  <c:v>82</c:v>
                </c:pt>
              </c:numCache>
            </c:numRef>
          </c:val>
        </c:ser>
        <c:dLbls>
          <c:showVal val="1"/>
        </c:dLbls>
        <c:axId val="67662976"/>
        <c:axId val="67664512"/>
      </c:barChart>
      <c:catAx>
        <c:axId val="67662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664512"/>
        <c:crosses val="autoZero"/>
        <c:auto val="1"/>
        <c:lblAlgn val="ctr"/>
        <c:lblOffset val="100"/>
      </c:catAx>
      <c:valAx>
        <c:axId val="67664512"/>
        <c:scaling>
          <c:orientation val="minMax"/>
        </c:scaling>
        <c:delete val="1"/>
        <c:axPos val="l"/>
        <c:numFmt formatCode="General" sourceLinked="1"/>
        <c:tickLblPos val="none"/>
        <c:crossAx val="67662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043722795520243E-3"/>
          <c:y val="3.9900397065751412E-3"/>
          <c:w val="0.98714302016595756"/>
          <c:h val="6.158691701998791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2774327122153416E-2"/>
          <c:y val="9.9145299145299848E-2"/>
          <c:w val="0.92698863728990644"/>
          <c:h val="0.76754075656036747"/>
        </c:manualLayout>
      </c:layout>
      <c:barChart>
        <c:barDir val="col"/>
        <c:grouping val="clustered"/>
        <c:ser>
          <c:idx val="0"/>
          <c:order val="0"/>
          <c:tx>
            <c:strRef>
              <c:f>Лист5!$D$1</c:f>
              <c:strCache>
                <c:ptCount val="1"/>
                <c:pt idx="0">
                  <c:v>2 кв. 2020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30,2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30,1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27,</a:t>
                    </a:r>
                    <a:r>
                      <a:rPr lang="ru-RU" dirty="0" smtClean="0"/>
                      <a:t>1%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Лист5!$D$2:$D$7</c:f>
              <c:numCache>
                <c:formatCode>General</c:formatCode>
                <c:ptCount val="6"/>
                <c:pt idx="0">
                  <c:v>33</c:v>
                </c:pt>
                <c:pt idx="1">
                  <c:v>30.2</c:v>
                </c:pt>
                <c:pt idx="2">
                  <c:v>30.1</c:v>
                </c:pt>
                <c:pt idx="3">
                  <c:v>24</c:v>
                </c:pt>
                <c:pt idx="4">
                  <c:v>27.07</c:v>
                </c:pt>
                <c:pt idx="5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Лист5!$E$1</c:f>
              <c:strCache>
                <c:ptCount val="1"/>
                <c:pt idx="0">
                  <c:v>Целевой показатель к 2024 году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52,6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55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Лист5!$E$2:$E$7</c:f>
              <c:numCache>
                <c:formatCode>General</c:formatCode>
                <c:ptCount val="6"/>
                <c:pt idx="0">
                  <c:v>55</c:v>
                </c:pt>
                <c:pt idx="1">
                  <c:v>55</c:v>
                </c:pt>
                <c:pt idx="2">
                  <c:v>52</c:v>
                </c:pt>
                <c:pt idx="3">
                  <c:v>50</c:v>
                </c:pt>
                <c:pt idx="4">
                  <c:v>52.6</c:v>
                </c:pt>
                <c:pt idx="5">
                  <c:v>55</c:v>
                </c:pt>
              </c:numCache>
            </c:numRef>
          </c:val>
        </c:ser>
        <c:dLbls>
          <c:showVal val="1"/>
        </c:dLbls>
        <c:axId val="67595648"/>
        <c:axId val="67613824"/>
      </c:barChart>
      <c:catAx>
        <c:axId val="675956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613824"/>
        <c:crosses val="autoZero"/>
        <c:auto val="1"/>
        <c:lblAlgn val="ctr"/>
        <c:lblOffset val="100"/>
      </c:catAx>
      <c:valAx>
        <c:axId val="67613824"/>
        <c:scaling>
          <c:orientation val="minMax"/>
        </c:scaling>
        <c:delete val="1"/>
        <c:axPos val="l"/>
        <c:numFmt formatCode="General" sourceLinked="1"/>
        <c:tickLblPos val="none"/>
        <c:crossAx val="67595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043722795520243E-3"/>
          <c:y val="3.9900397065751412E-3"/>
          <c:w val="0.98714302016595756"/>
          <c:h val="6.158691701998791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2774327122153416E-2"/>
          <c:y val="9.9145299145299848E-2"/>
          <c:w val="0.92698863728990644"/>
          <c:h val="0.7948301894663875"/>
        </c:manualLayout>
      </c:layout>
      <c:barChart>
        <c:barDir val="col"/>
        <c:grouping val="clustered"/>
        <c:ser>
          <c:idx val="0"/>
          <c:order val="0"/>
          <c:tx>
            <c:strRef>
              <c:f>Лист5!$F$1</c:f>
              <c:strCache>
                <c:ptCount val="1"/>
                <c:pt idx="0">
                  <c:v>2 кв. 2020</c:v>
                </c:pt>
              </c:strCache>
            </c:strRef>
          </c:tx>
          <c:spPr>
            <a:solidFill>
              <a:srgbClr val="FF0000"/>
            </a:solidFill>
          </c:spPr>
          <c:dPt>
            <c:idx val="4"/>
            <c:spPr>
              <a:gradFill flip="none" rotWithShape="1">
                <a:gsLst>
                  <a:gs pos="16000">
                    <a:srgbClr val="92D050"/>
                  </a:gs>
                  <a:gs pos="40000">
                    <a:srgbClr val="92D050"/>
                  </a:gs>
                  <a:gs pos="87000">
                    <a:srgbClr val="FF0000"/>
                  </a:gs>
                  <a:gs pos="100000">
                    <a:srgbClr val="FF0000"/>
                  </a:gs>
                </a:gsLst>
                <a:lin ang="5400000" scaled="1"/>
                <a:tileRect/>
              </a:gra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14,6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11,9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13,3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17,</a:t>
                    </a:r>
                    <a:r>
                      <a:rPr lang="ru-RU" smtClean="0"/>
                      <a:t>4%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11,6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Лист5!$F$2:$F$7</c:f>
              <c:numCache>
                <c:formatCode>General</c:formatCode>
                <c:ptCount val="6"/>
                <c:pt idx="0">
                  <c:v>13</c:v>
                </c:pt>
                <c:pt idx="1">
                  <c:v>14.6</c:v>
                </c:pt>
                <c:pt idx="2">
                  <c:v>11.9</c:v>
                </c:pt>
                <c:pt idx="3">
                  <c:v>13.3</c:v>
                </c:pt>
                <c:pt idx="4">
                  <c:v>17.39</c:v>
                </c:pt>
                <c:pt idx="5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Лист5!$G$1</c:f>
              <c:strCache>
                <c:ptCount val="1"/>
                <c:pt idx="0">
                  <c:v>Целевой показатель к 2024 году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1.4577674440814183E-2"/>
                  <c:y val="4.075581171456811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15,1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Лист5!$G$2:$G$7</c:f>
              <c:numCache>
                <c:formatCode>General</c:formatCode>
                <c:ptCount val="6"/>
                <c:pt idx="0">
                  <c:v>20</c:v>
                </c:pt>
                <c:pt idx="1">
                  <c:v>25</c:v>
                </c:pt>
                <c:pt idx="2">
                  <c:v>22</c:v>
                </c:pt>
                <c:pt idx="3">
                  <c:v>30</c:v>
                </c:pt>
                <c:pt idx="4">
                  <c:v>15.1</c:v>
                </c:pt>
                <c:pt idx="5">
                  <c:v>25</c:v>
                </c:pt>
              </c:numCache>
            </c:numRef>
          </c:val>
        </c:ser>
        <c:dLbls>
          <c:showVal val="1"/>
        </c:dLbls>
        <c:axId val="68790528"/>
        <c:axId val="68820992"/>
      </c:barChart>
      <c:catAx>
        <c:axId val="68790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8820992"/>
        <c:crosses val="autoZero"/>
        <c:auto val="1"/>
        <c:lblAlgn val="ctr"/>
        <c:lblOffset val="100"/>
      </c:catAx>
      <c:valAx>
        <c:axId val="68820992"/>
        <c:scaling>
          <c:orientation val="minMax"/>
        </c:scaling>
        <c:delete val="1"/>
        <c:axPos val="l"/>
        <c:numFmt formatCode="General" sourceLinked="1"/>
        <c:tickLblPos val="none"/>
        <c:crossAx val="68790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043722795520243E-3"/>
          <c:y val="3.9900397065751412E-3"/>
          <c:w val="0.98714302016595756"/>
          <c:h val="8.1964911492497225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2774327122153416E-2"/>
          <c:y val="9.9145299145299848E-2"/>
          <c:w val="0.92698863728990644"/>
          <c:h val="0.77977581094438353"/>
        </c:manualLayout>
      </c:layout>
      <c:barChart>
        <c:barDir val="col"/>
        <c:grouping val="clustered"/>
        <c:ser>
          <c:idx val="0"/>
          <c:order val="0"/>
          <c:tx>
            <c:strRef>
              <c:f>Лист5!$H$1</c:f>
              <c:strCache>
                <c:ptCount val="1"/>
                <c:pt idx="0">
                  <c:v>2 кв. 2020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1.776561695651200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67,7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1.2689726397508623E-2"/>
                  <c:y val="2.037790585728409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55,1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1.01517811180068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55,5</a:t>
                    </a:r>
                    <a:r>
                      <a:rPr lang="ru-RU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2.5379452795017202E-3"/>
                  <c:y val="-1.528342939296311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1.522767167701033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44,3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-2.53794527950171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58,6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Лист5!$H$2:$H$7</c:f>
              <c:numCache>
                <c:formatCode>General</c:formatCode>
                <c:ptCount val="6"/>
                <c:pt idx="0">
                  <c:v>67.739999999999995</c:v>
                </c:pt>
                <c:pt idx="1">
                  <c:v>55.1</c:v>
                </c:pt>
                <c:pt idx="2">
                  <c:v>55.5</c:v>
                </c:pt>
                <c:pt idx="3">
                  <c:v>51</c:v>
                </c:pt>
                <c:pt idx="4">
                  <c:v>44.34</c:v>
                </c:pt>
                <c:pt idx="5">
                  <c:v>58.6</c:v>
                </c:pt>
              </c:numCache>
            </c:numRef>
          </c:val>
        </c:ser>
        <c:ser>
          <c:idx val="1"/>
          <c:order val="1"/>
          <c:tx>
            <c:strRef>
              <c:f>Лист5!$I$1</c:f>
              <c:strCache>
                <c:ptCount val="1"/>
                <c:pt idx="0">
                  <c:v>Целевой показатель к 2024 году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2.2841507515515599E-2"/>
                  <c:y val="-1.01889529286420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68,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2.0303562236013782E-2"/>
                  <c:y val="-5.0944764643210414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53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61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Лист5!$A$2:$A$7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ЧО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Лист5!$I$2:$I$7</c:f>
              <c:numCache>
                <c:formatCode>General</c:formatCode>
                <c:ptCount val="6"/>
                <c:pt idx="0">
                  <c:v>68.5</c:v>
                </c:pt>
                <c:pt idx="1">
                  <c:v>60</c:v>
                </c:pt>
                <c:pt idx="2">
                  <c:v>58</c:v>
                </c:pt>
                <c:pt idx="3">
                  <c:v>60</c:v>
                </c:pt>
                <c:pt idx="4">
                  <c:v>53</c:v>
                </c:pt>
                <c:pt idx="5">
                  <c:v>61</c:v>
                </c:pt>
              </c:numCache>
            </c:numRef>
          </c:val>
        </c:ser>
        <c:dLbls>
          <c:showVal val="1"/>
        </c:dLbls>
        <c:axId val="68866816"/>
        <c:axId val="68868352"/>
      </c:barChart>
      <c:catAx>
        <c:axId val="68866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8868352"/>
        <c:crosses val="autoZero"/>
        <c:auto val="1"/>
        <c:lblAlgn val="ctr"/>
        <c:lblOffset val="100"/>
      </c:catAx>
      <c:valAx>
        <c:axId val="68868352"/>
        <c:scaling>
          <c:orientation val="minMax"/>
        </c:scaling>
        <c:delete val="1"/>
        <c:axPos val="l"/>
        <c:numFmt formatCode="General" sourceLinked="1"/>
        <c:tickLblPos val="none"/>
        <c:crossAx val="6886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043722795520243E-3"/>
          <c:y val="3.9900397065751412E-3"/>
          <c:w val="0.98714302016595756"/>
          <c:h val="8.1964911492497225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7570428696412949E-2"/>
          <c:y val="2.480674515969581E-2"/>
          <c:w val="0.95914260717410482"/>
          <c:h val="0.83322576274618465"/>
        </c:manualLayout>
      </c:layout>
      <c:barChart>
        <c:barDir val="col"/>
        <c:grouping val="stacked"/>
        <c:ser>
          <c:idx val="1"/>
          <c:order val="0"/>
          <c:tx>
            <c:strRef>
              <c:f>Лист11!$B$1</c:f>
              <c:strCache>
                <c:ptCount val="1"/>
                <c:pt idx="0">
                  <c:v>Количество детей от 2 мес. до 3 лет </c:v>
                </c:pt>
              </c:strCache>
            </c:strRef>
          </c:tx>
          <c:spPr>
            <a:solidFill>
              <a:srgbClr val="0070C0"/>
            </a:solidFill>
            <a:ln w="15875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"/>
                  <c:y val="-8.2492496114059066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0.41207276982723318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1.3888888888888937E-3"/>
                  <c:y val="-0.16081337508114321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4.1666666666666683E-3"/>
                  <c:y val="-0.28939279567395115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-1.3888888888888937E-3"/>
                  <c:y val="-0.19000445915444339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2.7777777777777913E-3"/>
                  <c:y val="-7.3462150041986168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inEnd"/>
            <c:showVal val="1"/>
          </c:dLbls>
          <c:cat>
            <c:strRef>
              <c:f>Лист11!$A$2:$A$13</c:f>
              <c:strCache>
                <c:ptCount val="11"/>
                <c:pt idx="0">
                  <c:v>Курганская область</c:v>
                </c:pt>
                <c:pt idx="2">
                  <c:v>Свердловская область</c:v>
                </c:pt>
                <c:pt idx="4">
                  <c:v>Тюменская область</c:v>
                </c:pt>
                <c:pt idx="6">
                  <c:v>Челябинская область</c:v>
                </c:pt>
                <c:pt idx="8">
                  <c:v>ХМАО-Югра</c:v>
                </c:pt>
                <c:pt idx="10">
                  <c:v>ЯНАО</c:v>
                </c:pt>
              </c:strCache>
            </c:strRef>
          </c:cat>
          <c:val>
            <c:numRef>
              <c:f>Лист11!$B$2:$B$13</c:f>
              <c:numCache>
                <c:formatCode>General</c:formatCode>
                <c:ptCount val="12"/>
                <c:pt idx="0" formatCode="#,##0">
                  <c:v>25424</c:v>
                </c:pt>
                <c:pt idx="2" formatCode="#,##0">
                  <c:v>174250</c:v>
                </c:pt>
                <c:pt idx="4" formatCode="#,##0">
                  <c:v>60842</c:v>
                </c:pt>
                <c:pt idx="6" formatCode="#,##0">
                  <c:v>116247</c:v>
                </c:pt>
                <c:pt idx="8" formatCode="#,##0">
                  <c:v>71581</c:v>
                </c:pt>
                <c:pt idx="10" formatCode="#,##0">
                  <c:v>23535</c:v>
                </c:pt>
              </c:numCache>
            </c:numRef>
          </c:val>
        </c:ser>
        <c:ser>
          <c:idx val="2"/>
          <c:order val="1"/>
          <c:tx>
            <c:strRef>
              <c:f>Лист11!$C$1</c:f>
              <c:strCache>
                <c:ptCount val="1"/>
                <c:pt idx="0">
                  <c:v>Посещают дет. сады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Лист11!$A$2:$A$13</c:f>
              <c:strCache>
                <c:ptCount val="11"/>
                <c:pt idx="0">
                  <c:v>Курганская область</c:v>
                </c:pt>
                <c:pt idx="2">
                  <c:v>Свердловская область</c:v>
                </c:pt>
                <c:pt idx="4">
                  <c:v>Тюменская область</c:v>
                </c:pt>
                <c:pt idx="6">
                  <c:v>Челябинская область</c:v>
                </c:pt>
                <c:pt idx="8">
                  <c:v>ХМАО-Югра</c:v>
                </c:pt>
                <c:pt idx="10">
                  <c:v>ЯНАО</c:v>
                </c:pt>
              </c:strCache>
            </c:strRef>
          </c:cat>
          <c:val>
            <c:numRef>
              <c:f>Лист11!$C$2:$C$13</c:f>
              <c:numCache>
                <c:formatCode>#,##0</c:formatCode>
                <c:ptCount val="12"/>
                <c:pt idx="1">
                  <c:v>3342</c:v>
                </c:pt>
                <c:pt idx="3">
                  <c:v>22145</c:v>
                </c:pt>
                <c:pt idx="5">
                  <c:v>11858</c:v>
                </c:pt>
                <c:pt idx="7">
                  <c:v>37274</c:v>
                </c:pt>
                <c:pt idx="9">
                  <c:v>19923</c:v>
                </c:pt>
                <c:pt idx="11">
                  <c:v>4511</c:v>
                </c:pt>
              </c:numCache>
            </c:numRef>
          </c:val>
        </c:ser>
        <c:ser>
          <c:idx val="3"/>
          <c:order val="2"/>
          <c:tx>
            <c:strRef>
              <c:f>Лист11!$D$1</c:f>
              <c:strCache>
                <c:ptCount val="1"/>
                <c:pt idx="0">
                  <c:v>Не обеспеченные местом в дет. садах (по данным из актуальной очереди)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prstClr val="black"/>
              </a:solidFill>
            </a:ln>
          </c:spPr>
          <c:dLbls>
            <c:dLbl>
              <c:idx val="1"/>
              <c:layout>
                <c:manualLayout>
                  <c:x val="-1.3888888888888937E-3"/>
                  <c:y val="-3.0726477401987935E-2"/>
                </c:manualLayout>
              </c:layout>
              <c:showVal val="1"/>
            </c:dLbl>
            <c:dLbl>
              <c:idx val="3"/>
              <c:layout>
                <c:manualLayout>
                  <c:x val="1.3888888888888937E-3"/>
                  <c:y val="-2.1272176662914893E-2"/>
                </c:manualLayout>
              </c:layout>
              <c:showVal val="1"/>
            </c:dLbl>
            <c:dLbl>
              <c:idx val="5"/>
              <c:layout>
                <c:manualLayout>
                  <c:x val="-1.3888888888889429E-3"/>
                  <c:y val="-1.8908601478146422E-2"/>
                </c:manualLayout>
              </c:layout>
              <c:showVal val="1"/>
            </c:dLbl>
            <c:dLbl>
              <c:idx val="7"/>
              <c:layout>
                <c:manualLayout>
                  <c:x val="2.7777777777777913E-3"/>
                  <c:y val="-3.7817202956292852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-1.6545026293378246E-2"/>
                </c:manualLayout>
              </c:layout>
              <c:showVal val="1"/>
            </c:dLbl>
            <c:dLbl>
              <c:idx val="11"/>
              <c:layout>
                <c:manualLayout>
                  <c:x val="4.1666666666666683E-3"/>
                  <c:y val="-2.83629022172196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Лист11!$A$2:$A$13</c:f>
              <c:strCache>
                <c:ptCount val="11"/>
                <c:pt idx="0">
                  <c:v>Курганская область</c:v>
                </c:pt>
                <c:pt idx="2">
                  <c:v>Свердловская область</c:v>
                </c:pt>
                <c:pt idx="4">
                  <c:v>Тюменская область</c:v>
                </c:pt>
                <c:pt idx="6">
                  <c:v>Челябинская область</c:v>
                </c:pt>
                <c:pt idx="8">
                  <c:v>ХМАО-Югра</c:v>
                </c:pt>
                <c:pt idx="10">
                  <c:v>ЯНАО</c:v>
                </c:pt>
              </c:strCache>
            </c:strRef>
          </c:cat>
          <c:val>
            <c:numRef>
              <c:f>Лист11!$D$2:$D$13</c:f>
              <c:numCache>
                <c:formatCode>#,##0</c:formatCode>
                <c:ptCount val="12"/>
                <c:pt idx="1">
                  <c:v>1251</c:v>
                </c:pt>
                <c:pt idx="3">
                  <c:v>251</c:v>
                </c:pt>
                <c:pt idx="5">
                  <c:v>3626</c:v>
                </c:pt>
                <c:pt idx="7">
                  <c:v>7142</c:v>
                </c:pt>
                <c:pt idx="9">
                  <c:v>1611</c:v>
                </c:pt>
                <c:pt idx="11">
                  <c:v>69</c:v>
                </c:pt>
              </c:numCache>
            </c:numRef>
          </c:val>
        </c:ser>
        <c:gapWidth val="50"/>
        <c:overlap val="100"/>
        <c:axId val="69014272"/>
        <c:axId val="69015808"/>
      </c:barChart>
      <c:catAx>
        <c:axId val="69014272"/>
        <c:scaling>
          <c:orientation val="minMax"/>
        </c:scaling>
        <c:delete val="1"/>
        <c:axPos val="b"/>
        <c:tickLblPos val="none"/>
        <c:crossAx val="69015808"/>
        <c:crosses val="autoZero"/>
        <c:auto val="1"/>
        <c:lblAlgn val="ctr"/>
        <c:lblOffset val="100"/>
        <c:tickLblSkip val="1"/>
        <c:tickMarkSkip val="1"/>
      </c:catAx>
      <c:valAx>
        <c:axId val="69015808"/>
        <c:scaling>
          <c:orientation val="minMax"/>
        </c:scaling>
        <c:delete val="1"/>
        <c:axPos val="l"/>
        <c:numFmt formatCode="#,##0" sourceLinked="1"/>
        <c:tickLblPos val="none"/>
        <c:crossAx val="69014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15430883639544"/>
          <c:y val="2.7103693579413255E-2"/>
          <c:w val="0.37275065616797898"/>
          <c:h val="0.2994067240177955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i="0" u="none" strike="noStrike" baseline="0" dirty="0"/>
              <a:t>Финансовое исполнение</a:t>
            </a:r>
            <a:r>
              <a:rPr lang="ru-RU" sz="1600" baseline="0" dirty="0"/>
              <a:t> нацпроекта </a:t>
            </a:r>
          </a:p>
          <a:p>
            <a:pPr>
              <a:defRPr/>
            </a:pPr>
            <a:r>
              <a:rPr lang="ru-RU" sz="1200" baseline="0" dirty="0"/>
              <a:t>по сост. на </a:t>
            </a:r>
            <a:r>
              <a:rPr lang="ru-RU" sz="1200" baseline="0" dirty="0" smtClean="0"/>
              <a:t>01.09.2020, млрд.рублей</a:t>
            </a:r>
            <a:endParaRPr lang="ru-RU" sz="1200" dirty="0"/>
          </a:p>
        </c:rich>
      </c:tx>
      <c:layout>
        <c:manualLayout>
          <c:xMode val="edge"/>
          <c:yMode val="edge"/>
          <c:x val="0.13370822397200349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1737107712669609"/>
          <c:w val="0.93888888888889033"/>
          <c:h val="0.68867891490317812"/>
        </c:manualLayout>
      </c:layout>
      <c:barChart>
        <c:barDir val="col"/>
        <c:grouping val="stacked"/>
        <c:ser>
          <c:idx val="1"/>
          <c:order val="1"/>
          <c:tx>
            <c:strRef>
              <c:f>Здравоохр!$D$8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3.0152233164607448E-3"/>
                  <c:y val="-9.94465155327296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1.5308398950131233E-3"/>
                  <c:y val="-0.335558730189400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1.2469378827646544E-3"/>
                  <c:y val="-0.152238559526019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3.2524059492563488E-3"/>
                  <c:y val="-0.1251441940251445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5.0807086614173399E-3"/>
                  <c:y val="-0.323398849403207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4.6666666666666714E-3"/>
                  <c:y val="-0.266802782782590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Здравоохр!$B$9:$B$14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Здравоохр!$D$9:$D$14</c:f>
              <c:numCache>
                <c:formatCode>0.0</c:formatCode>
                <c:ptCount val="6"/>
                <c:pt idx="0">
                  <c:v>1375.6712579999999</c:v>
                </c:pt>
                <c:pt idx="1">
                  <c:v>5306.89290299</c:v>
                </c:pt>
                <c:pt idx="2">
                  <c:v>2192.2643925900002</c:v>
                </c:pt>
                <c:pt idx="3">
                  <c:v>1657.5752999999997</c:v>
                </c:pt>
                <c:pt idx="4">
                  <c:v>5186.3611100000044</c:v>
                </c:pt>
                <c:pt idx="5">
                  <c:v>4191.3760000000002</c:v>
                </c:pt>
              </c:numCache>
            </c:numRef>
          </c:val>
        </c:ser>
        <c:gapWidth val="75"/>
        <c:overlap val="100"/>
        <c:axId val="69322240"/>
        <c:axId val="69323776"/>
      </c:barChart>
      <c:barChart>
        <c:barDir val="col"/>
        <c:grouping val="stacked"/>
        <c:ser>
          <c:idx val="0"/>
          <c:order val="0"/>
          <c:tx>
            <c:strRef>
              <c:f>Здравоохр!$C$8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2,5%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6,1%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7,1%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5,3%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7,6%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3,4%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Здравоохр!$B$9:$B$14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Здравоохр!$C$9:$C$14</c:f>
              <c:numCache>
                <c:formatCode>0.0</c:formatCode>
                <c:ptCount val="6"/>
                <c:pt idx="0">
                  <c:v>310.17573392000003</c:v>
                </c:pt>
                <c:pt idx="1">
                  <c:v>4040.5028065400002</c:v>
                </c:pt>
                <c:pt idx="2">
                  <c:v>1251.5548422499905</c:v>
                </c:pt>
                <c:pt idx="3">
                  <c:v>584.65141882999797</c:v>
                </c:pt>
                <c:pt idx="4">
                  <c:v>2466.3569790400002</c:v>
                </c:pt>
                <c:pt idx="5">
                  <c:v>1398.1340726699998</c:v>
                </c:pt>
              </c:numCache>
            </c:numRef>
          </c:val>
        </c:ser>
        <c:ser>
          <c:idx val="2"/>
          <c:order val="2"/>
          <c:spPr>
            <a:solidFill>
              <a:srgbClr val="FF0000">
                <a:alpha val="29804"/>
              </a:srgbClr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7,5%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3,9%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2,9%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4,7%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2,4%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6,6%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Здравоохр!$G$9:$G$14</c:f>
              <c:numCache>
                <c:formatCode>0.0</c:formatCode>
                <c:ptCount val="6"/>
                <c:pt idx="0">
                  <c:v>1065.4955240800011</c:v>
                </c:pt>
                <c:pt idx="1">
                  <c:v>1266.3900964499999</c:v>
                </c:pt>
                <c:pt idx="2">
                  <c:v>940.70955033999985</c:v>
                </c:pt>
                <c:pt idx="3">
                  <c:v>1072.9238811700011</c:v>
                </c:pt>
                <c:pt idx="4">
                  <c:v>2720.0041309600006</c:v>
                </c:pt>
                <c:pt idx="5">
                  <c:v>2793.2419273300002</c:v>
                </c:pt>
              </c:numCache>
            </c:numRef>
          </c:val>
        </c:ser>
        <c:gapWidth val="75"/>
        <c:overlap val="100"/>
        <c:axId val="69083904"/>
        <c:axId val="69085440"/>
      </c:barChart>
      <c:catAx>
        <c:axId val="693222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69323776"/>
        <c:crosses val="autoZero"/>
        <c:auto val="1"/>
        <c:lblAlgn val="ctr"/>
        <c:lblOffset val="100"/>
      </c:catAx>
      <c:valAx>
        <c:axId val="69323776"/>
        <c:scaling>
          <c:orientation val="minMax"/>
        </c:scaling>
        <c:delete val="1"/>
        <c:axPos val="l"/>
        <c:numFmt formatCode="0.0" sourceLinked="1"/>
        <c:tickLblPos val="none"/>
        <c:crossAx val="69322240"/>
        <c:crosses val="autoZero"/>
        <c:crossBetween val="between"/>
      </c:valAx>
      <c:catAx>
        <c:axId val="69083904"/>
        <c:scaling>
          <c:orientation val="minMax"/>
        </c:scaling>
        <c:delete val="1"/>
        <c:axPos val="b"/>
        <c:tickLblPos val="none"/>
        <c:crossAx val="69085440"/>
        <c:crosses val="autoZero"/>
        <c:auto val="1"/>
        <c:lblAlgn val="ctr"/>
        <c:lblOffset val="100"/>
      </c:catAx>
      <c:valAx>
        <c:axId val="69085440"/>
        <c:scaling>
          <c:orientation val="minMax"/>
        </c:scaling>
        <c:delete val="1"/>
        <c:axPos val="r"/>
        <c:numFmt formatCode="0.0" sourceLinked="1"/>
        <c:tickLblPos val="none"/>
        <c:crossAx val="69083904"/>
        <c:crosses val="max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6.9042432195975514E-2"/>
          <c:y val="0.15473763784700326"/>
          <c:w val="0.83209186351706188"/>
          <c:h val="5.5281297247165823E-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baseline="0"/>
              <a:t>Структура финансирования нацпроекта  </a:t>
            </a:r>
            <a:r>
              <a:rPr lang="ru-RU" sz="1600"/>
              <a:t> </a:t>
            </a:r>
            <a:endParaRPr lang="ru-RU" sz="1600" baseline="0"/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21628876984682924"/>
          <c:w val="0.93888888888889033"/>
          <c:h val="0.69146544103795016"/>
        </c:manualLayout>
      </c:layout>
      <c:barChart>
        <c:barDir val="col"/>
        <c:grouping val="percentStacked"/>
        <c:ser>
          <c:idx val="0"/>
          <c:order val="0"/>
          <c:tx>
            <c:strRef>
              <c:f>Здравоохр!$E$8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5"/>
              <c:layout>
                <c:manualLayout>
                  <c:x val="-2.0275590551181201E-4"/>
                  <c:y val="-2.826462434406506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Здравоохр!$B$9:$B$14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Здравоохр!$H$9:$H$14</c:f>
              <c:numCache>
                <c:formatCode>0.0%</c:formatCode>
                <c:ptCount val="6"/>
                <c:pt idx="0">
                  <c:v>0.82502966708053882</c:v>
                </c:pt>
                <c:pt idx="1">
                  <c:v>0.6516962303971604</c:v>
                </c:pt>
                <c:pt idx="2">
                  <c:v>0.28534833759761635</c:v>
                </c:pt>
                <c:pt idx="3">
                  <c:v>0.26348444019406186</c:v>
                </c:pt>
                <c:pt idx="4">
                  <c:v>0.64820866281715561</c:v>
                </c:pt>
                <c:pt idx="5">
                  <c:v>1.9033033543161007E-2</c:v>
                </c:pt>
              </c:numCache>
            </c:numRef>
          </c:val>
        </c:ser>
        <c:ser>
          <c:idx val="1"/>
          <c:order val="1"/>
          <c:tx>
            <c:strRef>
              <c:f>Здравоохр!$F$8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"/>
                  <c:y val="-4.2417530178669024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873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6.9226531868702389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193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2.1265397380883276E-3"/>
                  <c:y val="1.9527991099878111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Здравоохр!$B$9:$B$14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Здравоохр!$I$9:$I$14</c:f>
              <c:numCache>
                <c:formatCode>0.0%</c:formatCode>
                <c:ptCount val="6"/>
                <c:pt idx="0">
                  <c:v>0.17497033291946648</c:v>
                </c:pt>
                <c:pt idx="1">
                  <c:v>0.34830376960284898</c:v>
                </c:pt>
                <c:pt idx="2">
                  <c:v>0.71465166240239186</c:v>
                </c:pt>
                <c:pt idx="3">
                  <c:v>0.73651555980593686</c:v>
                </c:pt>
                <c:pt idx="4">
                  <c:v>0.351791337182846</c:v>
                </c:pt>
                <c:pt idx="5">
                  <c:v>0.98096696645683856</c:v>
                </c:pt>
              </c:numCache>
            </c:numRef>
          </c:val>
        </c:ser>
        <c:gapWidth val="75"/>
        <c:overlap val="100"/>
        <c:axId val="69121152"/>
        <c:axId val="69122688"/>
      </c:barChart>
      <c:catAx>
        <c:axId val="69121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69122688"/>
        <c:crosses val="autoZero"/>
        <c:auto val="1"/>
        <c:lblAlgn val="ctr"/>
        <c:lblOffset val="100"/>
      </c:catAx>
      <c:valAx>
        <c:axId val="69122688"/>
        <c:scaling>
          <c:orientation val="minMax"/>
        </c:scaling>
        <c:delete val="1"/>
        <c:axPos val="l"/>
        <c:numFmt formatCode="0%" sourceLinked="1"/>
        <c:tickLblPos val="none"/>
        <c:crossAx val="691211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954877515310625"/>
          <c:y val="0.13184948049250642"/>
          <c:w val="0.57211904201912789"/>
          <c:h val="6.254770001400811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1600" b="1" i="0" baseline="0" dirty="0"/>
              <a:t>План на 2020 г. на душу населения, </a:t>
            </a:r>
            <a:endParaRPr lang="ru-RU" sz="1600" b="1" i="0" baseline="0" dirty="0" smtClean="0"/>
          </a:p>
          <a:p>
            <a:pPr algn="ctr">
              <a:defRPr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</a:p>
        </c:rich>
      </c:tx>
      <c:layout>
        <c:manualLayout>
          <c:xMode val="edge"/>
          <c:yMode val="edge"/>
          <c:x val="0.1169258254482896"/>
          <c:y val="9.299680862714936E-2"/>
        </c:manualLayout>
      </c:layout>
    </c:title>
    <c:plotArea>
      <c:layout>
        <c:manualLayout>
          <c:layoutTarget val="inner"/>
          <c:xMode val="edge"/>
          <c:yMode val="edge"/>
          <c:x val="1.9400352733686125E-2"/>
          <c:y val="0.16429030186255641"/>
          <c:w val="0.96119929453262865"/>
          <c:h val="0.73003322561558626"/>
        </c:manualLayout>
      </c:layout>
      <c:barChart>
        <c:barDir val="col"/>
        <c:grouping val="stacked"/>
        <c:ser>
          <c:idx val="1"/>
          <c:order val="0"/>
          <c:tx>
            <c:strRef>
              <c:f>Здравоохр!$H$8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"/>
                  <c:y val="-4.2417530178669024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9049717550738534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6.9226531868702024E-3"/>
                </c:manualLayout>
              </c:layout>
              <c:showVal val="1"/>
            </c:dLbl>
            <c:dLbl>
              <c:idx val="3"/>
              <c:layout>
                <c:manualLayout>
                  <c:x val="5.6022408963585504E-3"/>
                  <c:y val="7.3349999108555074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3548923668492117E-3"/>
                </c:manualLayout>
              </c:layout>
              <c:showVal val="1"/>
            </c:dLbl>
            <c:dLbl>
              <c:idx val="5"/>
              <c:layout>
                <c:manualLayout>
                  <c:x val="2.1265397380883077E-3"/>
                  <c:y val="1.952799109987802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Здравоохр!$B$9:$B$14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Здравоохр!$H$9:$H$14</c:f>
              <c:numCache>
                <c:formatCode>#,##0.00</c:formatCode>
                <c:ptCount val="6"/>
                <c:pt idx="0">
                  <c:v>1.6631138828240037</c:v>
                </c:pt>
                <c:pt idx="1">
                  <c:v>1.2311031372977959</c:v>
                </c:pt>
                <c:pt idx="2">
                  <c:v>1.4259409246358827</c:v>
                </c:pt>
                <c:pt idx="3">
                  <c:v>0.9897886516556037</c:v>
                </c:pt>
                <c:pt idx="4">
                  <c:v>1.4961941760960822</c:v>
                </c:pt>
                <c:pt idx="5">
                  <c:v>7.6984519987363251</c:v>
                </c:pt>
              </c:numCache>
            </c:numRef>
          </c:val>
        </c:ser>
        <c:gapWidth val="75"/>
        <c:overlap val="100"/>
        <c:axId val="69343872"/>
        <c:axId val="69370240"/>
      </c:barChart>
      <c:catAx>
        <c:axId val="693438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9370240"/>
        <c:crosses val="autoZero"/>
        <c:auto val="1"/>
        <c:lblAlgn val="ctr"/>
        <c:lblOffset val="100"/>
      </c:catAx>
      <c:valAx>
        <c:axId val="69370240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6934387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/>
              <a:t>Кассовые расходы </a:t>
            </a:r>
            <a:endParaRPr lang="ru-RU" sz="1400"/>
          </a:p>
          <a:p>
            <a:pPr>
              <a:defRPr/>
            </a:pPr>
            <a:r>
              <a:rPr lang="ru-RU" sz="1600"/>
              <a:t>по национальным проектам, %</a:t>
            </a:r>
          </a:p>
        </c:rich>
      </c:tx>
      <c:layout>
        <c:manualLayout>
          <c:xMode val="edge"/>
          <c:yMode val="edge"/>
          <c:x val="0.21494418119090855"/>
          <c:y val="5.5778278269485497E-2"/>
        </c:manualLayout>
      </c:layout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Лист1!$B$27:$B$32</c:f>
              <c:strCache>
                <c:ptCount val="6"/>
                <c:pt idx="0">
                  <c:v>Кург.обл</c:v>
                </c:pt>
                <c:pt idx="1">
                  <c:v>Чел.обл</c:v>
                </c:pt>
                <c:pt idx="2">
                  <c:v>Тюм.обл</c:v>
                </c:pt>
                <c:pt idx="3">
                  <c:v>Сверд.обл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Лист1!$E$27:$E$32</c:f>
              <c:numCache>
                <c:formatCode>0%</c:formatCode>
                <c:ptCount val="6"/>
                <c:pt idx="0">
                  <c:v>0.35294117647058826</c:v>
                </c:pt>
                <c:pt idx="1">
                  <c:v>0.432989690721652</c:v>
                </c:pt>
                <c:pt idx="2">
                  <c:v>0.5510204081632657</c:v>
                </c:pt>
                <c:pt idx="3">
                  <c:v>0.5591939546599497</c:v>
                </c:pt>
                <c:pt idx="4">
                  <c:v>0.36129032258064531</c:v>
                </c:pt>
                <c:pt idx="5">
                  <c:v>0.37500000000000128</c:v>
                </c:pt>
              </c:numCache>
            </c:numRef>
          </c:val>
        </c:ser>
        <c:gapWidth val="75"/>
        <c:overlap val="-25"/>
        <c:axId val="65537152"/>
        <c:axId val="65538688"/>
      </c:barChart>
      <c:catAx>
        <c:axId val="65537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65538688"/>
        <c:crosses val="autoZero"/>
        <c:auto val="1"/>
        <c:lblAlgn val="ctr"/>
        <c:lblOffset val="100"/>
      </c:catAx>
      <c:valAx>
        <c:axId val="65538688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65537152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017384164939226E-3"/>
          <c:y val="0.24670547423596842"/>
          <c:w val="0.5016692055328057"/>
          <c:h val="0.75323276136528616"/>
        </c:manualLayout>
      </c:layout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5"/>
              <c:delete val="1"/>
            </c:dLbl>
            <c:dLbl>
              <c:idx val="6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Здравоохр!$J$8:$J$15</c:f>
              <c:strCache>
                <c:ptCount val="8"/>
                <c:pt idx="0">
                  <c:v>ФП "Система первичной медико-санитарной помощи"</c:v>
                </c:pt>
                <c:pt idx="1">
                  <c:v>ФП "Борьба с сердечно-сосудистыми заболеваниями"</c:v>
                </c:pt>
                <c:pt idx="2">
                  <c:v>ФП "Борьба с онкологическими заболеваниями"</c:v>
                </c:pt>
                <c:pt idx="3">
                  <c:v>ФП "Развитие детского здравоохранения"</c:v>
                </c:pt>
                <c:pt idx="4">
                  <c:v>ФП "Обеспечение  кадрами"</c:v>
                </c:pt>
                <c:pt idx="5">
                  <c:v>ФП "Развитие сети национальных медицинских исследовательских центров и внедрение инновационных медицинских технологий"</c:v>
                </c:pt>
                <c:pt idx="6">
                  <c:v>ФП "Единый цифровой контур"</c:v>
                </c:pt>
                <c:pt idx="7">
                  <c:v>ФП "Экспорт медицинских услуг"</c:v>
                </c:pt>
              </c:strCache>
            </c:strRef>
          </c:cat>
          <c:val>
            <c:numRef>
              <c:f>Здравоохр!$K$8:$K$15</c:f>
              <c:numCache>
                <c:formatCode>#,##0.00</c:formatCode>
                <c:ptCount val="8"/>
                <c:pt idx="0">
                  <c:v>3.9662963909899998</c:v>
                </c:pt>
                <c:pt idx="1">
                  <c:v>3.3792097099999987</c:v>
                </c:pt>
                <c:pt idx="2">
                  <c:v>4.5837219999999999</c:v>
                </c:pt>
                <c:pt idx="3">
                  <c:v>2.2959362000000012</c:v>
                </c:pt>
                <c:pt idx="4">
                  <c:v>1.8877271109999998</c:v>
                </c:pt>
                <c:pt idx="5">
                  <c:v>0</c:v>
                </c:pt>
                <c:pt idx="6">
                  <c:v>3.7606955515900045</c:v>
                </c:pt>
                <c:pt idx="7">
                  <c:v>3.6554000000000003E-2</c:v>
                </c:pt>
              </c:numCache>
            </c:numRef>
          </c:val>
        </c:ser>
        <c:firstSliceAng val="0"/>
      </c:pieChart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50101102286336607"/>
          <c:y val="0"/>
          <c:w val="0.49629602613731583"/>
          <c:h val="1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9529513470471431E-2"/>
          <c:y val="3.8596491228070177E-2"/>
          <c:w val="0.95868704073490241"/>
          <c:h val="0.81984804531012911"/>
        </c:manualLayout>
      </c:layout>
      <c:barChart>
        <c:barDir val="col"/>
        <c:grouping val="clustered"/>
        <c:ser>
          <c:idx val="0"/>
          <c:order val="0"/>
          <c:tx>
            <c:strRef>
              <c:f>Лист8!$A$4</c:f>
              <c:strCache>
                <c:ptCount val="1"/>
                <c:pt idx="0">
                  <c:v>Целевой показатель 2020</c:v>
                </c:pt>
              </c:strCache>
            </c:strRef>
          </c:tx>
          <c:spPr>
            <a:solidFill>
              <a:srgbClr val="00B0F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Лист8!$B$4:$G$4</c:f>
              <c:numCache>
                <c:formatCode>#,##0.0</c:formatCode>
                <c:ptCount val="6"/>
                <c:pt idx="0">
                  <c:v>525</c:v>
                </c:pt>
                <c:pt idx="1">
                  <c:v>586.4</c:v>
                </c:pt>
                <c:pt idx="2">
                  <c:v>512.4</c:v>
                </c:pt>
                <c:pt idx="3">
                  <c:v>465.1</c:v>
                </c:pt>
                <c:pt idx="4">
                  <c:v>234.5</c:v>
                </c:pt>
                <c:pt idx="5">
                  <c:v>188</c:v>
                </c:pt>
              </c:numCache>
            </c:numRef>
          </c:val>
        </c:ser>
        <c:ser>
          <c:idx val="1"/>
          <c:order val="1"/>
          <c:tx>
            <c:strRef>
              <c:f>Лист8!$A$5</c:f>
              <c:strCache>
                <c:ptCount val="1"/>
                <c:pt idx="0">
                  <c:v>Факт на 01.07.2020</c:v>
                </c:pt>
              </c:strCache>
            </c:strRef>
          </c:tx>
          <c:spPr>
            <a:solidFill>
              <a:srgbClr val="FF0000"/>
            </a:solidFill>
            <a:ln w="15875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3.550820630994804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Лист8!$B$5:$G$5</c:f>
              <c:numCache>
                <c:formatCode>#,##0.0</c:formatCode>
                <c:ptCount val="6"/>
                <c:pt idx="0">
                  <c:v>578.4</c:v>
                </c:pt>
                <c:pt idx="1">
                  <c:v>727.3</c:v>
                </c:pt>
                <c:pt idx="2">
                  <c:v>683.7</c:v>
                </c:pt>
                <c:pt idx="3">
                  <c:v>523.5</c:v>
                </c:pt>
                <c:pt idx="4">
                  <c:v>266.7</c:v>
                </c:pt>
                <c:pt idx="5">
                  <c:v>207.5</c:v>
                </c:pt>
              </c:numCache>
            </c:numRef>
          </c:val>
        </c:ser>
        <c:dLbls>
          <c:showVal val="1"/>
        </c:dLbls>
        <c:axId val="69268992"/>
        <c:axId val="69270528"/>
      </c:barChart>
      <c:lineChart>
        <c:grouping val="standard"/>
        <c:ser>
          <c:idx val="2"/>
          <c:order val="2"/>
          <c:tx>
            <c:strRef>
              <c:f>Лист8!$B$13</c:f>
              <c:strCache>
                <c:ptCount val="1"/>
                <c:pt idx="0">
                  <c:v>Целевой показатель в РФ на 2020 г.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2.0145341207349086E-2"/>
                  <c:y val="2.96180039896296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</c:dLbl>
            <c:delete val="1"/>
          </c:dLbls>
          <c:cat>
            <c:strRef>
              <c:f>Лист8!$A$14:$A$19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Лист8!$R$3:$R$8</c:f>
              <c:numCache>
                <c:formatCode>#,##0.0</c:formatCode>
                <c:ptCount val="6"/>
                <c:pt idx="0">
                  <c:v>525</c:v>
                </c:pt>
                <c:pt idx="1">
                  <c:v>525</c:v>
                </c:pt>
                <c:pt idx="2">
                  <c:v>525</c:v>
                </c:pt>
                <c:pt idx="3">
                  <c:v>525</c:v>
                </c:pt>
                <c:pt idx="4">
                  <c:v>525</c:v>
                </c:pt>
                <c:pt idx="5">
                  <c:v>525</c:v>
                </c:pt>
              </c:numCache>
            </c:numRef>
          </c:val>
        </c:ser>
        <c:dLbls>
          <c:showVal val="1"/>
        </c:dLbls>
        <c:marker val="1"/>
        <c:axId val="69421312"/>
        <c:axId val="69419776"/>
      </c:lineChart>
      <c:catAx>
        <c:axId val="69268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9270528"/>
        <c:crosses val="autoZero"/>
        <c:auto val="1"/>
        <c:lblAlgn val="ctr"/>
        <c:lblOffset val="100"/>
      </c:catAx>
      <c:valAx>
        <c:axId val="69270528"/>
        <c:scaling>
          <c:orientation val="minMax"/>
        </c:scaling>
        <c:delete val="1"/>
        <c:axPos val="l"/>
        <c:numFmt formatCode="#,##0.0" sourceLinked="1"/>
        <c:tickLblPos val="none"/>
        <c:crossAx val="69268992"/>
        <c:crosses val="autoZero"/>
        <c:crossBetween val="between"/>
      </c:valAx>
      <c:valAx>
        <c:axId val="69419776"/>
        <c:scaling>
          <c:orientation val="minMax"/>
        </c:scaling>
        <c:delete val="1"/>
        <c:axPos val="r"/>
        <c:numFmt formatCode="#,##0.0" sourceLinked="1"/>
        <c:tickLblPos val="none"/>
        <c:crossAx val="69421312"/>
        <c:crosses val="max"/>
        <c:crossBetween val="midCat"/>
      </c:valAx>
      <c:catAx>
        <c:axId val="69421312"/>
        <c:scaling>
          <c:orientation val="minMax"/>
        </c:scaling>
        <c:axPos val="b"/>
        <c:majorTickMark val="none"/>
        <c:tickLblPos val="none"/>
        <c:crossAx val="6941977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62313449110589636"/>
          <c:y val="2.2516093383064002E-2"/>
          <c:w val="0.37510883125438138"/>
          <c:h val="0.2316038126813095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9529513470471431E-2"/>
          <c:y val="3.8596491228070177E-2"/>
          <c:w val="0.95868704073490241"/>
          <c:h val="0.81984804531012911"/>
        </c:manualLayout>
      </c:layout>
      <c:barChart>
        <c:barDir val="col"/>
        <c:grouping val="clustered"/>
        <c:ser>
          <c:idx val="0"/>
          <c:order val="0"/>
          <c:tx>
            <c:strRef>
              <c:f>Лист8!$A$4</c:f>
              <c:strCache>
                <c:ptCount val="1"/>
                <c:pt idx="0">
                  <c:v>Целевой показатель 2020</c:v>
                </c:pt>
              </c:strCache>
            </c:strRef>
          </c:tx>
          <c:spPr>
            <a:solidFill>
              <a:srgbClr val="00B0F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Лист8!$B$6:$G$6</c:f>
              <c:numCache>
                <c:formatCode>#,##0.0</c:formatCode>
                <c:ptCount val="6"/>
                <c:pt idx="0">
                  <c:v>236</c:v>
                </c:pt>
                <c:pt idx="1">
                  <c:v>220.2</c:v>
                </c:pt>
                <c:pt idx="2">
                  <c:v>223.3</c:v>
                </c:pt>
                <c:pt idx="3">
                  <c:v>139.30000000000001</c:v>
                </c:pt>
                <c:pt idx="4">
                  <c:v>111.7</c:v>
                </c:pt>
                <c:pt idx="5">
                  <c:v>91</c:v>
                </c:pt>
              </c:numCache>
            </c:numRef>
          </c:val>
        </c:ser>
        <c:ser>
          <c:idx val="1"/>
          <c:order val="1"/>
          <c:tx>
            <c:strRef>
              <c:f>Лист8!$A$5</c:f>
              <c:strCache>
                <c:ptCount val="1"/>
                <c:pt idx="0">
                  <c:v>Факт на 01.07.2020</c:v>
                </c:pt>
              </c:strCache>
            </c:strRef>
          </c:tx>
          <c:spPr>
            <a:solidFill>
              <a:srgbClr val="FF0000"/>
            </a:solidFill>
            <a:ln w="15875">
              <a:solidFill>
                <a:prstClr val="black"/>
              </a:solidFill>
            </a:ln>
          </c:spPr>
          <c:dPt>
            <c:idx val="2"/>
            <c:spPr>
              <a:gradFill flip="none" rotWithShape="1">
                <a:gsLst>
                  <a:gs pos="15000">
                    <a:srgbClr val="FF0000"/>
                  </a:gs>
                  <a:gs pos="16000">
                    <a:srgbClr val="FF0000"/>
                  </a:gs>
                  <a:gs pos="74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  <a:ln w="15875">
                <a:solidFill>
                  <a:prstClr val="black"/>
                </a:solidFill>
              </a:ln>
            </c:spPr>
          </c:dPt>
          <c:dLbls>
            <c:dLbl>
              <c:idx val="0"/>
              <c:layout>
                <c:manualLayout>
                  <c:x val="3.550820630994804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Лист8!$B$7:$G$7</c:f>
              <c:numCache>
                <c:formatCode>#,##0.0</c:formatCode>
                <c:ptCount val="6"/>
                <c:pt idx="0">
                  <c:v>257.5</c:v>
                </c:pt>
                <c:pt idx="1">
                  <c:v>234.1</c:v>
                </c:pt>
                <c:pt idx="2">
                  <c:v>216.7</c:v>
                </c:pt>
                <c:pt idx="3">
                  <c:v>139.5</c:v>
                </c:pt>
                <c:pt idx="4">
                  <c:v>125.2</c:v>
                </c:pt>
                <c:pt idx="5">
                  <c:v>100.5</c:v>
                </c:pt>
              </c:numCache>
            </c:numRef>
          </c:val>
        </c:ser>
        <c:dLbls>
          <c:showVal val="1"/>
        </c:dLbls>
        <c:axId val="69732992"/>
        <c:axId val="69747072"/>
      </c:barChart>
      <c:lineChart>
        <c:grouping val="standard"/>
        <c:ser>
          <c:idx val="2"/>
          <c:order val="2"/>
          <c:tx>
            <c:strRef>
              <c:f>Лист8!$B$13</c:f>
              <c:strCache>
                <c:ptCount val="1"/>
                <c:pt idx="0">
                  <c:v>Целевой показатель в РФ на 2020 г.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2.0145341207349086E-2"/>
                  <c:y val="-2.3761184526535674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Лист8!$A$14:$A$19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Лист8!$K$3:$K$8</c:f>
              <c:numCache>
                <c:formatCode>#,##0.0</c:formatCode>
                <c:ptCount val="6"/>
                <c:pt idx="0">
                  <c:v>197</c:v>
                </c:pt>
                <c:pt idx="1">
                  <c:v>197</c:v>
                </c:pt>
                <c:pt idx="2">
                  <c:v>197</c:v>
                </c:pt>
                <c:pt idx="3">
                  <c:v>197</c:v>
                </c:pt>
                <c:pt idx="4">
                  <c:v>197</c:v>
                </c:pt>
                <c:pt idx="5">
                  <c:v>197</c:v>
                </c:pt>
              </c:numCache>
            </c:numRef>
          </c:val>
        </c:ser>
        <c:dLbls>
          <c:showVal val="1"/>
        </c:dLbls>
        <c:marker val="1"/>
        <c:axId val="69750144"/>
        <c:axId val="69748608"/>
      </c:lineChart>
      <c:catAx>
        <c:axId val="6973299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9747072"/>
        <c:crosses val="autoZero"/>
        <c:auto val="1"/>
        <c:lblAlgn val="ctr"/>
        <c:lblOffset val="100"/>
      </c:catAx>
      <c:valAx>
        <c:axId val="69747072"/>
        <c:scaling>
          <c:orientation val="minMax"/>
        </c:scaling>
        <c:delete val="1"/>
        <c:axPos val="l"/>
        <c:numFmt formatCode="#,##0.0" sourceLinked="1"/>
        <c:tickLblPos val="none"/>
        <c:crossAx val="69732992"/>
        <c:crosses val="autoZero"/>
        <c:crossBetween val="between"/>
      </c:valAx>
      <c:valAx>
        <c:axId val="69748608"/>
        <c:scaling>
          <c:orientation val="minMax"/>
        </c:scaling>
        <c:delete val="1"/>
        <c:axPos val="r"/>
        <c:numFmt formatCode="#,##0.0" sourceLinked="1"/>
        <c:tickLblPos val="none"/>
        <c:crossAx val="69750144"/>
        <c:crosses val="max"/>
        <c:crossBetween val="midCat"/>
      </c:valAx>
      <c:catAx>
        <c:axId val="69750144"/>
        <c:scaling>
          <c:orientation val="minMax"/>
        </c:scaling>
        <c:axPos val="b"/>
        <c:majorTickMark val="none"/>
        <c:tickLblPos val="none"/>
        <c:crossAx val="6974860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62313449110589636"/>
          <c:y val="2.2516093383064002E-2"/>
          <c:w val="0.37510883125438138"/>
          <c:h val="0.2316038126813095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9529513470471431E-2"/>
          <c:y val="3.8596491228070177E-2"/>
          <c:w val="0.95868704073490241"/>
          <c:h val="0.81984804531012911"/>
        </c:manualLayout>
      </c:layout>
      <c:barChart>
        <c:barDir val="col"/>
        <c:grouping val="clustered"/>
        <c:ser>
          <c:idx val="0"/>
          <c:order val="0"/>
          <c:tx>
            <c:strRef>
              <c:f>Лист8!$A$4</c:f>
              <c:strCache>
                <c:ptCount val="1"/>
                <c:pt idx="0">
                  <c:v>Целевой показатель 2020</c:v>
                </c:pt>
              </c:strCache>
            </c:strRef>
          </c:tx>
          <c:spPr>
            <a:solidFill>
              <a:srgbClr val="00B0F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Лист8!$B$8:$G$8</c:f>
              <c:numCache>
                <c:formatCode>#,##0.0</c:formatCode>
                <c:ptCount val="6"/>
                <c:pt idx="0">
                  <c:v>4.3</c:v>
                </c:pt>
                <c:pt idx="1">
                  <c:v>4.4000000000000004</c:v>
                </c:pt>
                <c:pt idx="2">
                  <c:v>5.7</c:v>
                </c:pt>
                <c:pt idx="3">
                  <c:v>4</c:v>
                </c:pt>
                <c:pt idx="4">
                  <c:v>4.3</c:v>
                </c:pt>
                <c:pt idx="5">
                  <c:v>5.5</c:v>
                </c:pt>
              </c:numCache>
            </c:numRef>
          </c:val>
        </c:ser>
        <c:ser>
          <c:idx val="1"/>
          <c:order val="1"/>
          <c:tx>
            <c:strRef>
              <c:f>Лист8!$A$5</c:f>
              <c:strCache>
                <c:ptCount val="1"/>
                <c:pt idx="0">
                  <c:v>Факт на 01.07.2020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prstClr val="black"/>
              </a:solidFill>
            </a:ln>
          </c:spPr>
          <c:dPt>
            <c:idx val="2"/>
            <c:spPr>
              <a:gradFill flip="none" rotWithShape="1">
                <a:gsLst>
                  <a:gs pos="0">
                    <a:srgbClr val="FF0000"/>
                  </a:gs>
                  <a:gs pos="25000">
                    <a:srgbClr val="FF0000"/>
                  </a:gs>
                  <a:gs pos="50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  <a:ln w="12700">
                <a:solidFill>
                  <a:prstClr val="black"/>
                </a:solidFill>
              </a:ln>
            </c:spPr>
          </c:dPt>
          <c:dPt>
            <c:idx val="4"/>
            <c:spPr>
              <a:gradFill flip="none" rotWithShape="1">
                <a:gsLst>
                  <a:gs pos="0">
                    <a:srgbClr val="FF0000"/>
                  </a:gs>
                  <a:gs pos="25000">
                    <a:srgbClr val="FF0000"/>
                  </a:gs>
                  <a:gs pos="50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  <a:ln w="12700">
                <a:solidFill>
                  <a:prstClr val="black"/>
                </a:solidFill>
              </a:ln>
            </c:spPr>
          </c:dPt>
          <c:dPt>
            <c:idx val="5"/>
            <c:spPr>
              <a:gradFill flip="none" rotWithShape="1">
                <a:gsLst>
                  <a:gs pos="0">
                    <a:srgbClr val="FF0000"/>
                  </a:gs>
                  <a:gs pos="25000">
                    <a:srgbClr val="FF0000"/>
                  </a:gs>
                  <a:gs pos="75000">
                    <a:srgbClr val="92D050"/>
                  </a:gs>
                  <a:gs pos="100000">
                    <a:srgbClr val="92D050"/>
                  </a:gs>
                </a:gsLst>
                <a:lin ang="5400000" scaled="1"/>
                <a:tileRect/>
              </a:gradFill>
              <a:ln w="12700">
                <a:solidFill>
                  <a:prstClr val="black"/>
                </a:solidFill>
              </a:ln>
            </c:spPr>
          </c:dPt>
          <c:dLbls>
            <c:dLbl>
              <c:idx val="0"/>
              <c:layout>
                <c:manualLayout>
                  <c:x val="3.550820630994804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Лист8!$B$1:$G$3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Лист8!$B$9:$G$9</c:f>
              <c:numCache>
                <c:formatCode>#,##0.0</c:formatCode>
                <c:ptCount val="6"/>
                <c:pt idx="0">
                  <c:v>5.9</c:v>
                </c:pt>
                <c:pt idx="1">
                  <c:v>4.5</c:v>
                </c:pt>
                <c:pt idx="2">
                  <c:v>3</c:v>
                </c:pt>
                <c:pt idx="3">
                  <c:v>4.3</c:v>
                </c:pt>
                <c:pt idx="4">
                  <c:v>3.3</c:v>
                </c:pt>
                <c:pt idx="5">
                  <c:v>3.5</c:v>
                </c:pt>
              </c:numCache>
            </c:numRef>
          </c:val>
        </c:ser>
        <c:dLbls>
          <c:showVal val="1"/>
        </c:dLbls>
        <c:axId val="69800704"/>
        <c:axId val="69802240"/>
      </c:barChart>
      <c:lineChart>
        <c:grouping val="standard"/>
        <c:ser>
          <c:idx val="2"/>
          <c:order val="2"/>
          <c:tx>
            <c:strRef>
              <c:f>Лист8!$B$13</c:f>
              <c:strCache>
                <c:ptCount val="1"/>
                <c:pt idx="0">
                  <c:v>Целевой показатель в РФ на 2020 г.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1.4589785651793526E-2"/>
                  <c:y val="-3.0196553897507177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Лист8!$A$14:$A$19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Лист8!$B$14:$B$19</c:f>
              <c:numCache>
                <c:formatCode>#,##0.0</c:formatCode>
                <c:ptCount val="6"/>
                <c:pt idx="0">
                  <c:v>5.2</c:v>
                </c:pt>
                <c:pt idx="1">
                  <c:v>5.2</c:v>
                </c:pt>
                <c:pt idx="2">
                  <c:v>5.2</c:v>
                </c:pt>
                <c:pt idx="3">
                  <c:v>5.2</c:v>
                </c:pt>
                <c:pt idx="4">
                  <c:v>5.2</c:v>
                </c:pt>
                <c:pt idx="5">
                  <c:v>5.2</c:v>
                </c:pt>
              </c:numCache>
            </c:numRef>
          </c:val>
        </c:ser>
        <c:dLbls>
          <c:showVal val="1"/>
        </c:dLbls>
        <c:marker val="1"/>
        <c:axId val="69817856"/>
        <c:axId val="69816320"/>
      </c:lineChart>
      <c:catAx>
        <c:axId val="6980070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9802240"/>
        <c:crosses val="autoZero"/>
        <c:auto val="1"/>
        <c:lblAlgn val="ctr"/>
        <c:lblOffset val="100"/>
      </c:catAx>
      <c:valAx>
        <c:axId val="69802240"/>
        <c:scaling>
          <c:orientation val="minMax"/>
        </c:scaling>
        <c:delete val="1"/>
        <c:axPos val="l"/>
        <c:numFmt formatCode="#,##0.0" sourceLinked="1"/>
        <c:tickLblPos val="none"/>
        <c:crossAx val="69800704"/>
        <c:crosses val="autoZero"/>
        <c:crossBetween val="between"/>
      </c:valAx>
      <c:valAx>
        <c:axId val="69816320"/>
        <c:scaling>
          <c:orientation val="minMax"/>
        </c:scaling>
        <c:delete val="1"/>
        <c:axPos val="r"/>
        <c:numFmt formatCode="#,##0.0" sourceLinked="1"/>
        <c:tickLblPos val="none"/>
        <c:crossAx val="69817856"/>
        <c:crosses val="max"/>
        <c:crossBetween val="midCat"/>
      </c:valAx>
      <c:catAx>
        <c:axId val="69817856"/>
        <c:scaling>
          <c:orientation val="minMax"/>
        </c:scaling>
        <c:axPos val="b"/>
        <c:majorTickMark val="none"/>
        <c:tickLblPos val="none"/>
        <c:crossAx val="6981632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11341229221347333"/>
          <c:y val="2.4848380893054182E-2"/>
          <c:w val="0.72233103674540911"/>
          <c:h val="9.1664732249766068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21234862793022996"/>
          <c:w val="0.93888888888889033"/>
          <c:h val="0.69787708773099288"/>
        </c:manualLayout>
      </c:layout>
      <c:barChart>
        <c:barDir val="col"/>
        <c:grouping val="stacked"/>
        <c:ser>
          <c:idx val="1"/>
          <c:order val="1"/>
          <c:tx>
            <c:strRef>
              <c:f>Образование!$D$8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4.6916010498687796E-4"/>
                  <c:y val="-8.28926415583453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5.8453630796150534E-3"/>
                  <c:y val="-0.134304647727488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09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1.7681539807524098E-3"/>
                  <c:y val="-0.1300636349047636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69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6.8547681539807524E-3"/>
                  <c:y val="-0.322571846094351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7.7534995625547307E-3"/>
                  <c:y val="-0.120262088465952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7.6819772528433994E-3"/>
                  <c:y val="-0.315491209829271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6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Образование!$B$9:$B$14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Образование!$D$9:$D$14</c:f>
              <c:numCache>
                <c:formatCode>#,##0.0</c:formatCode>
                <c:ptCount val="6"/>
                <c:pt idx="0">
                  <c:v>1133.9339683999999</c:v>
                </c:pt>
                <c:pt idx="1">
                  <c:v>2093.38766343</c:v>
                </c:pt>
                <c:pt idx="2">
                  <c:v>691.19953604000352</c:v>
                </c:pt>
                <c:pt idx="3">
                  <c:v>5934.5771399999994</c:v>
                </c:pt>
                <c:pt idx="4">
                  <c:v>1917.7680500000001</c:v>
                </c:pt>
                <c:pt idx="5">
                  <c:v>5638.3550000000014</c:v>
                </c:pt>
              </c:numCache>
            </c:numRef>
          </c:val>
        </c:ser>
        <c:gapWidth val="75"/>
        <c:overlap val="100"/>
        <c:axId val="69944832"/>
        <c:axId val="69946368"/>
      </c:barChart>
      <c:barChart>
        <c:barDir val="col"/>
        <c:grouping val="stacked"/>
        <c:ser>
          <c:idx val="0"/>
          <c:order val="0"/>
          <c:tx>
            <c:strRef>
              <c:f>Образование!$C$8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"/>
                  <c:y val="-2.059202059202059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dirty="0" smtClean="0"/>
                      <a:t>1,4%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mtClean="0"/>
                      <a:t>0,1%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ru-RU" smtClean="0"/>
                      <a:t>8,4%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5,4%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7,7%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4,5%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Образование!$B$9:$B$14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Образование!$C$9:$C$14</c:f>
              <c:numCache>
                <c:formatCode>#,##0.0</c:formatCode>
                <c:ptCount val="6"/>
                <c:pt idx="0">
                  <c:v>129.43057327999998</c:v>
                </c:pt>
                <c:pt idx="1">
                  <c:v>1676.1779301499998</c:v>
                </c:pt>
                <c:pt idx="2">
                  <c:v>680.28939861000447</c:v>
                </c:pt>
                <c:pt idx="3">
                  <c:v>1506.5845399600005</c:v>
                </c:pt>
                <c:pt idx="4">
                  <c:v>1297.8983901899999</c:v>
                </c:pt>
                <c:pt idx="5">
                  <c:v>2508.5736048200001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7683465959328127E-3"/>
                  <c:y val="-1.54440154440155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dirty="0" smtClean="0"/>
                      <a:t>8,6%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smtClean="0"/>
                      <a:t>9,9%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3.2466454344578968E-2"/>
                </c:manualLayout>
              </c:layout>
              <c:tx>
                <c:rich>
                  <a:bodyPr/>
                  <a:lstStyle/>
                  <a:p>
                    <a:pPr>
                      <a:defRPr sz="950" b="1">
                        <a:solidFill>
                          <a:schemeClr val="tx1"/>
                        </a:solidFill>
                      </a:defRPr>
                    </a:pP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1,6%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ctr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4,6%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2,3%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5,5%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9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Образование!$G$9:$G$14</c:f>
              <c:numCache>
                <c:formatCode>#,##0.0</c:formatCode>
                <c:ptCount val="6"/>
                <c:pt idx="0">
                  <c:v>1004.5033951199999</c:v>
                </c:pt>
                <c:pt idx="1">
                  <c:v>417.20973328000014</c:v>
                </c:pt>
                <c:pt idx="2">
                  <c:v>10.91013742999997</c:v>
                </c:pt>
                <c:pt idx="3">
                  <c:v>4427.9926000400001</c:v>
                </c:pt>
                <c:pt idx="4">
                  <c:v>619.86965980999469</c:v>
                </c:pt>
                <c:pt idx="5">
                  <c:v>3129.7813951799994</c:v>
                </c:pt>
              </c:numCache>
            </c:numRef>
          </c:val>
        </c:ser>
        <c:gapWidth val="75"/>
        <c:overlap val="100"/>
        <c:axId val="69989120"/>
        <c:axId val="69990656"/>
      </c:barChart>
      <c:catAx>
        <c:axId val="699448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69946368"/>
        <c:crosses val="autoZero"/>
        <c:auto val="1"/>
        <c:lblAlgn val="ctr"/>
        <c:lblOffset val="100"/>
      </c:catAx>
      <c:valAx>
        <c:axId val="69946368"/>
        <c:scaling>
          <c:orientation val="minMax"/>
        </c:scaling>
        <c:delete val="1"/>
        <c:axPos val="l"/>
        <c:numFmt formatCode="#,##0.0" sourceLinked="1"/>
        <c:tickLblPos val="none"/>
        <c:crossAx val="69944832"/>
        <c:crosses val="autoZero"/>
        <c:crossBetween val="between"/>
      </c:valAx>
      <c:catAx>
        <c:axId val="69989120"/>
        <c:scaling>
          <c:orientation val="minMax"/>
        </c:scaling>
        <c:delete val="1"/>
        <c:axPos val="b"/>
        <c:tickLblPos val="none"/>
        <c:crossAx val="69990656"/>
        <c:crosses val="autoZero"/>
        <c:auto val="1"/>
        <c:lblAlgn val="ctr"/>
        <c:lblOffset val="100"/>
      </c:catAx>
      <c:valAx>
        <c:axId val="69990656"/>
        <c:scaling>
          <c:orientation val="minMax"/>
        </c:scaling>
        <c:delete val="1"/>
        <c:axPos val="r"/>
        <c:numFmt formatCode="#,##0.0" sourceLinked="1"/>
        <c:tickLblPos val="none"/>
        <c:crossAx val="69989120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24181078645582646"/>
          <c:w val="0.47890241239511988"/>
          <c:h val="0.1744994383340128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22155902430594132"/>
          <c:w val="0.93888888888889033"/>
          <c:h val="0.68866669135528169"/>
        </c:manualLayout>
      </c:layout>
      <c:barChart>
        <c:barDir val="col"/>
        <c:grouping val="percentStacked"/>
        <c:ser>
          <c:idx val="0"/>
          <c:order val="0"/>
          <c:tx>
            <c:strRef>
              <c:f>Образование!$E$8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5"/>
              <c:layout>
                <c:manualLayout>
                  <c:x val="1.7636684303350969E-3"/>
                  <c:y val="-2.5690430314707864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Образование!$B$9:$B$14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Образование!$H$9:$H$14</c:f>
              <c:numCache>
                <c:formatCode>0.0%</c:formatCode>
                <c:ptCount val="6"/>
                <c:pt idx="0">
                  <c:v>0.94387753592936652</c:v>
                </c:pt>
                <c:pt idx="1">
                  <c:v>0.50081469300445081</c:v>
                </c:pt>
                <c:pt idx="2">
                  <c:v>0.21479108746306988</c:v>
                </c:pt>
                <c:pt idx="3">
                  <c:v>8.3494272348443491E-2</c:v>
                </c:pt>
                <c:pt idx="4">
                  <c:v>0.58579915334390964</c:v>
                </c:pt>
                <c:pt idx="5">
                  <c:v>1.0597346211794038E-2</c:v>
                </c:pt>
              </c:numCache>
            </c:numRef>
          </c:val>
        </c:ser>
        <c:ser>
          <c:idx val="1"/>
          <c:order val="1"/>
          <c:tx>
            <c:strRef>
              <c:f>Образование!$F$8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"/>
                  <c:y val="-4.2417530178669024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907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6.9226531868702423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02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2.1265397380883294E-3"/>
                  <c:y val="1.9527991099878118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Образование!$B$9:$B$14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Образование!$I$9:$I$14</c:f>
              <c:numCache>
                <c:formatCode>0.0%</c:formatCode>
                <c:ptCount val="6"/>
                <c:pt idx="0">
                  <c:v>5.6122464070633503E-2</c:v>
                </c:pt>
                <c:pt idx="1">
                  <c:v>0.49918530699555164</c:v>
                </c:pt>
                <c:pt idx="2">
                  <c:v>0.7852089125369317</c:v>
                </c:pt>
                <c:pt idx="3">
                  <c:v>0.91650572765155769</c:v>
                </c:pt>
                <c:pt idx="4">
                  <c:v>0.41420084665609075</c:v>
                </c:pt>
                <c:pt idx="5">
                  <c:v>0.98940265378820558</c:v>
                </c:pt>
              </c:numCache>
            </c:numRef>
          </c:val>
        </c:ser>
        <c:gapWidth val="75"/>
        <c:overlap val="100"/>
        <c:axId val="70037888"/>
        <c:axId val="70039424"/>
      </c:barChart>
      <c:catAx>
        <c:axId val="700378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039424"/>
        <c:crosses val="autoZero"/>
        <c:auto val="1"/>
        <c:lblAlgn val="ctr"/>
        <c:lblOffset val="100"/>
      </c:catAx>
      <c:valAx>
        <c:axId val="70039424"/>
        <c:scaling>
          <c:orientation val="minMax"/>
        </c:scaling>
        <c:delete val="1"/>
        <c:axPos val="l"/>
        <c:numFmt formatCode="0%" sourceLinked="1"/>
        <c:tickLblPos val="none"/>
        <c:crossAx val="70037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761089238845149"/>
          <c:y val="0.13124035600982645"/>
          <c:w val="0.5481116784872917"/>
          <c:h val="6.736566307447339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План на 2020 г. на душу населения, </a:t>
            </a:r>
            <a:endParaRPr lang="ru-RU" sz="1600" b="1" i="0" baseline="0" dirty="0" smtClean="0"/>
          </a:p>
          <a:p>
            <a:pPr>
              <a:defRPr sz="1600"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  <a:endParaRPr lang="ru-RU" sz="1600" dirty="0"/>
          </a:p>
        </c:rich>
      </c:tx>
      <c:layout>
        <c:manualLayout>
          <c:xMode val="edge"/>
          <c:yMode val="edge"/>
          <c:x val="0.12011811023622049"/>
          <c:y val="2.4829258120014602E-2"/>
        </c:manualLayout>
      </c:layout>
    </c:title>
    <c:plotArea>
      <c:layout>
        <c:manualLayout>
          <c:layoutTarget val="inner"/>
          <c:xMode val="edge"/>
          <c:yMode val="edge"/>
          <c:x val="3.195352214960058E-2"/>
          <c:y val="0.20306364617044279"/>
          <c:w val="0.93609295570079887"/>
          <c:h val="0.67553584928097665"/>
        </c:manualLayout>
      </c:layout>
      <c:barChart>
        <c:barDir val="col"/>
        <c:grouping val="stacked"/>
        <c:ser>
          <c:idx val="1"/>
          <c:order val="0"/>
          <c:tx>
            <c:strRef>
              <c:f>Образование!$H$8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"/>
                  <c:y val="-7.4591392523851732E-2"/>
                </c:manualLayout>
              </c:layout>
              <c:showVal val="1"/>
            </c:dLbl>
            <c:dLbl>
              <c:idx val="1"/>
              <c:layout>
                <c:manualLayout>
                  <c:x val="2.5462668816040278E-17"/>
                  <c:y val="-5.1425238517282715E-2"/>
                </c:manualLayout>
              </c:layout>
              <c:showVal val="1"/>
            </c:dLbl>
            <c:dLbl>
              <c:idx val="2"/>
              <c:layout>
                <c:manualLayout>
                  <c:x val="5.0925337632080532E-17"/>
                  <c:y val="-5.2442847088264397E-2"/>
                </c:manualLayout>
              </c:layout>
              <c:showVal val="1"/>
            </c:dLbl>
            <c:dLbl>
              <c:idx val="3"/>
              <c:layout>
                <c:manualLayout>
                  <c:x val="2.7777777777777957E-3"/>
                  <c:y val="-0.12932068192482135"/>
                </c:manualLayout>
              </c:layout>
              <c:showVal val="1"/>
            </c:dLbl>
            <c:dLbl>
              <c:idx val="4"/>
              <c:layout>
                <c:manualLayout>
                  <c:x val="2.7777777777777957E-3"/>
                  <c:y val="-5.1013372608310313E-2"/>
                </c:manualLayout>
              </c:layout>
              <c:showVal val="1"/>
            </c:dLbl>
            <c:dLbl>
              <c:idx val="5"/>
              <c:layout>
                <c:manualLayout>
                  <c:x val="-6.5113735783027288E-4"/>
                  <c:y val="-0.3363579192951369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Образование!$B$9:$B$14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Образование!$H$9:$H$14</c:f>
              <c:numCache>
                <c:formatCode>#,##0.00</c:formatCode>
                <c:ptCount val="6"/>
                <c:pt idx="0">
                  <c:v>1.370866269164835</c:v>
                </c:pt>
                <c:pt idx="1">
                  <c:v>0.48562806281188625</c:v>
                </c:pt>
                <c:pt idx="2">
                  <c:v>0.44958523655276128</c:v>
                </c:pt>
                <c:pt idx="3">
                  <c:v>3.5437165995094002</c:v>
                </c:pt>
                <c:pt idx="4">
                  <c:v>0.55324982712458237</c:v>
                </c:pt>
                <c:pt idx="5">
                  <c:v>10.356170698914855</c:v>
                </c:pt>
              </c:numCache>
            </c:numRef>
          </c:val>
        </c:ser>
        <c:gapWidth val="75"/>
        <c:overlap val="100"/>
        <c:axId val="70080384"/>
        <c:axId val="70081920"/>
      </c:barChart>
      <c:catAx>
        <c:axId val="700803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081920"/>
        <c:crosses val="autoZero"/>
        <c:auto val="1"/>
        <c:lblAlgn val="ctr"/>
        <c:lblOffset val="100"/>
      </c:catAx>
      <c:valAx>
        <c:axId val="70081920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0080384"/>
        <c:crosses val="autoZero"/>
        <c:crossBetween val="between"/>
      </c:val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2538269590264415E-2"/>
          <c:y val="0.29656876478843558"/>
          <c:w val="0.44603474627736633"/>
          <c:h val="0.6697002325397827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2093775763271373"/>
                  <c:y val="-0.20845261715496624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1"/>
              <c:showVal val="1"/>
              <c:showPercent val="1"/>
            </c:dLbl>
            <c:dLbl>
              <c:idx val="1"/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2"/>
              <c:delete val="1"/>
            </c:dLbl>
            <c:dLbl>
              <c:idx val="3"/>
              <c:layout>
                <c:manualLayout>
                  <c:x val="0.105025088973405"/>
                  <c:y val="0.11953321396461256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  <c:showPercent val="1"/>
            </c:dLbl>
            <c:dLbl>
              <c:idx val="4"/>
              <c:layout>
                <c:manualLayout>
                  <c:x val="-3.1409986734565868E-3"/>
                  <c:y val="-3.1361032649807351E-2"/>
                </c:manualLayout>
              </c:layout>
              <c:showLegendKey val="1"/>
              <c:showVal val="1"/>
              <c:showPercent val="1"/>
            </c:dLbl>
            <c:dLbl>
              <c:idx val="5"/>
              <c:layout>
                <c:manualLayout>
                  <c:x val="7.498553864109031E-2"/>
                  <c:y val="-5.9588636369424984E-2"/>
                </c:manualLayout>
              </c:layout>
              <c:showLegendKey val="1"/>
              <c:showVal val="1"/>
              <c:showPercent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.15855841031921891"/>
                  <c:y val="-3.1907042669648437E-2"/>
                </c:manualLayout>
              </c:layout>
              <c:showLegendKey val="1"/>
              <c:showVal val="1"/>
              <c:showPercent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Образование!$J$8:$J$17</c:f>
              <c:strCache>
                <c:ptCount val="10"/>
                <c:pt idx="0">
                  <c:v>ФП "Современная школа"</c:v>
                </c:pt>
                <c:pt idx="1">
                  <c:v>ФП "Успех каждого ребенка"</c:v>
                </c:pt>
                <c:pt idx="2">
                  <c:v>ФП "Поддержка семей, имеющих детей"</c:v>
                </c:pt>
                <c:pt idx="3">
                  <c:v>ФП "Цифровая образовательная среда"</c:v>
                </c:pt>
                <c:pt idx="4">
                  <c:v>ФП "Учитель будущего"</c:v>
                </c:pt>
                <c:pt idx="5">
                  <c:v>ФП "Молодые профессионалы"</c:v>
                </c:pt>
                <c:pt idx="6">
                  <c:v>ФП "Новые возможности для каждого"</c:v>
                </c:pt>
                <c:pt idx="7">
                  <c:v>ФП "Социальная активность"</c:v>
                </c:pt>
                <c:pt idx="8">
                  <c:v>ФП "Экспорт образования"</c:v>
                </c:pt>
                <c:pt idx="9">
                  <c:v>ФП "Социальные лифты для каждого"</c:v>
                </c:pt>
              </c:strCache>
            </c:strRef>
          </c:cat>
          <c:val>
            <c:numRef>
              <c:f>Образование!$K$8:$K$17</c:f>
              <c:numCache>
                <c:formatCode>#,##0.00</c:formatCode>
                <c:ptCount val="10"/>
                <c:pt idx="0">
                  <c:v>12.913602968250002</c:v>
                </c:pt>
                <c:pt idx="1">
                  <c:v>1.9786073284500043</c:v>
                </c:pt>
                <c:pt idx="2">
                  <c:v>2.7201940000000122E-2</c:v>
                </c:pt>
                <c:pt idx="3">
                  <c:v>1.2726869311400031</c:v>
                </c:pt>
                <c:pt idx="4">
                  <c:v>0.41562392903000084</c:v>
                </c:pt>
                <c:pt idx="5">
                  <c:v>0.69339819999999996</c:v>
                </c:pt>
                <c:pt idx="6">
                  <c:v>0</c:v>
                </c:pt>
                <c:pt idx="7">
                  <c:v>0.10810006100000009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6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50118765500371498"/>
          <c:y val="0"/>
          <c:w val="0.49881234499628596"/>
          <c:h val="1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'Лист1 (2)'!$B$1</c:f>
              <c:strCache>
                <c:ptCount val="1"/>
                <c:pt idx="0">
                  <c:v>Доля детей, обучающихся по дополнительным образовательным программам, по итогам 2019 года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schemeClr val="tx1"/>
              </a:solidFill>
            </a:ln>
          </c:spPr>
          <c:dPt>
            <c:idx val="6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9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r>
                      <a:rPr lang="ru-RU" smtClean="0"/>
                      <a:t>,0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73</a:t>
                    </a:r>
                    <a:r>
                      <a:rPr lang="ru-RU" smtClean="0"/>
                      <a:t>,0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74</a:t>
                    </a:r>
                    <a:r>
                      <a:rPr lang="ru-RU" smtClean="0"/>
                      <a:t>,0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r>
                      <a:rPr lang="ru-RU" smtClean="0"/>
                      <a:t>,0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78,5%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75,5%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80,0%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85,9%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87,0%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'Лист1 (2)'!$A$3:$A$12</c:f>
              <c:strCache>
                <c:ptCount val="10"/>
                <c:pt idx="0">
                  <c:v>РФ </c:v>
                </c:pt>
                <c:pt idx="1">
                  <c:v>Кург. обл.</c:v>
                </c:pt>
                <c:pt idx="2">
                  <c:v>Сверд. обл.</c:v>
                </c:pt>
                <c:pt idx="3">
                  <c:v>Чел. обл.</c:v>
                </c:pt>
                <c:pt idx="4">
                  <c:v>ХМАО </c:v>
                </c:pt>
                <c:pt idx="5">
                  <c:v>ЯНАО </c:v>
                </c:pt>
                <c:pt idx="6">
                  <c:v>Цел. пок-ль на 2024 г.</c:v>
                </c:pt>
                <c:pt idx="8">
                  <c:v>Тюм. обл.</c:v>
                </c:pt>
                <c:pt idx="9">
                  <c:v>Цел. пок-ль на 2024 г.</c:v>
                </c:pt>
              </c:strCache>
            </c:strRef>
          </c:cat>
          <c:val>
            <c:numRef>
              <c:f>'Лист1 (2)'!$B$3:$B$12</c:f>
              <c:numCache>
                <c:formatCode>0%</c:formatCode>
                <c:ptCount val="10"/>
                <c:pt idx="0">
                  <c:v>0.75000000000000255</c:v>
                </c:pt>
                <c:pt idx="1">
                  <c:v>0.73000000000000065</c:v>
                </c:pt>
                <c:pt idx="2">
                  <c:v>0.74000000000000243</c:v>
                </c:pt>
                <c:pt idx="3">
                  <c:v>0.75000000000000255</c:v>
                </c:pt>
                <c:pt idx="4" formatCode="0.00%">
                  <c:v>0.78500000000000003</c:v>
                </c:pt>
                <c:pt idx="5" formatCode="0.00%">
                  <c:v>0.75500000000000278</c:v>
                </c:pt>
                <c:pt idx="6" formatCode="0.00%">
                  <c:v>0.8</c:v>
                </c:pt>
                <c:pt idx="8" formatCode="0.00%">
                  <c:v>0.85900000000000065</c:v>
                </c:pt>
                <c:pt idx="9" formatCode="0.00%">
                  <c:v>0.87000000000000244</c:v>
                </c:pt>
              </c:numCache>
            </c:numRef>
          </c:val>
        </c:ser>
        <c:axId val="69909504"/>
        <c:axId val="70115328"/>
      </c:barChart>
      <c:catAx>
        <c:axId val="69909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0115328"/>
        <c:crosses val="autoZero"/>
        <c:auto val="1"/>
        <c:lblAlgn val="ctr"/>
        <c:lblOffset val="100"/>
      </c:catAx>
      <c:valAx>
        <c:axId val="70115328"/>
        <c:scaling>
          <c:orientation val="minMax"/>
        </c:scaling>
        <c:delete val="1"/>
        <c:axPos val="l"/>
        <c:numFmt formatCode="0%" sourceLinked="1"/>
        <c:tickLblPos val="none"/>
        <c:crossAx val="69909504"/>
        <c:crosses val="autoZero"/>
        <c:crossBetween val="between"/>
      </c:valAx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1.9739829396325636E-2"/>
          <c:y val="2.6938573373418036E-2"/>
          <c:w val="0.96357110812023339"/>
          <c:h val="0.86585209335955271"/>
        </c:manualLayout>
      </c:layout>
      <c:barChart>
        <c:barDir val="col"/>
        <c:grouping val="clustered"/>
        <c:ser>
          <c:idx val="0"/>
          <c:order val="0"/>
          <c:tx>
            <c:strRef>
              <c:f>'Лист2 (2)'!$B$1</c:f>
              <c:strCache>
                <c:ptCount val="1"/>
                <c:pt idx="0">
                  <c:v>Доля* сдававших демонстрационный экзамен в рамках ГИА от числа выпускников СПО, %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tx1"/>
              </a:solidFill>
            </a:ln>
          </c:spPr>
          <c:dPt>
            <c:idx val="6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10,9%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7,1%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15,3%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3,9%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11,9%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10,3%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25,0%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'Лист2 (2)'!$A$2:$A$8</c:f>
              <c:strCache>
                <c:ptCount val="7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Чел. обл.</c:v>
                </c:pt>
                <c:pt idx="4">
                  <c:v>ХМАО</c:v>
                </c:pt>
                <c:pt idx="5">
                  <c:v>ЯНАО</c:v>
                </c:pt>
                <c:pt idx="6">
                  <c:v>Цел. пок-ль на 2024 г.</c:v>
                </c:pt>
              </c:strCache>
            </c:strRef>
          </c:cat>
          <c:val>
            <c:numRef>
              <c:f>'Лист2 (2)'!$B$2:$B$8</c:f>
              <c:numCache>
                <c:formatCode>0.00%</c:formatCode>
                <c:ptCount val="7"/>
                <c:pt idx="0">
                  <c:v>0.10900000000000012</c:v>
                </c:pt>
                <c:pt idx="1">
                  <c:v>7.0999999999999994E-2</c:v>
                </c:pt>
                <c:pt idx="2">
                  <c:v>0.15300000000000041</c:v>
                </c:pt>
                <c:pt idx="3">
                  <c:v>3.9000000000000014E-2</c:v>
                </c:pt>
                <c:pt idx="4">
                  <c:v>0.11899999999999998</c:v>
                </c:pt>
                <c:pt idx="5">
                  <c:v>0.10299999999999998</c:v>
                </c:pt>
                <c:pt idx="6">
                  <c:v>0.25</c:v>
                </c:pt>
              </c:numCache>
            </c:numRef>
          </c:val>
        </c:ser>
        <c:axId val="70212608"/>
        <c:axId val="70267648"/>
      </c:barChart>
      <c:catAx>
        <c:axId val="70212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0267648"/>
        <c:crosses val="autoZero"/>
        <c:auto val="1"/>
        <c:lblAlgn val="ctr"/>
        <c:lblOffset val="100"/>
      </c:catAx>
      <c:valAx>
        <c:axId val="70267648"/>
        <c:scaling>
          <c:orientation val="minMax"/>
        </c:scaling>
        <c:delete val="1"/>
        <c:axPos val="l"/>
        <c:numFmt formatCode="0.00%" sourceLinked="1"/>
        <c:tickLblPos val="none"/>
        <c:crossAx val="70212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1400" b="1" i="0" baseline="0"/>
              <a:t>Информация о финансовом  исполнении мероприятий нацпроектов, млрд.рублей</a:t>
            </a:r>
            <a:endParaRPr lang="ru-RU" sz="1400"/>
          </a:p>
        </c:rich>
      </c:tx>
      <c:layout/>
    </c:title>
    <c:plotArea>
      <c:layout>
        <c:manualLayout>
          <c:layoutTarget val="inner"/>
          <c:xMode val="edge"/>
          <c:yMode val="edge"/>
          <c:x val="0"/>
          <c:y val="0.19393838718774858"/>
          <c:w val="1"/>
          <c:h val="0.7109183381333698"/>
        </c:manualLayout>
      </c:layout>
      <c:barChart>
        <c:barDir val="col"/>
        <c:grouping val="clustered"/>
        <c:ser>
          <c:idx val="0"/>
          <c:order val="0"/>
          <c:tx>
            <c:strRef>
              <c:f>Лист1!$E$26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2.7777638541494403E-3"/>
                  <c:y val="6.3506565509815149E-2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200" b="1" dirty="0">
                        <a:solidFill>
                          <a:sysClr val="windowText" lastClr="000000"/>
                        </a:solidFill>
                      </a:rPr>
                      <a:t> </a:t>
                    </a:r>
                    <a:r>
                      <a:rPr lang="en-US" dirty="0">
                        <a:solidFill>
                          <a:sysClr val="windowText" lastClr="000000"/>
                        </a:solidFill>
                      </a:rPr>
                      <a:t>3,6</a:t>
                    </a:r>
                    <a:endParaRPr lang="ru-RU" dirty="0">
                      <a:solidFill>
                        <a:sysClr val="windowText" lastClr="000000"/>
                      </a:solidFill>
                    </a:endParaRPr>
                  </a:p>
                  <a:p>
                    <a:pPr>
                      <a:defRPr sz="1200" b="1">
                        <a:solidFill>
                          <a:sysClr val="windowText" lastClr="000000"/>
                        </a:solidFill>
                      </a:defRPr>
                    </a:pPr>
                    <a:r>
                      <a:rPr lang="ru-RU" dirty="0">
                        <a:solidFill>
                          <a:schemeClr val="bg1"/>
                        </a:solidFill>
                      </a:rPr>
                      <a:t>35%</a:t>
                    </a:r>
                    <a:r>
                      <a:rPr lang="en-US" dirty="0">
                        <a:solidFill>
                          <a:sysClr val="windowText" lastClr="000000"/>
                        </a:solidFill>
                      </a:rPr>
                      <a:t>   </a:t>
                    </a:r>
                  </a:p>
                </c:rich>
              </c:tx>
              <c:spPr/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12,6</a:t>
                    </a:r>
                    <a:endParaRPr lang="ru-RU"/>
                  </a:p>
                  <a:p>
                    <a:r>
                      <a:rPr lang="ru-RU"/>
                      <a:t>43%</a:t>
                    </a:r>
                    <a:r>
                      <a:rPr lang="en-US"/>
                      <a:t>   </a:t>
                    </a:r>
                  </a:p>
                </c:rich>
              </c:tx>
              <c:dLblPos val="inBase"/>
              <c:showVal val="1"/>
            </c:dLbl>
            <c:dLbl>
              <c:idx val="2"/>
              <c:layout>
                <c:manualLayout>
                  <c:x val="0"/>
                  <c:y val="0.1291134441528145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8,1</a:t>
                    </a:r>
                    <a:endParaRPr lang="ru-RU"/>
                  </a:p>
                  <a:p>
                    <a:r>
                      <a:rPr lang="ru-RU"/>
                      <a:t>55%</a:t>
                    </a:r>
                    <a:r>
                      <a:rPr lang="en-US"/>
                      <a:t>   </a:t>
                    </a:r>
                  </a:p>
                </c:rich>
              </c:tx>
              <c:dLblPos val="outEnd"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22,2</a:t>
                    </a:r>
                    <a:endParaRPr lang="ru-RU"/>
                  </a:p>
                  <a:p>
                    <a:r>
                      <a:rPr lang="ru-RU"/>
                      <a:t>56%</a:t>
                    </a:r>
                    <a:r>
                      <a:rPr lang="en-US"/>
                      <a:t>   </a:t>
                    </a:r>
                  </a:p>
                </c:rich>
              </c:tx>
              <c:dLblPos val="inBase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11,2</a:t>
                    </a:r>
                    <a:endParaRPr lang="ru-RU"/>
                  </a:p>
                  <a:p>
                    <a:r>
                      <a:rPr lang="ru-RU"/>
                      <a:t>36%</a:t>
                    </a:r>
                    <a:r>
                      <a:rPr lang="en-US"/>
                      <a:t>   </a:t>
                    </a:r>
                  </a:p>
                </c:rich>
              </c:tx>
              <c:dLblPos val="inBase"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14,7</a:t>
                    </a:r>
                    <a:endParaRPr lang="ru-RU"/>
                  </a:p>
                  <a:p>
                    <a:r>
                      <a:rPr lang="ru-RU"/>
                      <a:t>38%</a:t>
                    </a:r>
                    <a:r>
                      <a:rPr lang="en-US"/>
                      <a:t>   </a:t>
                    </a:r>
                  </a:p>
                </c:rich>
              </c:tx>
              <c:dLblPos val="inBase"/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Base"/>
            <c:showVal val="1"/>
          </c:dLbls>
          <c:cat>
            <c:strRef>
              <c:f>Лист1!$B$27:$B$32</c:f>
              <c:strCache>
                <c:ptCount val="6"/>
                <c:pt idx="0">
                  <c:v>Кург.обл</c:v>
                </c:pt>
                <c:pt idx="1">
                  <c:v>Чел.обл</c:v>
                </c:pt>
                <c:pt idx="2">
                  <c:v>Тюм.обл</c:v>
                </c:pt>
                <c:pt idx="3">
                  <c:v>Сверд.обл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Лист1!$E$27:$E$32</c:f>
              <c:numCache>
                <c:formatCode>_-* #,##0.0\ _₽_-;\-* #,##0.0\ _₽_-;_-* "-"??\ _₽_-;_-@_-</c:formatCode>
                <c:ptCount val="6"/>
                <c:pt idx="0">
                  <c:v>3.6</c:v>
                </c:pt>
                <c:pt idx="1">
                  <c:v>12.6</c:v>
                </c:pt>
                <c:pt idx="2">
                  <c:v>8.1</c:v>
                </c:pt>
                <c:pt idx="3">
                  <c:v>22.2</c:v>
                </c:pt>
                <c:pt idx="4">
                  <c:v>11.2</c:v>
                </c:pt>
                <c:pt idx="5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Лист1!$C$26</c:f>
              <c:strCache>
                <c:ptCount val="1"/>
                <c:pt idx="0">
                  <c:v>Годовое назначение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/>
                      <a:t> </a:t>
                    </a:r>
                    <a:r>
                      <a:rPr lang="en-US"/>
                      <a:t>10,2   </a:t>
                    </a:r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Лист1!$B$27:$B$32</c:f>
              <c:strCache>
                <c:ptCount val="6"/>
                <c:pt idx="0">
                  <c:v>Кург.обл</c:v>
                </c:pt>
                <c:pt idx="1">
                  <c:v>Чел.обл</c:v>
                </c:pt>
                <c:pt idx="2">
                  <c:v>Тюм.обл</c:v>
                </c:pt>
                <c:pt idx="3">
                  <c:v>Сверд.обл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Лист1!$C$27:$C$32</c:f>
              <c:numCache>
                <c:formatCode>_-* #,##0.0\ _₽_-;\-* #,##0.0\ _₽_-;_-* "-"??\ _₽_-;_-@_-</c:formatCode>
                <c:ptCount val="6"/>
                <c:pt idx="0">
                  <c:v>10.200000000000001</c:v>
                </c:pt>
                <c:pt idx="1">
                  <c:v>29.1</c:v>
                </c:pt>
                <c:pt idx="2">
                  <c:v>14.7</c:v>
                </c:pt>
                <c:pt idx="3">
                  <c:v>39.700000000000003</c:v>
                </c:pt>
                <c:pt idx="4">
                  <c:v>31</c:v>
                </c:pt>
                <c:pt idx="5">
                  <c:v>39.200000000000003</c:v>
                </c:pt>
              </c:numCache>
            </c:numRef>
          </c:val>
        </c:ser>
        <c:gapWidth val="75"/>
        <c:axId val="42144896"/>
        <c:axId val="42146432"/>
      </c:barChart>
      <c:catAx>
        <c:axId val="421448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42146432"/>
        <c:crosses val="autoZero"/>
        <c:auto val="1"/>
        <c:lblAlgn val="ctr"/>
        <c:lblOffset val="100"/>
      </c:catAx>
      <c:valAx>
        <c:axId val="42146432"/>
        <c:scaling>
          <c:orientation val="minMax"/>
        </c:scaling>
        <c:delete val="1"/>
        <c:axPos val="l"/>
        <c:numFmt formatCode="_-* #,##0.0\ _₽_-;\-* #,##0.0\ _₽_-;_-* &quot;-&quot;??\ _₽_-;_-@_-" sourceLinked="1"/>
        <c:majorTickMark val="none"/>
        <c:tickLblPos val="none"/>
        <c:crossAx val="42144896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3.0209957176488691E-2"/>
          <c:y val="0.17553151145599219"/>
          <c:w val="0.32951630985976743"/>
          <c:h val="0.1529084909369047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baseline="0" dirty="0" smtClean="0"/>
              <a:t>Финансовое исполнение нацпроекта  </a:t>
            </a:r>
            <a:endParaRPr lang="ru-RU" sz="1600" b="1" i="0" baseline="0" dirty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dirty="0"/>
          </a:p>
        </c:rich>
      </c:tx>
      <c:layout>
        <c:manualLayout>
          <c:xMode val="edge"/>
          <c:yMode val="edge"/>
          <c:x val="0.11851312335958022"/>
          <c:y val="1.3384168182942061E-2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1234862793022996"/>
          <c:w val="0.93888888888889033"/>
          <c:h val="0.70539816563591651"/>
        </c:manualLayout>
      </c:layout>
      <c:barChart>
        <c:barDir val="col"/>
        <c:grouping val="stacked"/>
        <c:ser>
          <c:idx val="1"/>
          <c:order val="1"/>
          <c:tx>
            <c:strRef>
              <c:f>Жилье!$D$8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7777777777778017E-3"/>
                  <c:y val="-7.35424459010727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2.7777777777777957E-3"/>
                  <c:y val="-0.1944342603908212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6.5649606299213112E-3"/>
                  <c:y val="-0.126480699675344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5.5555555555555558E-3"/>
                  <c:y val="-0.2243050154921059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42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2.7777777777778234E-3"/>
                  <c:y val="-0.106324684070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2.1264216972879646E-3"/>
                  <c:y val="-0.324738482118516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Жилье!$B$9:$B$14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Жилье!$D$9:$D$14</c:f>
              <c:numCache>
                <c:formatCode>#,##0.0</c:formatCode>
                <c:ptCount val="6"/>
                <c:pt idx="0">
                  <c:v>1019.3160348099979</c:v>
                </c:pt>
                <c:pt idx="1">
                  <c:v>5259.3341</c:v>
                </c:pt>
                <c:pt idx="2">
                  <c:v>2986.34483009</c:v>
                </c:pt>
                <c:pt idx="3">
                  <c:v>6420.5737999999965</c:v>
                </c:pt>
                <c:pt idx="4">
                  <c:v>2906.3160663700151</c:v>
                </c:pt>
                <c:pt idx="5">
                  <c:v>10103.208000000002</c:v>
                </c:pt>
              </c:numCache>
            </c:numRef>
          </c:val>
        </c:ser>
        <c:gapWidth val="75"/>
        <c:overlap val="100"/>
        <c:axId val="70303104"/>
        <c:axId val="70325376"/>
      </c:barChart>
      <c:barChart>
        <c:barDir val="col"/>
        <c:grouping val="stacked"/>
        <c:ser>
          <c:idx val="0"/>
          <c:order val="0"/>
          <c:tx>
            <c:strRef>
              <c:f>Жилье!$C$8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0,3%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3,3%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3,9%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smtClean="0"/>
                      <a:t>9,3%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4,6%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0,0%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Жилье!$B$9:$B$14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Жилье!$C$9:$C$14</c:f>
              <c:numCache>
                <c:formatCode>#,##0.0</c:formatCode>
                <c:ptCount val="6"/>
                <c:pt idx="0">
                  <c:v>410.98991342999869</c:v>
                </c:pt>
                <c:pt idx="1">
                  <c:v>2278.492199530016</c:v>
                </c:pt>
                <c:pt idx="2">
                  <c:v>1013.2783251000005</c:v>
                </c:pt>
                <c:pt idx="3">
                  <c:v>1239.8572049099998</c:v>
                </c:pt>
                <c:pt idx="4">
                  <c:v>1296.4414674000011</c:v>
                </c:pt>
                <c:pt idx="5">
                  <c:v>4040.1470310899999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9,7%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6,7%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6,1%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mtClean="0"/>
                      <a:t>0,7%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5,4%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0,0%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Жилье!$G$9:$G$14</c:f>
              <c:numCache>
                <c:formatCode>#,##0.0</c:formatCode>
                <c:ptCount val="6"/>
                <c:pt idx="0">
                  <c:v>608.32612137999797</c:v>
                </c:pt>
                <c:pt idx="1">
                  <c:v>2980.8419004700022</c:v>
                </c:pt>
                <c:pt idx="2">
                  <c:v>1973.0665049900001</c:v>
                </c:pt>
                <c:pt idx="3">
                  <c:v>5180.7165950900007</c:v>
                </c:pt>
                <c:pt idx="4">
                  <c:v>1609.8745989699999</c:v>
                </c:pt>
                <c:pt idx="5">
                  <c:v>6063.0609689100002</c:v>
                </c:pt>
              </c:numCache>
            </c:numRef>
          </c:val>
        </c:ser>
        <c:gapWidth val="75"/>
        <c:overlap val="100"/>
        <c:axId val="70326912"/>
        <c:axId val="70373760"/>
      </c:barChart>
      <c:catAx>
        <c:axId val="703031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325376"/>
        <c:crosses val="autoZero"/>
        <c:auto val="1"/>
        <c:lblAlgn val="ctr"/>
        <c:lblOffset val="100"/>
      </c:catAx>
      <c:valAx>
        <c:axId val="70325376"/>
        <c:scaling>
          <c:orientation val="minMax"/>
        </c:scaling>
        <c:delete val="1"/>
        <c:axPos val="l"/>
        <c:numFmt formatCode="#,##0.0" sourceLinked="1"/>
        <c:tickLblPos val="none"/>
        <c:crossAx val="70303104"/>
        <c:crosses val="autoZero"/>
        <c:crossBetween val="between"/>
      </c:valAx>
      <c:catAx>
        <c:axId val="70326912"/>
        <c:scaling>
          <c:orientation val="minMax"/>
        </c:scaling>
        <c:delete val="1"/>
        <c:axPos val="b"/>
        <c:tickLblPos val="none"/>
        <c:crossAx val="70373760"/>
        <c:crosses val="autoZero"/>
        <c:auto val="1"/>
        <c:lblAlgn val="ctr"/>
        <c:lblOffset val="100"/>
      </c:catAx>
      <c:valAx>
        <c:axId val="70373760"/>
        <c:scaling>
          <c:orientation val="minMax"/>
        </c:scaling>
        <c:delete val="1"/>
        <c:axPos val="r"/>
        <c:numFmt formatCode="#,##0.0" sourceLinked="1"/>
        <c:tickLblPos val="none"/>
        <c:crossAx val="70326912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6.3976377952756121E-4"/>
          <c:y val="0.19681455146958968"/>
          <c:w val="0.44669422572178474"/>
          <c:h val="0.2118613363947221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19804311866582724"/>
          <c:w val="0.93888888888889033"/>
          <c:h val="0.71970367490031972"/>
        </c:manualLayout>
      </c:layout>
      <c:barChart>
        <c:barDir val="col"/>
        <c:grouping val="percentStacked"/>
        <c:ser>
          <c:idx val="0"/>
          <c:order val="0"/>
          <c:tx>
            <c:strRef>
              <c:f>Жилье!$E$8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Жилье!$B$9:$B$14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Жилье!$H$9:$H$14</c:f>
              <c:numCache>
                <c:formatCode>0.0%</c:formatCode>
                <c:ptCount val="6"/>
                <c:pt idx="0">
                  <c:v>0.56807906500552163</c:v>
                </c:pt>
                <c:pt idx="1">
                  <c:v>0.72620689756142365</c:v>
                </c:pt>
                <c:pt idx="2">
                  <c:v>6.7679692567153685E-2</c:v>
                </c:pt>
                <c:pt idx="3">
                  <c:v>6.3040674028231464E-2</c:v>
                </c:pt>
                <c:pt idx="4">
                  <c:v>0.57451136141757497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Жилье!$F$8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763668430335114E-3"/>
                  <c:y val="8.9633304507458049E-4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873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6.9226531868702389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193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2.1265397380883276E-3"/>
                  <c:y val="1.9527991099878111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Жилье!$B$9:$B$14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Жилье!$I$9:$I$14</c:f>
              <c:numCache>
                <c:formatCode>0.0%</c:formatCode>
                <c:ptCount val="6"/>
                <c:pt idx="0">
                  <c:v>0.43192093499448325</c:v>
                </c:pt>
                <c:pt idx="1">
                  <c:v>0.27379310243857424</c:v>
                </c:pt>
                <c:pt idx="2">
                  <c:v>0.93232030743284633</c:v>
                </c:pt>
                <c:pt idx="3">
                  <c:v>0.93695932597176856</c:v>
                </c:pt>
                <c:pt idx="4">
                  <c:v>0.42548863858242753</c:v>
                </c:pt>
                <c:pt idx="5">
                  <c:v>1</c:v>
                </c:pt>
              </c:numCache>
            </c:numRef>
          </c:val>
        </c:ser>
        <c:gapWidth val="75"/>
        <c:overlap val="100"/>
        <c:axId val="70395776"/>
        <c:axId val="70397312"/>
      </c:barChart>
      <c:catAx>
        <c:axId val="70395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397312"/>
        <c:crosses val="autoZero"/>
        <c:auto val="1"/>
        <c:lblAlgn val="ctr"/>
        <c:lblOffset val="100"/>
      </c:catAx>
      <c:valAx>
        <c:axId val="70397312"/>
        <c:scaling>
          <c:orientation val="minMax"/>
        </c:scaling>
        <c:delete val="1"/>
        <c:axPos val="l"/>
        <c:numFmt formatCode="0%" sourceLinked="1"/>
        <c:tickLblPos val="none"/>
        <c:crossAx val="70395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585804899387576"/>
          <c:y val="0.11268871359972314"/>
          <c:w val="0.6171727909011373"/>
          <c:h val="6.6807700378970228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1600" b="1" i="0" baseline="0" dirty="0"/>
              <a:t>План на 2020 г. на душу населения, </a:t>
            </a:r>
          </a:p>
          <a:p>
            <a:pPr algn="ctr">
              <a:defRPr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Жилье!$H$8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9.7987751531058618E-4"/>
                  <c:y val="-4.048570199676763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6.3839867577290016E-2"/>
                </c:manualLayout>
              </c:layout>
              <c:showVal val="1"/>
            </c:dLbl>
            <c:dLbl>
              <c:idx val="2"/>
              <c:layout>
                <c:manualLayout>
                  <c:x val="-2.7439162697255591E-3"/>
                  <c:y val="-7.7272105208279027E-2"/>
                </c:manualLayout>
              </c:layout>
              <c:showVal val="1"/>
            </c:dLbl>
            <c:dLbl>
              <c:idx val="3"/>
              <c:layout>
                <c:manualLayout>
                  <c:x val="-2.743484224965718E-3"/>
                  <c:y val="-9.2076794744799545E-2"/>
                </c:manualLayout>
              </c:layout>
              <c:showVal val="1"/>
            </c:dLbl>
            <c:dLbl>
              <c:idx val="4"/>
              <c:layout>
                <c:manualLayout>
                  <c:x val="-2.743484224965718E-3"/>
                  <c:y val="-4.6875162921641213E-2"/>
                </c:manualLayout>
              </c:layout>
              <c:showVal val="1"/>
            </c:dLbl>
            <c:dLbl>
              <c:idx val="5"/>
              <c:layout>
                <c:manualLayout>
                  <c:x val="2.1263082855383819E-3"/>
                  <c:y val="-0.34463433866847404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Жилье!$B$9:$B$14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Жилье!$H$9:$H$14</c:f>
              <c:numCache>
                <c:formatCode>#,##0.00</c:formatCode>
                <c:ptCount val="6"/>
                <c:pt idx="0">
                  <c:v>1.2322992420022068</c:v>
                </c:pt>
                <c:pt idx="1">
                  <c:v>1.2200703554728358</c:v>
                </c:pt>
                <c:pt idx="2">
                  <c:v>1.9424442246535782</c:v>
                </c:pt>
                <c:pt idx="3">
                  <c:v>3.8339199940764637</c:v>
                </c:pt>
                <c:pt idx="4">
                  <c:v>0.83843239608074038</c:v>
                </c:pt>
                <c:pt idx="5">
                  <c:v>18.556927801573689</c:v>
                </c:pt>
              </c:numCache>
            </c:numRef>
          </c:val>
        </c:ser>
        <c:gapWidth val="75"/>
        <c:overlap val="100"/>
        <c:axId val="70434176"/>
        <c:axId val="70440064"/>
      </c:barChart>
      <c:catAx>
        <c:axId val="70434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0440064"/>
        <c:crosses val="autoZero"/>
        <c:auto val="1"/>
        <c:lblAlgn val="ctr"/>
        <c:lblOffset val="100"/>
      </c:catAx>
      <c:valAx>
        <c:axId val="70440064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0434176"/>
        <c:crosses val="autoZero"/>
        <c:crossBetween val="between"/>
      </c:valAx>
    </c:plotArea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3181321084864433E-2"/>
          <c:y val="0.19094057921901847"/>
          <c:w val="0.51388888888888884"/>
          <c:h val="0.76353911422762111"/>
        </c:manualLayout>
      </c:layout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Жилье!$J$8:$J$10</c:f>
              <c:strCache>
                <c:ptCount val="3"/>
                <c:pt idx="0">
                  <c:v>ФП "Жилье"</c:v>
                </c:pt>
                <c:pt idx="1">
                  <c:v>ФП "Формирование комфортной городской среды"</c:v>
                </c:pt>
                <c:pt idx="2">
                  <c:v>ФП "Обеспечение устойчивого сокращения непригодного для проживания жилищного фонда"</c:v>
                </c:pt>
              </c:strCache>
            </c:strRef>
          </c:cat>
          <c:val>
            <c:numRef>
              <c:f>Жилье!$K$8:$K$10</c:f>
              <c:numCache>
                <c:formatCode>#,##0.00</c:formatCode>
                <c:ptCount val="3"/>
                <c:pt idx="0">
                  <c:v>7.25576095</c:v>
                </c:pt>
                <c:pt idx="1">
                  <c:v>8.6796331775000048</c:v>
                </c:pt>
                <c:pt idx="2">
                  <c:v>12.759698703770001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5000000000000004"/>
          <c:y val="0.23620900891507221"/>
          <c:w val="0.4472222222222223"/>
          <c:h val="0.60768240706949783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600" b="1" baseline="0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6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од</a:t>
            </a:r>
            <a:r>
              <a:rPr lang="ru-RU" sz="1600" b="1" baseline="0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 жилья в Уральском федеральном округе                                 </a:t>
            </a:r>
          </a:p>
          <a:p>
            <a:pPr>
              <a:defRPr/>
            </a:pPr>
            <a:r>
              <a:rPr lang="ru-RU" sz="1600" b="0" baseline="0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в январе - августе 2020 г. и январе - августе 2019 г., </a:t>
            </a:r>
            <a:r>
              <a:rPr lang="ru-RU" sz="1600" b="1" baseline="0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тыс.кв.метров</a:t>
            </a:r>
          </a:p>
          <a:p>
            <a:pPr>
              <a:defRPr/>
            </a:pPr>
            <a:r>
              <a:rPr lang="ru-RU" sz="1400" b="1" i="1" baseline="0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Росстата</a:t>
            </a:r>
            <a:endParaRPr lang="ru-RU" sz="1400" b="1" i="1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4458744727423156"/>
          <c:y val="6.2652190557377814E-3"/>
        </c:manualLayout>
      </c:layout>
    </c:title>
    <c:plotArea>
      <c:layout>
        <c:manualLayout>
          <c:layoutTarget val="inner"/>
          <c:xMode val="edge"/>
          <c:yMode val="edge"/>
          <c:x val="8.6152425391270411E-5"/>
          <c:y val="0.12243154275985225"/>
          <c:w val="0.98539224263633729"/>
          <c:h val="0.73642420762245364"/>
        </c:manualLayout>
      </c:layout>
      <c:barChart>
        <c:barDir val="col"/>
        <c:grouping val="clustered"/>
        <c:ser>
          <c:idx val="1"/>
          <c:order val="0"/>
          <c:tx>
            <c:strRef>
              <c:f>'январь - августа 2020 г.'!$A$23</c:f>
              <c:strCache>
                <c:ptCount val="1"/>
                <c:pt idx="0">
                  <c:v>Январь - август 2019 г.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1.6820975503062222E-2"/>
                  <c:y val="-2.192130199675758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149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3.0555555555555582E-2"/>
                  <c:y val="2.0361335139239471E-3"/>
                </c:manualLayout>
              </c:layout>
              <c:showVal val="1"/>
            </c:dLbl>
            <c:dLbl>
              <c:idx val="2"/>
              <c:layout>
                <c:manualLayout>
                  <c:x val="-9.7222222222222224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1.5277777777777781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1.5277777777777781E-2"/>
                  <c:y val="-2.0361335139238721E-3"/>
                </c:manualLayout>
              </c:layout>
              <c:showVal val="1"/>
            </c:dLbl>
            <c:dLbl>
              <c:idx val="5"/>
              <c:layout>
                <c:manualLayout>
                  <c:x val="-1.527777777777788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'январь - августа 2020 г.'!$A$10:$A$15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Ханты-Мансийский АО-Югра</c:v>
                </c:pt>
                <c:pt idx="3">
                  <c:v>Ямало-Ненецкий АО</c:v>
                </c:pt>
                <c:pt idx="4">
                  <c:v>Тюменская область 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'январь - августа 2020 г.'!$M$10:$M$15</c:f>
              <c:numCache>
                <c:formatCode>General</c:formatCode>
                <c:ptCount val="6"/>
                <c:pt idx="0">
                  <c:v>149</c:v>
                </c:pt>
                <c:pt idx="1">
                  <c:v>1023.2</c:v>
                </c:pt>
                <c:pt idx="2">
                  <c:v>253.3</c:v>
                </c:pt>
                <c:pt idx="3">
                  <c:v>62.2</c:v>
                </c:pt>
                <c:pt idx="4">
                  <c:v>666.5</c:v>
                </c:pt>
                <c:pt idx="5">
                  <c:v>725.4</c:v>
                </c:pt>
              </c:numCache>
            </c:numRef>
          </c:val>
        </c:ser>
        <c:ser>
          <c:idx val="0"/>
          <c:order val="1"/>
          <c:tx>
            <c:strRef>
              <c:f>'январь - августа 2020 г.'!$A$22</c:f>
              <c:strCache>
                <c:ptCount val="1"/>
                <c:pt idx="0">
                  <c:v>Январь - август 2020 г.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4.1666666666666683E-3"/>
                  <c:y val="2.0361335139239471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'январь - августа 2020 г.'!$A$10:$A$15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Ханты-Мансийский АО-Югра</c:v>
                </c:pt>
                <c:pt idx="3">
                  <c:v>Ямало-Ненецкий АО</c:v>
                </c:pt>
                <c:pt idx="4">
                  <c:v>Тюменская область 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'январь - августа 2020 г.'!$C$10:$C$15</c:f>
              <c:numCache>
                <c:formatCode>0.0</c:formatCode>
                <c:ptCount val="6"/>
                <c:pt idx="0">
                  <c:v>133.4</c:v>
                </c:pt>
                <c:pt idx="1">
                  <c:v>1014</c:v>
                </c:pt>
                <c:pt idx="2">
                  <c:v>433.9</c:v>
                </c:pt>
                <c:pt idx="3">
                  <c:v>67.5</c:v>
                </c:pt>
                <c:pt idx="4">
                  <c:v>597.19999999999993</c:v>
                </c:pt>
                <c:pt idx="5">
                  <c:v>827.9</c:v>
                </c:pt>
              </c:numCache>
            </c:numRef>
          </c:val>
        </c:ser>
        <c:ser>
          <c:idx val="2"/>
          <c:order val="2"/>
          <c:tx>
            <c:v>План на 2020 г.</c:v>
          </c:tx>
          <c:spPr>
            <a:solidFill>
              <a:srgbClr val="CC33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400" b="1" i="1" baseline="0">
                    <a:latin typeface="Arial" pitchFamily="34" charset="0"/>
                  </a:defRPr>
                </a:pPr>
                <a:endParaRPr lang="ru-RU"/>
              </a:p>
            </c:txPr>
            <c:showVal val="1"/>
          </c:dLbls>
          <c:val>
            <c:numRef>
              <c:f>'январь - августа 2020 г.'!$B$10:$B$15</c:f>
              <c:numCache>
                <c:formatCode>General</c:formatCode>
                <c:ptCount val="6"/>
                <c:pt idx="0">
                  <c:v>336</c:v>
                </c:pt>
                <c:pt idx="1">
                  <c:v>2652</c:v>
                </c:pt>
                <c:pt idx="2">
                  <c:v>1005</c:v>
                </c:pt>
                <c:pt idx="3">
                  <c:v>292</c:v>
                </c:pt>
                <c:pt idx="4">
                  <c:v>1756</c:v>
                </c:pt>
                <c:pt idx="5">
                  <c:v>1753</c:v>
                </c:pt>
              </c:numCache>
            </c:numRef>
          </c:val>
        </c:ser>
        <c:dLbls>
          <c:showVal val="1"/>
        </c:dLbls>
        <c:axId val="70589824"/>
        <c:axId val="70636672"/>
      </c:barChart>
      <c:catAx>
        <c:axId val="70589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 b="1" i="0" baseline="0">
                <a:latin typeface="Arial" pitchFamily="34" charset="0"/>
              </a:defRPr>
            </a:pPr>
            <a:endParaRPr lang="ru-RU"/>
          </a:p>
        </c:txPr>
        <c:crossAx val="70636672"/>
        <c:crosses val="autoZero"/>
        <c:auto val="1"/>
        <c:lblAlgn val="ctr"/>
        <c:lblOffset val="100"/>
      </c:catAx>
      <c:valAx>
        <c:axId val="706366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589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318838900527576"/>
          <c:y val="0.93345770039821141"/>
          <c:w val="0.69362311760782891"/>
          <c:h val="5.7144471018182014E-2"/>
        </c:manualLayout>
      </c:layout>
      <c:txPr>
        <a:bodyPr/>
        <a:lstStyle/>
        <a:p>
          <a:pPr>
            <a:defRPr sz="1400" b="1" baseline="0">
              <a:latin typeface="Arial" pitchFamily="34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"/>
          <c:y val="0.24530033061460604"/>
          <c:w val="1"/>
          <c:h val="0.67917182254334629"/>
        </c:manualLayout>
      </c:layout>
      <c:barChart>
        <c:barDir val="col"/>
        <c:grouping val="clustered"/>
        <c:ser>
          <c:idx val="0"/>
          <c:order val="0"/>
          <c:tx>
            <c:strRef>
              <c:f>КО!$B$17</c:f>
              <c:strCache>
                <c:ptCount val="1"/>
                <c:pt idx="0">
                  <c:v>Всего расселено аварийного жилья в 2019 г.  - январе - августе 2020 г.</c:v>
                </c:pt>
              </c:strCache>
            </c:strRef>
          </c:tx>
          <c:spPr>
            <a:solidFill>
              <a:srgbClr val="0070C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КО!$B$10:$B$15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Челябинская область</c:v>
                </c:pt>
                <c:pt idx="5">
                  <c:v>ЯНАО </c:v>
                </c:pt>
              </c:strCache>
            </c:strRef>
          </c:cat>
          <c:val>
            <c:numRef>
              <c:f>КО!$E$10:$E$15</c:f>
              <c:numCache>
                <c:formatCode>#,##0.00</c:formatCode>
                <c:ptCount val="6"/>
                <c:pt idx="0">
                  <c:v>3.2</c:v>
                </c:pt>
                <c:pt idx="1">
                  <c:v>42.620000000000012</c:v>
                </c:pt>
                <c:pt idx="2">
                  <c:v>61.309999999999995</c:v>
                </c:pt>
                <c:pt idx="3">
                  <c:v>160.76999999999998</c:v>
                </c:pt>
                <c:pt idx="4">
                  <c:v>35.230000000000011</c:v>
                </c:pt>
                <c:pt idx="5">
                  <c:v>136.55000000000001</c:v>
                </c:pt>
              </c:numCache>
            </c:numRef>
          </c:val>
        </c:ser>
        <c:ser>
          <c:idx val="1"/>
          <c:order val="1"/>
          <c:tx>
            <c:strRef>
              <c:f>КО!$B$18</c:f>
              <c:strCache>
                <c:ptCount val="1"/>
                <c:pt idx="0">
                  <c:v>План на 2019 - 2020 гг.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КО!$B$10:$B$15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Челябинская область</c:v>
                </c:pt>
                <c:pt idx="5">
                  <c:v>ЯНАО </c:v>
                </c:pt>
              </c:strCache>
            </c:strRef>
          </c:cat>
          <c:val>
            <c:numRef>
              <c:f>КО!$R$19:$R$24</c:f>
              <c:numCache>
                <c:formatCode>#,##0.00</c:formatCode>
                <c:ptCount val="6"/>
                <c:pt idx="0">
                  <c:v>6.94</c:v>
                </c:pt>
                <c:pt idx="1">
                  <c:v>42.08</c:v>
                </c:pt>
                <c:pt idx="2">
                  <c:v>22.72</c:v>
                </c:pt>
                <c:pt idx="3">
                  <c:v>46.09</c:v>
                </c:pt>
                <c:pt idx="4">
                  <c:v>22.47</c:v>
                </c:pt>
                <c:pt idx="5">
                  <c:v>41.99</c:v>
                </c:pt>
              </c:numCache>
            </c:numRef>
          </c:val>
        </c:ser>
        <c:axId val="70673536"/>
        <c:axId val="70675072"/>
      </c:barChart>
      <c:catAx>
        <c:axId val="706735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0675072"/>
        <c:crosses val="autoZero"/>
        <c:auto val="1"/>
        <c:lblAlgn val="ctr"/>
        <c:lblOffset val="100"/>
      </c:catAx>
      <c:valAx>
        <c:axId val="70675072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0673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2570100612423452E-2"/>
          <c:y val="0.26744426225949403"/>
          <c:w val="0.40043755468066494"/>
          <c:h val="0.14193505957831057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defRPr>
            </a:pPr>
            <a:r>
              <a:rPr lang="ru-RU" b="1" dirty="0">
                <a:solidFill>
                  <a:srgbClr val="0067AC"/>
                </a:solidFill>
              </a:rPr>
              <a:t>Переселение граждан из аварийного жилья</a:t>
            </a:r>
            <a:r>
              <a:rPr lang="ru-RU" b="0" dirty="0">
                <a:solidFill>
                  <a:srgbClr val="0067AC"/>
                </a:solidFill>
              </a:rPr>
              <a:t>, признанного таковым до 1 января 2017 г., в Уральском федеральном </a:t>
            </a:r>
            <a:r>
              <a:rPr lang="ru-RU" b="0" dirty="0" smtClean="0">
                <a:solidFill>
                  <a:srgbClr val="0067AC"/>
                </a:solidFill>
              </a:rPr>
              <a:t>округе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defRPr>
            </a:pPr>
            <a:r>
              <a:rPr lang="ru-RU" b="0" dirty="0" smtClean="0">
                <a:solidFill>
                  <a:srgbClr val="0067AC"/>
                </a:solidFill>
              </a:rPr>
              <a:t>в </a:t>
            </a:r>
            <a:r>
              <a:rPr lang="ru-RU" b="0" dirty="0">
                <a:solidFill>
                  <a:srgbClr val="0067AC"/>
                </a:solidFill>
              </a:rPr>
              <a:t>2019 году - январе - августе 2020 г.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defRPr>
            </a:pPr>
            <a:r>
              <a:rPr lang="ru-RU" b="1" dirty="0">
                <a:solidFill>
                  <a:srgbClr val="CC3300"/>
                </a:solidFill>
              </a:rPr>
              <a:t>(человек</a:t>
            </a:r>
            <a:r>
              <a:rPr lang="ru-RU" b="1" dirty="0" smtClean="0">
                <a:solidFill>
                  <a:srgbClr val="CC3300"/>
                </a:solidFill>
              </a:rPr>
              <a:t>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defRPr>
            </a:pPr>
            <a:r>
              <a:rPr lang="ru-RU" sz="1600" b="1" i="1" baseline="0" dirty="0" smtClean="0">
                <a:solidFill>
                  <a:srgbClr val="0067AC"/>
                </a:solidFill>
              </a:rPr>
              <a:t>данные Фонда содействия реформированию ЖКХ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defRPr>
            </a:pPr>
            <a:endParaRPr lang="ru-RU" b="1" dirty="0">
              <a:solidFill>
                <a:srgbClr val="CC3300"/>
              </a:solidFill>
            </a:endParaRPr>
          </a:p>
        </c:rich>
      </c:tx>
      <c:layout>
        <c:manualLayout>
          <c:xMode val="edge"/>
          <c:yMode val="edge"/>
          <c:x val="0.13668744531933524"/>
          <c:y val="1.221680108354368E-2"/>
        </c:manualLayout>
      </c:layout>
    </c:title>
    <c:plotArea>
      <c:layout>
        <c:manualLayout>
          <c:layoutTarget val="inner"/>
          <c:xMode val="edge"/>
          <c:yMode val="edge"/>
          <c:x val="1.5277777777777781E-2"/>
          <c:y val="0.20931452523138172"/>
          <c:w val="0.98437849956255452"/>
          <c:h val="0.71832802335365065"/>
        </c:manualLayout>
      </c:layout>
      <c:barChart>
        <c:barDir val="col"/>
        <c:grouping val="clustered"/>
        <c:ser>
          <c:idx val="0"/>
          <c:order val="0"/>
          <c:tx>
            <c:strRef>
              <c:f>КО!$B$20</c:f>
              <c:strCache>
                <c:ptCount val="1"/>
                <c:pt idx="0">
                  <c:v>Всего переселено граждан из аварийного жилья в 2019 г.  - январе - августе 2020 г.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КО!$B$10:$B$15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Челябинская область</c:v>
                </c:pt>
                <c:pt idx="5">
                  <c:v>ЯНАО </c:v>
                </c:pt>
              </c:strCache>
            </c:strRef>
          </c:cat>
          <c:val>
            <c:numRef>
              <c:f>КО!$K$17:$K$22</c:f>
              <c:numCache>
                <c:formatCode>General</c:formatCode>
                <c:ptCount val="6"/>
                <c:pt idx="0">
                  <c:v>210.00000000000003</c:v>
                </c:pt>
                <c:pt idx="1">
                  <c:v>2409.9999999999995</c:v>
                </c:pt>
                <c:pt idx="2">
                  <c:v>3860</c:v>
                </c:pt>
                <c:pt idx="3">
                  <c:v>10860</c:v>
                </c:pt>
                <c:pt idx="4">
                  <c:v>2310</c:v>
                </c:pt>
                <c:pt idx="5">
                  <c:v>9379.9999999999436</c:v>
                </c:pt>
              </c:numCache>
            </c:numRef>
          </c:val>
        </c:ser>
        <c:ser>
          <c:idx val="1"/>
          <c:order val="1"/>
          <c:tx>
            <c:strRef>
              <c:f>КО!$B$21</c:f>
              <c:strCache>
                <c:ptCount val="1"/>
                <c:pt idx="0">
                  <c:v>План на 2019 - 2020 гг.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КО!$B$10:$B$15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Челябинская область</c:v>
                </c:pt>
                <c:pt idx="5">
                  <c:v>ЯНАО </c:v>
                </c:pt>
              </c:strCache>
            </c:strRef>
          </c:cat>
          <c:val>
            <c:numRef>
              <c:f>КО!$T$19:$T$24</c:f>
              <c:numCache>
                <c:formatCode>#,##0</c:formatCode>
                <c:ptCount val="6"/>
                <c:pt idx="0">
                  <c:v>380</c:v>
                </c:pt>
                <c:pt idx="1">
                  <c:v>2320</c:v>
                </c:pt>
                <c:pt idx="2">
                  <c:v>1250</c:v>
                </c:pt>
                <c:pt idx="3">
                  <c:v>2540</c:v>
                </c:pt>
                <c:pt idx="4">
                  <c:v>1240</c:v>
                </c:pt>
                <c:pt idx="5">
                  <c:v>2309.9999999999995</c:v>
                </c:pt>
              </c:numCache>
            </c:numRef>
          </c:val>
        </c:ser>
        <c:axId val="70709248"/>
        <c:axId val="70710784"/>
      </c:barChart>
      <c:catAx>
        <c:axId val="707092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0710784"/>
        <c:crosses val="autoZero"/>
        <c:auto val="1"/>
        <c:lblAlgn val="ctr"/>
        <c:lblOffset val="100"/>
      </c:catAx>
      <c:valAx>
        <c:axId val="7071078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709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4100721784776913E-2"/>
          <c:y val="0.24298608118368992"/>
          <c:w val="0.37656386701662437"/>
          <c:h val="0.1601529633277925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txPr>
    <a:bodyPr/>
    <a:lstStyle/>
    <a:p>
      <a:pPr>
        <a:defRPr baseline="0">
          <a:latin typeface="Arial" pitchFamily="34" charset="0"/>
        </a:defRPr>
      </a:pPr>
      <a:endParaRPr lang="ru-RU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b="1" i="0" baseline="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3517979002624672"/>
          <c:y val="1.6260538952462143E-3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3341357133158038"/>
          <c:w val="0.93888888888889033"/>
          <c:h val="0.7843332222345667"/>
        </c:manualLayout>
      </c:layout>
      <c:barChart>
        <c:barDir val="col"/>
        <c:grouping val="stacked"/>
        <c:ser>
          <c:idx val="1"/>
          <c:order val="1"/>
          <c:tx>
            <c:strRef>
              <c:f>Экология!$D$8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4.7965879265091859E-3"/>
                  <c:y val="-0.103150575861941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7.3239282589676541E-3"/>
                  <c:y val="-0.1264137318075773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91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7777777777777957E-3"/>
                  <c:y val="-8.57447937883445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63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2.7777777777778195E-3"/>
                  <c:y val="-9.382944596248238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75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6.3145231846019447E-3"/>
                  <c:y val="-0.3819699045785038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4.1450131233596952E-3"/>
                  <c:y val="-9.66704316804305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0,07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Экология!$B$9:$B$14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Экология!$D$9:$D$14</c:f>
              <c:numCache>
                <c:formatCode>#,##0.0</c:formatCode>
                <c:ptCount val="6"/>
                <c:pt idx="0">
                  <c:v>282.83865918000004</c:v>
                </c:pt>
                <c:pt idx="1">
                  <c:v>912.92580000000009</c:v>
                </c:pt>
                <c:pt idx="2">
                  <c:v>631.72059000000002</c:v>
                </c:pt>
                <c:pt idx="3">
                  <c:v>752.71170000000052</c:v>
                </c:pt>
                <c:pt idx="4">
                  <c:v>3508.0311300000249</c:v>
                </c:pt>
                <c:pt idx="5">
                  <c:v>65.189099999999982</c:v>
                </c:pt>
              </c:numCache>
            </c:numRef>
          </c:val>
        </c:ser>
        <c:gapWidth val="75"/>
        <c:overlap val="100"/>
        <c:axId val="70515328"/>
        <c:axId val="70812032"/>
      </c:barChart>
      <c:barChart>
        <c:barDir val="col"/>
        <c:grouping val="stacked"/>
        <c:ser>
          <c:idx val="0"/>
          <c:order val="0"/>
          <c:tx>
            <c:strRef>
              <c:f>Экология!$C$8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3.7869641294838146E-3"/>
                  <c:y val="-1.207921342073098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8,0%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6,1%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9,6%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3,2%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0,1%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8.3333333333333367E-3"/>
                  <c:y val="2.4627819131207644E-2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tx1"/>
                        </a:solidFill>
                      </a:defRPr>
                    </a:pPr>
                    <a:r>
                      <a:rPr lang="ru-RU" sz="1000" dirty="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0,7%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ctr"/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Экология!$B$9:$B$14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Экология!$C$9:$C$14</c:f>
              <c:numCache>
                <c:formatCode>#,##0.0</c:formatCode>
                <c:ptCount val="6"/>
                <c:pt idx="0">
                  <c:v>107.68077199999927</c:v>
                </c:pt>
                <c:pt idx="1">
                  <c:v>420.69886005000001</c:v>
                </c:pt>
                <c:pt idx="2">
                  <c:v>376.76611296999658</c:v>
                </c:pt>
                <c:pt idx="3">
                  <c:v>174.64795701999998</c:v>
                </c:pt>
                <c:pt idx="4">
                  <c:v>1406.1727343999905</c:v>
                </c:pt>
                <c:pt idx="5">
                  <c:v>19.967306619999889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2.7777777777777957E-3"/>
                  <c:y val="-3.527385846017124E-2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tx1"/>
                        </a:solidFill>
                      </a:defRPr>
                    </a:pPr>
                    <a:r>
                      <a:rPr lang="ru-RU" sz="1000" smtClean="0">
                        <a:solidFill>
                          <a:schemeClr val="tx1"/>
                        </a:solidFill>
                      </a:rPr>
                      <a:t>6</a:t>
                    </a:r>
                    <a:r>
                      <a:rPr lang="ru-RU" smtClean="0">
                        <a:solidFill>
                          <a:schemeClr val="tx1"/>
                        </a:solidFill>
                      </a:rPr>
                      <a:t>2,0%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3,9%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0,4%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6,8%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9,9%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1.0101706036745407E-2"/>
                  <c:y val="-3.4923897344739475E-2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tx1"/>
                        </a:solidFill>
                      </a:defRPr>
                    </a:pPr>
                    <a:r>
                      <a:rPr lang="ru-RU" sz="1000" dirty="0" smtClean="0">
                        <a:solidFill>
                          <a:schemeClr val="tx1"/>
                        </a:solidFill>
                      </a:rPr>
                      <a:t>6</a:t>
                    </a:r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9,3%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ctr"/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Экология!$G$9:$G$14</c:f>
              <c:numCache>
                <c:formatCode>#,##0.0</c:formatCode>
                <c:ptCount val="6"/>
                <c:pt idx="0">
                  <c:v>175.15788718000007</c:v>
                </c:pt>
                <c:pt idx="1">
                  <c:v>492.22693994999605</c:v>
                </c:pt>
                <c:pt idx="2">
                  <c:v>254.95447703000067</c:v>
                </c:pt>
                <c:pt idx="3">
                  <c:v>578.06374298000003</c:v>
                </c:pt>
                <c:pt idx="4">
                  <c:v>2101.8583956000002</c:v>
                </c:pt>
                <c:pt idx="5">
                  <c:v>45.221793380000229</c:v>
                </c:pt>
              </c:numCache>
            </c:numRef>
          </c:val>
        </c:ser>
        <c:gapWidth val="75"/>
        <c:overlap val="100"/>
        <c:axId val="70813568"/>
        <c:axId val="70815104"/>
      </c:barChart>
      <c:catAx>
        <c:axId val="705153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812032"/>
        <c:crosses val="autoZero"/>
        <c:auto val="1"/>
        <c:lblAlgn val="ctr"/>
        <c:lblOffset val="100"/>
      </c:catAx>
      <c:valAx>
        <c:axId val="70812032"/>
        <c:scaling>
          <c:orientation val="minMax"/>
        </c:scaling>
        <c:delete val="1"/>
        <c:axPos val="l"/>
        <c:numFmt formatCode="#,##0.0" sourceLinked="1"/>
        <c:tickLblPos val="none"/>
        <c:crossAx val="70515328"/>
        <c:crosses val="autoZero"/>
        <c:crossBetween val="between"/>
      </c:valAx>
      <c:catAx>
        <c:axId val="70813568"/>
        <c:scaling>
          <c:orientation val="minMax"/>
        </c:scaling>
        <c:delete val="1"/>
        <c:axPos val="b"/>
        <c:tickLblPos val="none"/>
        <c:crossAx val="70815104"/>
        <c:crosses val="autoZero"/>
        <c:auto val="1"/>
        <c:lblAlgn val="ctr"/>
        <c:lblOffset val="100"/>
      </c:catAx>
      <c:valAx>
        <c:axId val="70815104"/>
        <c:scaling>
          <c:orientation val="minMax"/>
        </c:scaling>
        <c:delete val="1"/>
        <c:axPos val="r"/>
        <c:numFmt formatCode="#,##0.0" sourceLinked="1"/>
        <c:tickLblPos val="none"/>
        <c:crossAx val="70813568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9.608944770497849E-3"/>
          <c:y val="0.2713438522887342"/>
          <c:w val="0.42195209973753356"/>
          <c:h val="0.15011788813588653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>
        <c:manualLayout>
          <c:xMode val="edge"/>
          <c:yMode val="edge"/>
          <c:x val="0.10991666666666666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7617332642052116"/>
          <c:w val="0.93888888888889033"/>
          <c:h val="0.73405238924070149"/>
        </c:manualLayout>
      </c:layout>
      <c:barChart>
        <c:barDir val="col"/>
        <c:grouping val="percentStacked"/>
        <c:ser>
          <c:idx val="0"/>
          <c:order val="0"/>
          <c:tx>
            <c:strRef>
              <c:f>Экология!$E$8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7.7071290944124207E-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Экология!$B$9:$B$14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Экология!$H$9:$H$14</c:f>
              <c:numCache>
                <c:formatCode>0.0%</c:formatCode>
                <c:ptCount val="6"/>
                <c:pt idx="0">
                  <c:v>0.98650234309882456</c:v>
                </c:pt>
                <c:pt idx="1">
                  <c:v>0.62303387635665464</c:v>
                </c:pt>
                <c:pt idx="2">
                  <c:v>0.41050553694949232</c:v>
                </c:pt>
                <c:pt idx="3">
                  <c:v>0.17813579887226563</c:v>
                </c:pt>
                <c:pt idx="4">
                  <c:v>0.78594459337081579</c:v>
                </c:pt>
                <c:pt idx="5">
                  <c:v>8.8912103403789897E-2</c:v>
                </c:pt>
              </c:numCache>
            </c:numRef>
          </c:val>
        </c:ser>
        <c:ser>
          <c:idx val="1"/>
          <c:order val="1"/>
          <c:tx>
            <c:strRef>
              <c:f>Экология!$F$8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7635295588051493E-3"/>
                  <c:y val="-1.7087170462073743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907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6.9226531868702423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02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374E-4"/>
                  <c:y val="-1.9007681843237909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Экология!$B$9:$B$14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Экология!$I$9:$I$14</c:f>
              <c:numCache>
                <c:formatCode>0.0%</c:formatCode>
                <c:ptCount val="6"/>
                <c:pt idx="0">
                  <c:v>1.3497656901175034E-2</c:v>
                </c:pt>
                <c:pt idx="1">
                  <c:v>0.37696612364334797</c:v>
                </c:pt>
                <c:pt idx="2">
                  <c:v>0.58949446305050779</c:v>
                </c:pt>
                <c:pt idx="3">
                  <c:v>0.82186420112773551</c:v>
                </c:pt>
                <c:pt idx="4">
                  <c:v>0.21405540662918793</c:v>
                </c:pt>
                <c:pt idx="5">
                  <c:v>0.91108789659621003</c:v>
                </c:pt>
              </c:numCache>
            </c:numRef>
          </c:val>
        </c:ser>
        <c:gapWidth val="75"/>
        <c:overlap val="100"/>
        <c:axId val="70886528"/>
        <c:axId val="70888064"/>
      </c:barChart>
      <c:catAx>
        <c:axId val="708865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0888064"/>
        <c:crosses val="autoZero"/>
        <c:auto val="1"/>
        <c:lblAlgn val="ctr"/>
        <c:lblOffset val="100"/>
      </c:catAx>
      <c:valAx>
        <c:axId val="70888064"/>
        <c:scaling>
          <c:orientation val="minMax"/>
        </c:scaling>
        <c:delete val="1"/>
        <c:axPos val="l"/>
        <c:numFmt formatCode="0%" sourceLinked="1"/>
        <c:tickLblPos val="none"/>
        <c:crossAx val="708865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196916010498728"/>
          <c:y val="8.9172807959609565E-2"/>
          <c:w val="0.6171727909011373"/>
          <c:h val="7.0727017985655921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План на 2020 г. на душу населения, </a:t>
            </a:r>
            <a:endParaRPr lang="ru-RU" sz="1600" dirty="0"/>
          </a:p>
          <a:p>
            <a:pPr>
              <a:defRPr sz="1600"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  <a:endParaRPr lang="ru-RU" sz="1600" dirty="0"/>
          </a:p>
        </c:rich>
      </c:tx>
      <c:layout>
        <c:manualLayout>
          <c:xMode val="edge"/>
          <c:yMode val="edge"/>
          <c:x val="7.4528132494457777E-2"/>
          <c:y val="2.0691048433345502E-2"/>
        </c:manualLayout>
      </c:layout>
    </c:title>
    <c:plotArea>
      <c:layout>
        <c:manualLayout>
          <c:layoutTarget val="inner"/>
          <c:xMode val="edge"/>
          <c:yMode val="edge"/>
          <c:x val="3.3107599699021821E-2"/>
          <c:y val="0.18704642615087902"/>
          <c:w val="0.93378480060195634"/>
          <c:h val="0.6965695219227338"/>
        </c:manualLayout>
      </c:layout>
      <c:barChart>
        <c:barDir val="col"/>
        <c:grouping val="stacked"/>
        <c:ser>
          <c:idx val="1"/>
          <c:order val="0"/>
          <c:tx>
            <c:strRef>
              <c:f>Экология!$H$8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1.7635295588051493E-3"/>
                  <c:y val="-1.708717046207374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904971755073856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6.9226531868702042E-3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3548923668492126E-3"/>
                </c:manualLayout>
              </c:layout>
              <c:showVal val="1"/>
            </c:dLbl>
            <c:dLbl>
              <c:idx val="5"/>
              <c:layout>
                <c:manualLayout>
                  <c:x val="3.1851167735409457E-3"/>
                  <c:y val="5.821516083624433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Экология!$B$9:$B$14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Экология!$H$9:$H$14</c:f>
              <c:numCache>
                <c:formatCode>#,##0.00</c:formatCode>
                <c:ptCount val="6"/>
                <c:pt idx="0">
                  <c:v>0.34193699835341473</c:v>
                </c:pt>
                <c:pt idx="1">
                  <c:v>0.21178226827733301</c:v>
                </c:pt>
                <c:pt idx="2">
                  <c:v>0.41089762952902792</c:v>
                </c:pt>
                <c:pt idx="3">
                  <c:v>0.44946706109122031</c:v>
                </c:pt>
                <c:pt idx="4">
                  <c:v>1.0120189541275069</c:v>
                </c:pt>
                <c:pt idx="5">
                  <c:v>0.11973517937565702</c:v>
                </c:pt>
              </c:numCache>
            </c:numRef>
          </c:val>
        </c:ser>
        <c:gapWidth val="75"/>
        <c:overlap val="100"/>
        <c:axId val="70920832"/>
        <c:axId val="70951296"/>
      </c:barChart>
      <c:catAx>
        <c:axId val="70920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0951296"/>
        <c:crosses val="autoZero"/>
        <c:auto val="1"/>
        <c:lblAlgn val="ctr"/>
        <c:lblOffset val="100"/>
      </c:catAx>
      <c:valAx>
        <c:axId val="70951296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092083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i="0" u="none" strike="noStrike" baseline="0" dirty="0"/>
              <a:t>Финансовое исполнение</a:t>
            </a:r>
            <a:r>
              <a:rPr lang="ru-RU" sz="1600" baseline="0" dirty="0"/>
              <a:t> нацпроекта </a:t>
            </a:r>
          </a:p>
          <a:p>
            <a:pPr>
              <a:defRPr/>
            </a:pPr>
            <a:r>
              <a:rPr lang="ru-RU" sz="1200" baseline="0" dirty="0"/>
              <a:t>по состоянию на </a:t>
            </a:r>
            <a:r>
              <a:rPr lang="ru-RU" sz="1200" baseline="0" dirty="0" smtClean="0"/>
              <a:t>01.09.2020, млрд.рублей </a:t>
            </a:r>
            <a:endParaRPr lang="ru-RU" sz="1200" dirty="0"/>
          </a:p>
        </c:rich>
      </c:tx>
      <c:layout>
        <c:manualLayout>
          <c:xMode val="edge"/>
          <c:yMode val="edge"/>
          <c:x val="0.14844706911636149"/>
          <c:y val="1.4763791677467992E-3"/>
        </c:manualLayout>
      </c:layout>
    </c:title>
    <c:plotArea>
      <c:layout>
        <c:manualLayout>
          <c:layoutTarget val="inner"/>
          <c:xMode val="edge"/>
          <c:yMode val="edge"/>
          <c:x val="4.3624533928638132E-2"/>
          <c:y val="0.13223438136503404"/>
          <c:w val="0.92469257949930661"/>
          <c:h val="0.73512078904813061"/>
        </c:manualLayout>
      </c:layout>
      <c:barChart>
        <c:barDir val="col"/>
        <c:grouping val="stacked"/>
        <c:ser>
          <c:idx val="1"/>
          <c:order val="1"/>
          <c:tx>
            <c:strRef>
              <c:f>Демография!$D$8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3.5367454068241468E-3"/>
                  <c:y val="-9.80730536113271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-2.1872265964208051E-7"/>
                  <c:y val="-0.355857373872039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7779965004374628E-3"/>
                  <c:y val="-0.128726746410892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0"/>
                  <c:y val="-0.1650980138009359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0"/>
                  <c:y val="-0.1876436568776314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3.5783027121609939E-4"/>
                  <c:y val="-0.2545991803379871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Демография!$B$9:$B$14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Демография!$D$9:$D$14</c:f>
              <c:numCache>
                <c:formatCode>#,##0.0</c:formatCode>
                <c:ptCount val="6"/>
                <c:pt idx="0">
                  <c:v>2408.1066376399999</c:v>
                </c:pt>
                <c:pt idx="1">
                  <c:v>17468.349782040001</c:v>
                </c:pt>
                <c:pt idx="2">
                  <c:v>4246.25033566</c:v>
                </c:pt>
                <c:pt idx="3">
                  <c:v>7158.9529000000002</c:v>
                </c:pt>
                <c:pt idx="4">
                  <c:v>8488.3661541099445</c:v>
                </c:pt>
                <c:pt idx="5">
                  <c:v>12069.329815000001</c:v>
                </c:pt>
              </c:numCache>
            </c:numRef>
          </c:val>
        </c:ser>
        <c:gapWidth val="75"/>
        <c:overlap val="100"/>
        <c:axId val="67070592"/>
        <c:axId val="67002752"/>
      </c:barChart>
      <c:barChart>
        <c:barDir val="col"/>
        <c:grouping val="stacked"/>
        <c:ser>
          <c:idx val="0"/>
          <c:order val="0"/>
          <c:tx>
            <c:strRef>
              <c:f>Демография!$C$8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chemeClr val="tx1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1,4%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1,9%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3,6%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6,5%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6,6%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9,7%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Демография!$B$9:$B$14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Демография!$C$9:$C$14</c:f>
              <c:numCache>
                <c:formatCode>#,##0.0</c:formatCode>
                <c:ptCount val="6"/>
                <c:pt idx="0">
                  <c:v>1237.9173744700001</c:v>
                </c:pt>
                <c:pt idx="1">
                  <c:v>9069.6420904000006</c:v>
                </c:pt>
                <c:pt idx="2">
                  <c:v>2698.5088300199864</c:v>
                </c:pt>
                <c:pt idx="3">
                  <c:v>4041.6919666600011</c:v>
                </c:pt>
                <c:pt idx="4">
                  <c:v>3106.7451881099987</c:v>
                </c:pt>
                <c:pt idx="5">
                  <c:v>3590.3080604300003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8,6%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000" b="1">
                        <a:solidFill>
                          <a:schemeClr val="bg1"/>
                        </a:solidFill>
                      </a:defRPr>
                    </a:pPr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8,1%</a:t>
                    </a:r>
                    <a:endParaRPr lang="en-US" dirty="0"/>
                  </a:p>
                </c:rich>
              </c:tx>
              <c:spPr>
                <a:ln>
                  <a:noFill/>
                </a:ln>
              </c:spPr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6,4%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3,5%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3,4%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0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0,3%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Демография!$G$9:$G$14</c:f>
              <c:numCache>
                <c:formatCode>#,##0.0</c:formatCode>
                <c:ptCount val="6"/>
                <c:pt idx="0">
                  <c:v>1170.18926317</c:v>
                </c:pt>
                <c:pt idx="1">
                  <c:v>8398.707691639991</c:v>
                </c:pt>
                <c:pt idx="2">
                  <c:v>1547.7415056400071</c:v>
                </c:pt>
                <c:pt idx="3">
                  <c:v>3117.2609333399982</c:v>
                </c:pt>
                <c:pt idx="4">
                  <c:v>5381.6209660000331</c:v>
                </c:pt>
                <c:pt idx="5">
                  <c:v>8479.0217545699998</c:v>
                </c:pt>
              </c:numCache>
            </c:numRef>
          </c:val>
        </c:ser>
        <c:gapWidth val="75"/>
        <c:overlap val="100"/>
        <c:axId val="67004288"/>
        <c:axId val="67005824"/>
      </c:barChart>
      <c:catAx>
        <c:axId val="670705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67002752"/>
        <c:crosses val="autoZero"/>
        <c:auto val="1"/>
        <c:lblAlgn val="ctr"/>
        <c:lblOffset val="100"/>
      </c:catAx>
      <c:valAx>
        <c:axId val="67002752"/>
        <c:scaling>
          <c:orientation val="minMax"/>
        </c:scaling>
        <c:delete val="1"/>
        <c:axPos val="l"/>
        <c:numFmt formatCode="#,##0.0" sourceLinked="1"/>
        <c:tickLblPos val="none"/>
        <c:crossAx val="67070592"/>
        <c:crosses val="autoZero"/>
        <c:crossBetween val="between"/>
      </c:valAx>
      <c:catAx>
        <c:axId val="67004288"/>
        <c:scaling>
          <c:orientation val="minMax"/>
        </c:scaling>
        <c:delete val="1"/>
        <c:axPos val="b"/>
        <c:tickLblPos val="none"/>
        <c:crossAx val="67005824"/>
        <c:crosses val="autoZero"/>
        <c:auto val="1"/>
        <c:lblAlgn val="ctr"/>
        <c:lblOffset val="100"/>
      </c:catAx>
      <c:valAx>
        <c:axId val="67005824"/>
        <c:scaling>
          <c:orientation val="minMax"/>
        </c:scaling>
        <c:delete val="1"/>
        <c:axPos val="r"/>
        <c:numFmt formatCode="#,##0.0" sourceLinked="1"/>
        <c:tickLblPos val="none"/>
        <c:crossAx val="67004288"/>
        <c:crosses val="max"/>
        <c:crossBetween val="between"/>
      </c:valAx>
      <c:spPr>
        <a:ln>
          <a:solidFill>
            <a:schemeClr val="bg1"/>
          </a:solidFill>
        </a:ln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3549206036745427"/>
          <c:y val="0.31070806947376306"/>
          <c:w val="0.45264654418197725"/>
          <c:h val="0.17988649409324894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2.7624965956728777E-2"/>
          <c:y val="0.19165124341796574"/>
          <c:w val="0.49425190851173673"/>
          <c:h val="0.7711048694020126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84; </a:t>
                    </a:r>
                    <a:r>
                      <a:rPr lang="en-US" dirty="0"/>
                      <a:t>46%</a:t>
                    </a:r>
                  </a:p>
                </c:rich>
              </c:tx>
              <c:spPr/>
              <c:showVal val="1"/>
              <c:showPercent val="1"/>
            </c:dLbl>
            <c:dLbl>
              <c:idx val="1"/>
              <c:layout>
                <c:manualLayout>
                  <c:x val="5.8889846834518804E-2"/>
                  <c:y val="-0.11197376309889996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ru-RU" dirty="0" smtClean="0"/>
                      <a:t>0,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13%</a:t>
                    </a:r>
                  </a:p>
                </c:rich>
              </c:tx>
              <c:spPr/>
              <c:showVal val="1"/>
              <c:showPercent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"/>
                  <c:y val="-1.90331578124185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3; </a:t>
                    </a:r>
                    <a:r>
                      <a:rPr lang="en-US" dirty="0"/>
                      <a:t>1%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1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26; </a:t>
                    </a:r>
                    <a:r>
                      <a:rPr lang="en-US"/>
                      <a:t>21%</a:t>
                    </a:r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0"/>
                  <c:y val="4.287902090610501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3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2%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8"/>
              <c:layout>
                <c:manualLayout>
                  <c:x val="8.1256902638750621E-3"/>
                  <c:y val="6.44371383139565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33; </a:t>
                    </a:r>
                    <a:r>
                      <a:rPr lang="en-US" dirty="0"/>
                      <a:t>5%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9"/>
              <c:layout>
                <c:manualLayout>
                  <c:x val="0.10602912600271019"/>
                  <c:y val="0.11968745112350761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chemeClr val="bg1"/>
                        </a:solidFill>
                      </a:defRPr>
                    </a:pPr>
                    <a:r>
                      <a:rPr lang="ru-RU" dirty="0" smtClean="0"/>
                      <a:t>0,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12%</a:t>
                    </a:r>
                  </a:p>
                </c:rich>
              </c:tx>
              <c:spPr/>
              <c:showVal val="1"/>
              <c:showPercent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Экология!$J$8:$J$17</c:f>
              <c:strCache>
                <c:ptCount val="10"/>
                <c:pt idx="0">
                  <c:v>ФП "Чистая страна"</c:v>
                </c:pt>
                <c:pt idx="1">
                  <c:v>ФП "Комплексная система обращения с ТКО"</c:v>
                </c:pt>
                <c:pt idx="2">
                  <c:v>ФП "Инфраструктура для обращения с отходами I - II классов опасности"</c:v>
                </c:pt>
                <c:pt idx="3">
                  <c:v>ФП "Чистый воздух"</c:v>
                </c:pt>
                <c:pt idx="4">
                  <c:v>ФП "Чистая вода"</c:v>
                </c:pt>
                <c:pt idx="5">
                  <c:v>ФП "Оздоровление Волги"</c:v>
                </c:pt>
                <c:pt idx="6">
                  <c:v>ФП "Сохранение озера Байкал"</c:v>
                </c:pt>
                <c:pt idx="7">
                  <c:v>ФП "Сохранение уникальных водных объектов"</c:v>
                </c:pt>
                <c:pt idx="8">
                  <c:v>ФП "Биологическое разнообразие и туризм"</c:v>
                </c:pt>
                <c:pt idx="9">
                  <c:v>ФП "Сохранение лесов"</c:v>
                </c:pt>
              </c:strCache>
            </c:strRef>
          </c:cat>
          <c:val>
            <c:numRef>
              <c:f>Экология!$K$8:$K$17</c:f>
              <c:numCache>
                <c:formatCode>#,##0.00</c:formatCode>
                <c:ptCount val="10"/>
                <c:pt idx="0">
                  <c:v>2842.8470000000002</c:v>
                </c:pt>
                <c:pt idx="1">
                  <c:v>806.11810000000014</c:v>
                </c:pt>
                <c:pt idx="2">
                  <c:v>0</c:v>
                </c:pt>
                <c:pt idx="3">
                  <c:v>34.403390000000002</c:v>
                </c:pt>
                <c:pt idx="4">
                  <c:v>1261.5419491800001</c:v>
                </c:pt>
                <c:pt idx="5">
                  <c:v>0</c:v>
                </c:pt>
                <c:pt idx="6">
                  <c:v>0</c:v>
                </c:pt>
                <c:pt idx="7">
                  <c:v>128.17870000000002</c:v>
                </c:pt>
                <c:pt idx="8">
                  <c:v>332.35124000000002</c:v>
                </c:pt>
                <c:pt idx="9">
                  <c:v>747.97659999999996</c:v>
                </c:pt>
              </c:numCache>
            </c:numRef>
          </c:val>
        </c:ser>
        <c:firstSliceAng val="0"/>
      </c:pieChart>
    </c:plotArea>
    <c:legend>
      <c:legendPos val="r"/>
      <c:legendEntry>
        <c:idx val="2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54028801860642361"/>
          <c:y val="0"/>
          <c:w val="0.4430451894142553"/>
          <c:h val="0.98723935549722752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4.9745185007933589E-2"/>
          <c:w val="1"/>
          <c:h val="0.84277494808269171"/>
        </c:manualLayout>
      </c:layout>
      <c:barChart>
        <c:barDir val="col"/>
        <c:grouping val="clustered"/>
        <c:ser>
          <c:idx val="0"/>
          <c:order val="0"/>
          <c:tx>
            <c:strRef>
              <c:f>Лист1!$D$181</c:f>
              <c:strCache>
                <c:ptCount val="1"/>
                <c:pt idx="0">
                  <c:v>Целевой показатель на 2019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2.2134115802656146E-2"/>
                  <c:y val="1.3227513227513303E-2"/>
                </c:manualLayout>
              </c:layout>
              <c:showVal val="1"/>
            </c:dLbl>
            <c:dLbl>
              <c:idx val="2"/>
              <c:layout>
                <c:manualLayout>
                  <c:x val="-1.7543856956323472E-2"/>
                  <c:y val="-7.9365079365079413E-3"/>
                </c:manualLayout>
              </c:layout>
              <c:showVal val="1"/>
            </c:dLbl>
            <c:dLbl>
              <c:idx val="3"/>
              <c:layout>
                <c:manualLayout>
                  <c:x val="-3.1189079033464011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2.1442491835506464E-2"/>
                  <c:y val="-5.2910052910053193E-3"/>
                </c:manualLayout>
              </c:layout>
              <c:showVal val="1"/>
            </c:dLbl>
            <c:dLbl>
              <c:idx val="5"/>
              <c:layout>
                <c:manualLayout>
                  <c:x val="-1.9493174395915136E-2"/>
                  <c:y val="2.645502645502664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Лист1!$C$182:$C$187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Лист1!$D$182:$D$187</c:f>
              <c:numCache>
                <c:formatCode>General</c:formatCode>
                <c:ptCount val="6"/>
                <c:pt idx="0">
                  <c:v>61.8</c:v>
                </c:pt>
                <c:pt idx="1">
                  <c:v>93.1</c:v>
                </c:pt>
                <c:pt idx="2">
                  <c:v>75.400000000000006</c:v>
                </c:pt>
                <c:pt idx="3">
                  <c:v>94.09</c:v>
                </c:pt>
                <c:pt idx="4">
                  <c:v>86</c:v>
                </c:pt>
                <c:pt idx="5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Лист1!$E$181</c:f>
              <c:strCache>
                <c:ptCount val="1"/>
                <c:pt idx="0">
                  <c:v>Фактически за 2019 год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prstClr val="black"/>
              </a:solidFill>
            </a:ln>
          </c:spPr>
          <c:dPt>
            <c:idx val="0"/>
            <c:spPr>
              <a:solidFill>
                <a:srgbClr val="CCC1DA"/>
              </a:solidFill>
              <a:ln>
                <a:solidFill>
                  <a:prstClr val="black"/>
                </a:solidFill>
              </a:ln>
            </c:spPr>
          </c:dPt>
          <c:dPt>
            <c:idx val="1"/>
            <c:spPr>
              <a:gradFill>
                <a:gsLst>
                  <a:gs pos="16000">
                    <a:srgbClr val="CCC1DA"/>
                  </a:gs>
                  <a:gs pos="40000">
                    <a:srgbClr val="CCC1DA"/>
                  </a:gs>
                  <a:gs pos="87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solidFill>
                  <a:prstClr val="black"/>
                </a:solidFill>
              </a:ln>
            </c:spPr>
          </c:dPt>
          <c:dPt>
            <c:idx val="3"/>
            <c:spPr>
              <a:gradFill flip="none" rotWithShape="1">
                <a:gsLst>
                  <a:gs pos="16000">
                    <a:srgbClr val="CCC1DA"/>
                  </a:gs>
                  <a:gs pos="40000">
                    <a:srgbClr val="CCC1DA"/>
                  </a:gs>
                  <a:gs pos="87000">
                    <a:srgbClr val="FF0000"/>
                  </a:gs>
                  <a:gs pos="100000">
                    <a:srgbClr val="FF0000"/>
                  </a:gs>
                </a:gsLst>
                <a:lin ang="5400000" scaled="1"/>
                <a:tileRect/>
              </a:gradFill>
              <a:ln>
                <a:solidFill>
                  <a:prstClr val="black"/>
                </a:solidFill>
              </a:ln>
            </c:spPr>
          </c:dPt>
          <c:dPt>
            <c:idx val="4"/>
            <c:spPr>
              <a:gradFill>
                <a:gsLst>
                  <a:gs pos="16000">
                    <a:srgbClr val="CCC1DA"/>
                  </a:gs>
                  <a:gs pos="40000">
                    <a:srgbClr val="CCC1DA"/>
                  </a:gs>
                  <a:gs pos="87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solidFill>
                  <a:prstClr val="black"/>
                </a:solidFill>
              </a:ln>
            </c:spPr>
          </c:dPt>
          <c:dLbls>
            <c:dLbl>
              <c:idx val="2"/>
              <c:layout>
                <c:manualLayout>
                  <c:x val="-5.8479523187744895E-3"/>
                  <c:y val="-2.3809523809523812E-2"/>
                </c:manualLayout>
              </c:layout>
              <c:showVal val="1"/>
            </c:dLbl>
            <c:dLbl>
              <c:idx val="3"/>
              <c:layout>
                <c:manualLayout>
                  <c:x val="-3.8986348791830079E-3"/>
                  <c:y val="-5.2910052910052924E-3"/>
                </c:manualLayout>
              </c:layout>
              <c:showVal val="1"/>
            </c:dLbl>
            <c:dLbl>
              <c:idx val="4"/>
              <c:layout>
                <c:manualLayout>
                  <c:x val="-3.8986348791830079E-3"/>
                  <c:y val="-4.7619047619047623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Лист1!$C$182:$C$187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Лист1!$E$182:$E$187</c:f>
              <c:numCache>
                <c:formatCode>General</c:formatCode>
                <c:ptCount val="6"/>
                <c:pt idx="0">
                  <c:v>61.9</c:v>
                </c:pt>
                <c:pt idx="1">
                  <c:v>76.599999999999994</c:v>
                </c:pt>
                <c:pt idx="2">
                  <c:v>77.7</c:v>
                </c:pt>
                <c:pt idx="3">
                  <c:v>90.8</c:v>
                </c:pt>
                <c:pt idx="4">
                  <c:v>76.099999999999994</c:v>
                </c:pt>
                <c:pt idx="5">
                  <c:v>87.9</c:v>
                </c:pt>
              </c:numCache>
            </c:numRef>
          </c:val>
        </c:ser>
        <c:ser>
          <c:idx val="2"/>
          <c:order val="2"/>
          <c:tx>
            <c:strRef>
              <c:f>Лист1!$F$181</c:f>
              <c:strCache>
                <c:ptCount val="1"/>
                <c:pt idx="0">
                  <c:v>Целевой показатель до 2024 года</c:v>
                </c:pt>
              </c:strCache>
            </c:strRef>
          </c:tx>
          <c:spPr>
            <a:solidFill>
              <a:srgbClr val="0AE4AB"/>
            </a:solidFill>
          </c:spPr>
          <c:dLbls>
            <c:dLbl>
              <c:idx val="2"/>
              <c:layout>
                <c:manualLayout>
                  <c:x val="1.3645222077140477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3645222077140404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5594539516731981E-2"/>
                  <c:y val="7.9365079365079413E-3"/>
                </c:manualLayout>
              </c:layout>
              <c:showVal val="1"/>
            </c:dLbl>
            <c:dLbl>
              <c:idx val="5"/>
              <c:layout>
                <c:manualLayout>
                  <c:x val="1.7543856956323472E-2"/>
                  <c:y val="2.6455026455026644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Лист1!$C$182:$C$187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– Югра</c:v>
                </c:pt>
                <c:pt idx="5">
                  <c:v>ЯНАО</c:v>
                </c:pt>
              </c:strCache>
            </c:strRef>
          </c:cat>
          <c:val>
            <c:numRef>
              <c:f>Лист1!$F$182:$F$187</c:f>
              <c:numCache>
                <c:formatCode>General</c:formatCode>
                <c:ptCount val="6"/>
                <c:pt idx="0">
                  <c:v>76.599999999999994</c:v>
                </c:pt>
                <c:pt idx="1">
                  <c:v>95.7</c:v>
                </c:pt>
                <c:pt idx="2">
                  <c:v>76.5</c:v>
                </c:pt>
                <c:pt idx="3">
                  <c:v>94.2</c:v>
                </c:pt>
                <c:pt idx="4">
                  <c:v>88.1</c:v>
                </c:pt>
                <c:pt idx="5">
                  <c:v>89.7</c:v>
                </c:pt>
              </c:numCache>
            </c:numRef>
          </c:val>
        </c:ser>
        <c:axId val="71234304"/>
        <c:axId val="71235840"/>
      </c:barChart>
      <c:catAx>
        <c:axId val="71234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1235840"/>
        <c:crosses val="autoZero"/>
        <c:auto val="1"/>
        <c:lblAlgn val="ctr"/>
        <c:lblOffset val="100"/>
      </c:catAx>
      <c:valAx>
        <c:axId val="71235840"/>
        <c:scaling>
          <c:orientation val="minMax"/>
        </c:scaling>
        <c:delete val="1"/>
        <c:axPos val="l"/>
        <c:numFmt formatCode="General" sourceLinked="1"/>
        <c:tickLblPos val="none"/>
        <c:crossAx val="71234304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"/>
          <c:y val="2.7633681727671413E-2"/>
          <c:w val="1"/>
          <c:h val="7.0124567762363005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spPr>
    <a:ln>
      <a:noFill/>
    </a:ln>
  </c:spPr>
  <c:externalData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5.1811053851719503E-2"/>
          <c:w val="0.99971653543307082"/>
          <c:h val="0.80571470188386096"/>
        </c:manualLayout>
      </c:layout>
      <c:barChart>
        <c:barDir val="col"/>
        <c:grouping val="clustered"/>
        <c:ser>
          <c:idx val="1"/>
          <c:order val="0"/>
          <c:tx>
            <c:v>Микробиологические показатели</c:v>
          </c:tx>
          <c:spPr>
            <a:solidFill>
              <a:srgbClr val="8064A2">
                <a:lumMod val="40000"/>
                <a:lumOff val="60000"/>
              </a:srgbClr>
            </a:solidFill>
            <a:ln w="15875">
              <a:solidFill>
                <a:prstClr val="black"/>
              </a:solidFill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Лист1!$F$210:$F$215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Лист1!$H$210:$H$215</c:f>
              <c:numCache>
                <c:formatCode>General</c:formatCode>
                <c:ptCount val="6"/>
                <c:pt idx="0">
                  <c:v>1.3</c:v>
                </c:pt>
                <c:pt idx="1">
                  <c:v>0.60000000000000064</c:v>
                </c:pt>
                <c:pt idx="2">
                  <c:v>4.0999999999999996</c:v>
                </c:pt>
                <c:pt idx="3">
                  <c:v>2.2000000000000002</c:v>
                </c:pt>
                <c:pt idx="4">
                  <c:v>4.0999999999999996</c:v>
                </c:pt>
                <c:pt idx="5">
                  <c:v>2.7</c:v>
                </c:pt>
              </c:numCache>
            </c:numRef>
          </c:val>
        </c:ser>
        <c:ser>
          <c:idx val="0"/>
          <c:order val="1"/>
          <c:tx>
            <c:v>Санитарно-химические показатели</c:v>
          </c:tx>
          <c:spPr>
            <a:solidFill>
              <a:srgbClr val="0070C0"/>
            </a:solidFill>
            <a:ln w="15875">
              <a:solidFill>
                <a:prstClr val="black"/>
              </a:solidFill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Лист1!$F$210:$F$215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Лист1!$G$210:$G$215</c:f>
              <c:numCache>
                <c:formatCode>General</c:formatCode>
                <c:ptCount val="6"/>
                <c:pt idx="0">
                  <c:v>21.2</c:v>
                </c:pt>
                <c:pt idx="1">
                  <c:v>31.4</c:v>
                </c:pt>
                <c:pt idx="2">
                  <c:v>13</c:v>
                </c:pt>
                <c:pt idx="3">
                  <c:v>18.100000000000001</c:v>
                </c:pt>
                <c:pt idx="4">
                  <c:v>13.4</c:v>
                </c:pt>
                <c:pt idx="5">
                  <c:v>35.1</c:v>
                </c:pt>
              </c:numCache>
            </c:numRef>
          </c:val>
        </c:ser>
        <c:axId val="71285760"/>
        <c:axId val="71303936"/>
      </c:barChart>
      <c:catAx>
        <c:axId val="71285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1303936"/>
        <c:crosses val="autoZero"/>
        <c:auto val="1"/>
        <c:lblAlgn val="ctr"/>
        <c:lblOffset val="100"/>
      </c:catAx>
      <c:valAx>
        <c:axId val="71303936"/>
        <c:scaling>
          <c:orientation val="minMax"/>
        </c:scaling>
        <c:delete val="1"/>
        <c:axPos val="l"/>
        <c:numFmt formatCode="General" sourceLinked="1"/>
        <c:tickLblPos val="none"/>
        <c:crossAx val="71285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716918197725488"/>
          <c:y val="0.19791775599942318"/>
          <c:w val="0.36593930446194228"/>
          <c:h val="0.20126854355588147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1455767810885985E-2"/>
          <c:y val="0"/>
          <c:w val="0.98854423218911691"/>
          <c:h val="0.82046085362554555"/>
        </c:manualLayout>
      </c:layout>
      <c:barChart>
        <c:barDir val="col"/>
        <c:grouping val="clustered"/>
        <c:ser>
          <c:idx val="0"/>
          <c:order val="0"/>
          <c:tx>
            <c:v>всего в % к общему объему сброса</c:v>
          </c:tx>
          <c:spPr>
            <a:solidFill>
              <a:srgbClr val="00B0F0"/>
            </a:solidFill>
            <a:ln w="15875">
              <a:solidFill>
                <a:prstClr val="black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9</a:t>
                    </a:r>
                    <a:r>
                      <a:rPr lang="en-US" smtClean="0"/>
                      <a:t>9,8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7</a:t>
                    </a:r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2</a:t>
                    </a:r>
                    <a:r>
                      <a:rPr lang="en-US" smtClean="0"/>
                      <a:t>5,5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8</a:t>
                    </a:r>
                    <a:r>
                      <a:rPr lang="en-US" smtClean="0"/>
                      <a:t>,5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7</a:t>
                    </a:r>
                    <a:r>
                      <a:rPr lang="en-US" smtClean="0"/>
                      <a:t>8,6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400" b="1" smtClean="0"/>
                      <a:t>6</a:t>
                    </a:r>
                    <a:r>
                      <a:rPr lang="en-US" smtClean="0"/>
                      <a:t>9,9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Экспорт!$A$26:$A$31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ХМАО-Югра</c:v>
                </c:pt>
                <c:pt idx="4">
                  <c:v>ЯНАО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Экспорт!$B$26:$B$31</c:f>
              <c:numCache>
                <c:formatCode>General</c:formatCode>
                <c:ptCount val="6"/>
                <c:pt idx="0">
                  <c:v>99.8</c:v>
                </c:pt>
                <c:pt idx="1">
                  <c:v>78</c:v>
                </c:pt>
                <c:pt idx="2">
                  <c:v>25.5</c:v>
                </c:pt>
                <c:pt idx="3">
                  <c:v>8.5</c:v>
                </c:pt>
                <c:pt idx="4">
                  <c:v>78.599999999999994</c:v>
                </c:pt>
                <c:pt idx="5">
                  <c:v>69.900000000000006</c:v>
                </c:pt>
              </c:numCache>
            </c:numRef>
          </c:val>
        </c:ser>
        <c:axId val="71312512"/>
        <c:axId val="71314048"/>
      </c:barChart>
      <c:catAx>
        <c:axId val="71312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1314048"/>
        <c:crosses val="autoZero"/>
        <c:auto val="1"/>
        <c:lblAlgn val="ctr"/>
        <c:lblOffset val="100"/>
      </c:catAx>
      <c:valAx>
        <c:axId val="71314048"/>
        <c:scaling>
          <c:orientation val="minMax"/>
        </c:scaling>
        <c:delete val="1"/>
        <c:axPos val="l"/>
        <c:numFmt formatCode="General" sourceLinked="1"/>
        <c:tickLblPos val="none"/>
        <c:crossAx val="71312512"/>
        <c:crosses val="autoZero"/>
        <c:crossBetween val="between"/>
      </c:valAx>
      <c:spPr>
        <a:noFill/>
        <a:ln w="25400">
          <a:noFill/>
        </a:ln>
      </c:spPr>
    </c:plotArea>
    <c:plotVisOnly val="1"/>
  </c:chart>
  <c:externalData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"/>
          <c:y val="2.5810140336710592E-2"/>
          <c:w val="0.99722222222222157"/>
          <c:h val="0.77945133467555361"/>
        </c:manualLayout>
      </c:layout>
      <c:barChart>
        <c:barDir val="col"/>
        <c:grouping val="clustered"/>
        <c:ser>
          <c:idx val="0"/>
          <c:order val="0"/>
          <c:tx>
            <c:v>План на 2019 год</c:v>
          </c:tx>
          <c:spPr>
            <a:solidFill>
              <a:schemeClr val="tx2">
                <a:lumMod val="75000"/>
              </a:schemeClr>
            </a:solidFill>
            <a:ln w="15875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2,</a:t>
                    </a:r>
                    <a:r>
                      <a:rPr lang="ru-RU" smtClean="0"/>
                      <a:t>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Лист1!$D$248:$D$253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Лист1!$E$248:$E$253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2.1800000000000002</c:v>
                </c:pt>
                <c:pt idx="3">
                  <c:v>30.2</c:v>
                </c:pt>
                <c:pt idx="4">
                  <c:v>10</c:v>
                </c:pt>
                <c:pt idx="5">
                  <c:v>3.6</c:v>
                </c:pt>
              </c:numCache>
            </c:numRef>
          </c:val>
        </c:ser>
        <c:ser>
          <c:idx val="1"/>
          <c:order val="1"/>
          <c:tx>
            <c:v>Факт за 2019 год</c:v>
          </c:tx>
          <c:spPr>
            <a:solidFill>
              <a:srgbClr val="00B0F0"/>
            </a:solidFill>
            <a:ln w="15875">
              <a:solidFill>
                <a:sysClr val="windowText" lastClr="000000"/>
              </a:solidFill>
            </a:ln>
          </c:spPr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3,</a:t>
                    </a:r>
                    <a:r>
                      <a:rPr lang="ru-RU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9,0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10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0,6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Лист1!$D$248:$D$253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Лист1!$F$248:$F$253</c:f>
              <c:numCache>
                <c:formatCode>General</c:formatCode>
                <c:ptCount val="6"/>
                <c:pt idx="0">
                  <c:v>4.5999999999999996</c:v>
                </c:pt>
                <c:pt idx="1">
                  <c:v>1.1000000000000001</c:v>
                </c:pt>
                <c:pt idx="2">
                  <c:v>3.65</c:v>
                </c:pt>
                <c:pt idx="3">
                  <c:v>9.01</c:v>
                </c:pt>
                <c:pt idx="4">
                  <c:v>10</c:v>
                </c:pt>
                <c:pt idx="5">
                  <c:v>0.63000000000000256</c:v>
                </c:pt>
              </c:numCache>
            </c:numRef>
          </c:val>
        </c:ser>
        <c:axId val="71461888"/>
        <c:axId val="71496448"/>
      </c:barChart>
      <c:catAx>
        <c:axId val="71461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1496448"/>
        <c:crosses val="autoZero"/>
        <c:auto val="1"/>
        <c:lblAlgn val="ctr"/>
        <c:lblOffset val="100"/>
      </c:catAx>
      <c:valAx>
        <c:axId val="71496448"/>
        <c:scaling>
          <c:orientation val="minMax"/>
        </c:scaling>
        <c:delete val="1"/>
        <c:axPos val="l"/>
        <c:numFmt formatCode="General" sourceLinked="1"/>
        <c:tickLblPos val="none"/>
        <c:crossAx val="71461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5.1462100417026833E-2"/>
          <c:w val="0.18379177602799718"/>
          <c:h val="0.16993199942553824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5277777777777781E-2"/>
          <c:y val="4.8967099156798706E-2"/>
          <c:w val="0.96944444444444633"/>
          <c:h val="0.84523417279602486"/>
        </c:manualLayout>
      </c:layout>
      <c:barChart>
        <c:barDir val="col"/>
        <c:grouping val="clustered"/>
        <c:ser>
          <c:idx val="0"/>
          <c:order val="0"/>
          <c:tx>
            <c:v>План на 2019 год</c:v>
          </c:tx>
          <c:spPr>
            <a:solidFill>
              <a:schemeClr val="tx2">
                <a:lumMod val="75000"/>
              </a:schemeClr>
            </a:solidFill>
            <a:ln w="15875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21,</a:t>
                    </a:r>
                    <a:r>
                      <a:rPr lang="ru-RU" smtClean="0"/>
                      <a:t>8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Лист1!$D$258:$D$263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Лист1!$E$258:$E$263</c:f>
              <c:numCache>
                <c:formatCode>General</c:formatCode>
                <c:ptCount val="6"/>
                <c:pt idx="0">
                  <c:v>13</c:v>
                </c:pt>
                <c:pt idx="1">
                  <c:v>12</c:v>
                </c:pt>
                <c:pt idx="2">
                  <c:v>21.75</c:v>
                </c:pt>
                <c:pt idx="3">
                  <c:v>73.599999999999994</c:v>
                </c:pt>
                <c:pt idx="4">
                  <c:v>12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v>Факт за 2019 год</c:v>
          </c:tx>
          <c:spPr>
            <a:solidFill>
              <a:srgbClr val="00B0F0"/>
            </a:solidFill>
            <a:ln w="15875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31,0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48,</a:t>
                    </a:r>
                    <a:r>
                      <a:rPr lang="ru-RU" smtClean="0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42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Лист1!$D$258:$D$263</c:f>
              <c:strCache>
                <c:ptCount val="6"/>
                <c:pt idx="0">
                  <c:v>ЯНАО</c:v>
                </c:pt>
                <c:pt idx="1">
                  <c:v>ХМАО-Югра</c:v>
                </c:pt>
                <c:pt idx="2">
                  <c:v>Челябинская область</c:v>
                </c:pt>
                <c:pt idx="3">
                  <c:v>Тюменская область</c:v>
                </c:pt>
                <c:pt idx="4">
                  <c:v>Свердловская область</c:v>
                </c:pt>
                <c:pt idx="5">
                  <c:v>Курганская область</c:v>
                </c:pt>
              </c:strCache>
            </c:strRef>
          </c:cat>
          <c:val>
            <c:numRef>
              <c:f>Лист1!$F$258:$F$263</c:f>
              <c:numCache>
                <c:formatCode>General</c:formatCode>
                <c:ptCount val="6"/>
                <c:pt idx="0">
                  <c:v>31.01</c:v>
                </c:pt>
                <c:pt idx="1">
                  <c:v>22.2</c:v>
                </c:pt>
                <c:pt idx="2">
                  <c:v>48.28</c:v>
                </c:pt>
                <c:pt idx="3">
                  <c:v>42</c:v>
                </c:pt>
                <c:pt idx="4">
                  <c:v>12</c:v>
                </c:pt>
                <c:pt idx="5">
                  <c:v>12.3</c:v>
                </c:pt>
              </c:numCache>
            </c:numRef>
          </c:val>
        </c:ser>
        <c:axId val="71521792"/>
        <c:axId val="71523328"/>
      </c:barChart>
      <c:catAx>
        <c:axId val="71521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1523328"/>
        <c:crosses val="autoZero"/>
        <c:auto val="1"/>
        <c:lblAlgn val="ctr"/>
        <c:lblOffset val="100"/>
      </c:catAx>
      <c:valAx>
        <c:axId val="71523328"/>
        <c:scaling>
          <c:orientation val="minMax"/>
        </c:scaling>
        <c:delete val="1"/>
        <c:axPos val="l"/>
        <c:numFmt formatCode="General" sourceLinked="1"/>
        <c:tickLblPos val="none"/>
        <c:crossAx val="7152179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ru-RU"/>
          </a:p>
        </c:txPr>
      </c:legendEntry>
      <c:layout>
        <c:manualLayout>
          <c:xMode val="edge"/>
          <c:yMode val="edge"/>
          <c:x val="9.7222222222222224E-3"/>
          <c:y val="0.22763952643872837"/>
          <c:w val="0.16434733158355241"/>
          <c:h val="0.1758521747420904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externalData r:id="rId2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baseline="0" dirty="0" smtClean="0"/>
              <a:t>Финансовое исполнение нацпроекта  </a:t>
            </a:r>
            <a:endParaRPr lang="ru-RU" sz="1600" b="1" i="0" baseline="0" dirty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3316097987751532"/>
          <c:y val="8.5421748754697393E-4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2751638706810398"/>
          <c:w val="0.93888888888889033"/>
          <c:h val="0.68435517746705388"/>
        </c:manualLayout>
      </c:layout>
      <c:barChart>
        <c:barDir val="col"/>
        <c:grouping val="stacked"/>
        <c:ser>
          <c:idx val="1"/>
          <c:order val="1"/>
          <c:tx>
            <c:strRef>
              <c:f>БКАД!$D$8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7777777777778247E-3"/>
                  <c:y val="-0.1474907833133343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4.5461504811898992E-3"/>
                  <c:y val="-0.312009296774687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8.3333333333333367E-3"/>
                  <c:y val="-0.1247059062943930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7.3237095363079619E-3"/>
                  <c:y val="-0.3364760221725682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98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5.5555555555555558E-3"/>
                  <c:y val="-0.226642806883891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9.7007874015748036E-3"/>
                  <c:y val="-0.2563607610725000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79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БКАД!$B$9:$B$14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БКАД!$D$9:$D$14</c:f>
              <c:numCache>
                <c:formatCode>#,##0.0</c:formatCode>
                <c:ptCount val="6"/>
                <c:pt idx="0">
                  <c:v>3216.7420910299788</c:v>
                </c:pt>
                <c:pt idx="1">
                  <c:v>7375.4520000000002</c:v>
                </c:pt>
                <c:pt idx="2">
                  <c:v>2577.1892879999987</c:v>
                </c:pt>
                <c:pt idx="3">
                  <c:v>7982.8572000000004</c:v>
                </c:pt>
                <c:pt idx="4">
                  <c:v>5100.4222000000054</c:v>
                </c:pt>
                <c:pt idx="5">
                  <c:v>5791.8651052100013</c:v>
                </c:pt>
              </c:numCache>
            </c:numRef>
          </c:val>
        </c:ser>
        <c:gapWidth val="75"/>
        <c:overlap val="100"/>
        <c:axId val="71704960"/>
        <c:axId val="71706496"/>
      </c:barChart>
      <c:barChart>
        <c:barDir val="col"/>
        <c:grouping val="stacked"/>
        <c:ser>
          <c:idx val="0"/>
          <c:order val="0"/>
          <c:tx>
            <c:strRef>
              <c:f>БКАД!$C$8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9,5%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1,8%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8,8%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9,6%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7,2%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1.28700102615530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dirty="0" smtClean="0"/>
                      <a:t>2,5%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БКАД!$B$9:$B$14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БКАД!$C$9:$C$14</c:f>
              <c:numCache>
                <c:formatCode>#,##0.0</c:formatCode>
                <c:ptCount val="6"/>
                <c:pt idx="0">
                  <c:v>949.34579926000004</c:v>
                </c:pt>
                <c:pt idx="1">
                  <c:v>3816.9429591599987</c:v>
                </c:pt>
                <c:pt idx="2">
                  <c:v>1001.1395130000001</c:v>
                </c:pt>
                <c:pt idx="3">
                  <c:v>3160.1234251199839</c:v>
                </c:pt>
                <c:pt idx="4">
                  <c:v>1897.135899470001</c:v>
                </c:pt>
                <c:pt idx="5">
                  <c:v>2459.5602176400002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0,5%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8,2%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1,2%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0,4%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2,8%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7,5%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БКАД!$G$9:$G$14</c:f>
              <c:numCache>
                <c:formatCode>#,##0.0</c:formatCode>
                <c:ptCount val="6"/>
                <c:pt idx="0">
                  <c:v>2267.3962917699987</c:v>
                </c:pt>
                <c:pt idx="1">
                  <c:v>3558.5090408400001</c:v>
                </c:pt>
                <c:pt idx="2">
                  <c:v>1576.0497750000011</c:v>
                </c:pt>
                <c:pt idx="3">
                  <c:v>4822.7337748799991</c:v>
                </c:pt>
                <c:pt idx="4">
                  <c:v>3203.2863005299987</c:v>
                </c:pt>
                <c:pt idx="5">
                  <c:v>3332.3048875699997</c:v>
                </c:pt>
              </c:numCache>
            </c:numRef>
          </c:val>
        </c:ser>
        <c:gapWidth val="75"/>
        <c:overlap val="100"/>
        <c:axId val="71708032"/>
        <c:axId val="71726208"/>
      </c:barChart>
      <c:catAx>
        <c:axId val="717049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1706496"/>
        <c:crosses val="autoZero"/>
        <c:auto val="1"/>
        <c:lblAlgn val="ctr"/>
        <c:lblOffset val="100"/>
      </c:catAx>
      <c:valAx>
        <c:axId val="71706496"/>
        <c:scaling>
          <c:orientation val="minMax"/>
        </c:scaling>
        <c:delete val="1"/>
        <c:axPos val="l"/>
        <c:numFmt formatCode="#,##0.0" sourceLinked="1"/>
        <c:tickLblPos val="none"/>
        <c:crossAx val="71704960"/>
        <c:crosses val="autoZero"/>
        <c:crossBetween val="between"/>
      </c:valAx>
      <c:catAx>
        <c:axId val="71708032"/>
        <c:scaling>
          <c:orientation val="minMax"/>
        </c:scaling>
        <c:delete val="1"/>
        <c:axPos val="b"/>
        <c:tickLblPos val="none"/>
        <c:crossAx val="71726208"/>
        <c:crosses val="autoZero"/>
        <c:auto val="1"/>
        <c:lblAlgn val="ctr"/>
        <c:lblOffset val="100"/>
      </c:catAx>
      <c:valAx>
        <c:axId val="71726208"/>
        <c:scaling>
          <c:orientation val="minMax"/>
        </c:scaling>
        <c:delete val="1"/>
        <c:axPos val="r"/>
        <c:numFmt formatCode="#,##0.0" sourceLinked="1"/>
        <c:tickLblPos val="none"/>
        <c:crossAx val="71708032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1514216972878404E-2"/>
          <c:y val="0.16913332381058188"/>
          <c:w val="0.94369291338583206"/>
          <c:h val="5.988253319714056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>
        <c:manualLayout>
          <c:xMode val="edge"/>
          <c:yMode val="edge"/>
          <c:x val="9.6027777777777795E-2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9585594825507188"/>
          <c:w val="0.93888888888889033"/>
          <c:h val="0.71386614224435752"/>
        </c:manualLayout>
      </c:layout>
      <c:barChart>
        <c:barDir val="col"/>
        <c:grouping val="percentStacked"/>
        <c:ser>
          <c:idx val="0"/>
          <c:order val="0"/>
          <c:tx>
            <c:strRef>
              <c:f>БКАД!$E$8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2.3121387283236993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БКАД!$B$9:$B$14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БКАД!$H$9:$H$14</c:f>
              <c:numCache>
                <c:formatCode>0.0%</c:formatCode>
                <c:ptCount val="6"/>
                <c:pt idx="0">
                  <c:v>0.40101441082488654</c:v>
                </c:pt>
                <c:pt idx="1">
                  <c:v>0.69419474223410726</c:v>
                </c:pt>
                <c:pt idx="2">
                  <c:v>0.91572629569303265</c:v>
                </c:pt>
                <c:pt idx="3">
                  <c:v>0.29550822981025188</c:v>
                </c:pt>
                <c:pt idx="4">
                  <c:v>0.69141923192162358</c:v>
                </c:pt>
                <c:pt idx="5">
                  <c:v>2.5927417590392111E-2</c:v>
                </c:pt>
              </c:numCache>
            </c:numRef>
          </c:val>
        </c:ser>
        <c:ser>
          <c:idx val="1"/>
          <c:order val="1"/>
          <c:tx>
            <c:strRef>
              <c:f>БКАД!$F$8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1.3887152994764769E-7"/>
                  <c:y val="8.9613075822169764E-4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942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407E-4"/>
                  <c:y val="-1.9007681843237919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БКАД!$B$9:$B$14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БКАД!$I$9:$I$14</c:f>
              <c:numCache>
                <c:formatCode>0.0%</c:formatCode>
                <c:ptCount val="6"/>
                <c:pt idx="0">
                  <c:v>0.59898558917511557</c:v>
                </c:pt>
                <c:pt idx="1">
                  <c:v>0.30580525776589884</c:v>
                </c:pt>
                <c:pt idx="2">
                  <c:v>8.4273704306969011E-2</c:v>
                </c:pt>
                <c:pt idx="3">
                  <c:v>0.70449177018975162</c:v>
                </c:pt>
                <c:pt idx="4">
                  <c:v>0.30858076807837842</c:v>
                </c:pt>
                <c:pt idx="5">
                  <c:v>0.97407258240960781</c:v>
                </c:pt>
              </c:numCache>
            </c:numRef>
          </c:val>
        </c:ser>
        <c:gapWidth val="75"/>
        <c:overlap val="100"/>
        <c:axId val="71756416"/>
        <c:axId val="71786880"/>
      </c:barChart>
      <c:catAx>
        <c:axId val="717564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1786880"/>
        <c:crosses val="autoZero"/>
        <c:auto val="1"/>
        <c:lblAlgn val="ctr"/>
        <c:lblOffset val="100"/>
      </c:catAx>
      <c:valAx>
        <c:axId val="71786880"/>
        <c:scaling>
          <c:orientation val="minMax"/>
        </c:scaling>
        <c:delete val="1"/>
        <c:axPos val="l"/>
        <c:numFmt formatCode="0%" sourceLinked="1"/>
        <c:tickLblPos val="none"/>
        <c:crossAx val="71756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196916010498728"/>
          <c:y val="9.8944629458515468E-2"/>
          <c:w val="0.6171727909011373"/>
          <c:h val="7.357922290477209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i="0" baseline="0" dirty="0"/>
              <a:t>План на 2020 г. на душу населения, </a:t>
            </a:r>
          </a:p>
          <a:p>
            <a:pPr>
              <a:defRPr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</a:p>
        </c:rich>
      </c:tx>
      <c:layout>
        <c:manualLayout>
          <c:xMode val="edge"/>
          <c:yMode val="edge"/>
          <c:x val="0.10067366579177603"/>
          <c:y val="7.4487774360043807E-2"/>
        </c:manualLayout>
      </c:layout>
    </c:title>
    <c:plotArea>
      <c:layout>
        <c:manualLayout>
          <c:layoutTarget val="inner"/>
          <c:xMode val="edge"/>
          <c:yMode val="edge"/>
          <c:x val="3.3872209391839873E-2"/>
          <c:y val="0.18797964131171471"/>
          <c:w val="0.93225558121631957"/>
          <c:h val="0.68644817788436452"/>
        </c:manualLayout>
      </c:layout>
      <c:barChart>
        <c:barDir val="col"/>
        <c:grouping val="stacked"/>
        <c:ser>
          <c:idx val="1"/>
          <c:order val="0"/>
          <c:tx>
            <c:strRef>
              <c:f>БКАД!$H$8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1.3887152994764642E-7"/>
                  <c:y val="8.9613075822169764E-4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9049717550738595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3548923668492135E-3"/>
                </c:manualLayout>
              </c:layout>
              <c:showVal val="1"/>
            </c:dLbl>
            <c:dLbl>
              <c:idx val="5"/>
              <c:layout>
                <c:manualLayout>
                  <c:x val="3.6287130775320054E-4"/>
                  <c:y val="-1.900768184323780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БКАД!$B$9:$B$14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БКАД!$H$9:$H$14</c:f>
              <c:numCache>
                <c:formatCode>#,##0.00</c:formatCode>
                <c:ptCount val="6"/>
                <c:pt idx="0">
                  <c:v>3.8888712677141002</c:v>
                </c:pt>
                <c:pt idx="1">
                  <c:v>1.7109714219168621</c:v>
                </c:pt>
                <c:pt idx="2">
                  <c:v>1.6763122590112276</c:v>
                </c:pt>
                <c:pt idx="3">
                  <c:v>4.7668069525090226</c:v>
                </c:pt>
                <c:pt idx="4">
                  <c:v>1.4714019771120694</c:v>
                </c:pt>
                <c:pt idx="5">
                  <c:v>10.638128265184298</c:v>
                </c:pt>
              </c:numCache>
            </c:numRef>
          </c:val>
        </c:ser>
        <c:gapWidth val="75"/>
        <c:overlap val="100"/>
        <c:axId val="71799168"/>
        <c:axId val="71800704"/>
      </c:barChart>
      <c:catAx>
        <c:axId val="717991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1800704"/>
        <c:crosses val="autoZero"/>
        <c:auto val="1"/>
        <c:lblAlgn val="ctr"/>
        <c:lblOffset val="100"/>
      </c:catAx>
      <c:valAx>
        <c:axId val="71800704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1799168"/>
        <c:crosses val="autoZero"/>
        <c:crossBetween val="between"/>
      </c:valAx>
    </c:plotArea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560113451693211E-2"/>
          <c:y val="0.14343906742583845"/>
          <c:w val="0.49989376626372839"/>
          <c:h val="0.78663488771258261"/>
        </c:manualLayout>
      </c:layout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БКАД!$J$8:$J$10</c:f>
              <c:strCache>
                <c:ptCount val="3"/>
                <c:pt idx="0">
                  <c:v>ФП "Дорожная сеть"</c:v>
                </c:pt>
                <c:pt idx="1">
                  <c:v>ФП "Общесистемные меры развития дорожного хозяйства"</c:v>
                </c:pt>
                <c:pt idx="2">
                  <c:v>ФП "Безопасность дорожного движения"</c:v>
                </c:pt>
              </c:strCache>
            </c:strRef>
          </c:cat>
          <c:val>
            <c:numRef>
              <c:f>БКАД!$K$8:$K$10</c:f>
              <c:numCache>
                <c:formatCode>#,##0.00</c:formatCode>
                <c:ptCount val="3"/>
                <c:pt idx="0">
                  <c:v>28.867581727210073</c:v>
                </c:pt>
                <c:pt idx="1">
                  <c:v>2.3762350999999939</c:v>
                </c:pt>
                <c:pt idx="2">
                  <c:v>0.80071105703000156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4172504927888565"/>
          <c:y val="0.19262203732325367"/>
          <c:w val="0.45558202099737538"/>
          <c:h val="0.7435808114377541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Структура финансирования нацпроекта</a:t>
            </a:r>
            <a:endParaRPr lang="ru-RU" sz="1600" baseline="0" dirty="0"/>
          </a:p>
        </c:rich>
      </c:tx>
      <c:layout>
        <c:manualLayout>
          <c:xMode val="edge"/>
          <c:yMode val="edge"/>
          <c:x val="9.4770778652668544E-2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9968923206063524"/>
          <c:w val="0.93888888888889044"/>
          <c:h val="0.66742398992704366"/>
        </c:manualLayout>
      </c:layout>
      <c:barChart>
        <c:barDir val="col"/>
        <c:grouping val="percentStacked"/>
        <c:ser>
          <c:idx val="0"/>
          <c:order val="0"/>
          <c:tx>
            <c:strRef>
              <c:f>Демография!$E$8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ysClr val="windowText" lastClr="000000"/>
              </a:solidFill>
            </a:ln>
          </c:spPr>
          <c:dLbls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Демография!$B$9:$B$14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Демография!$H$9:$H$14</c:f>
              <c:numCache>
                <c:formatCode>0.0%</c:formatCode>
                <c:ptCount val="6"/>
                <c:pt idx="0">
                  <c:v>0.98197985215367811</c:v>
                </c:pt>
                <c:pt idx="1">
                  <c:v>0.42691794548718331</c:v>
                </c:pt>
                <c:pt idx="2">
                  <c:v>0.41376321721901432</c:v>
                </c:pt>
                <c:pt idx="3">
                  <c:v>0.22158836943877647</c:v>
                </c:pt>
                <c:pt idx="4">
                  <c:v>0.71135471660542926</c:v>
                </c:pt>
                <c:pt idx="5">
                  <c:v>4.9065715253221377E-2</c:v>
                </c:pt>
              </c:numCache>
            </c:numRef>
          </c:val>
        </c:ser>
        <c:ser>
          <c:idx val="1"/>
          <c:order val="1"/>
          <c:tx>
            <c:strRef>
              <c:f>Демография!$F$8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2540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2.7777777777777974E-3"/>
                  <c:y val="-4.317205495685681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821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6.9226531868702302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174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2.1265397380883246E-3"/>
                  <c:y val="1.9527991099878093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Демография!$B$9:$B$14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Демография!$I$9:$I$14</c:f>
              <c:numCache>
                <c:formatCode>0.0%</c:formatCode>
                <c:ptCount val="6"/>
                <c:pt idx="0">
                  <c:v>1.8020147846329403E-2</c:v>
                </c:pt>
                <c:pt idx="1">
                  <c:v>0.57308205451281691</c:v>
                </c:pt>
                <c:pt idx="2">
                  <c:v>0.5862367827809799</c:v>
                </c:pt>
                <c:pt idx="3">
                  <c:v>0.77841163056122364</c:v>
                </c:pt>
                <c:pt idx="4">
                  <c:v>0.2886452833945769</c:v>
                </c:pt>
                <c:pt idx="5">
                  <c:v>0.95093428474677899</c:v>
                </c:pt>
              </c:numCache>
            </c:numRef>
          </c:val>
        </c:ser>
        <c:gapWidth val="75"/>
        <c:overlap val="100"/>
        <c:axId val="67036288"/>
        <c:axId val="67037824"/>
      </c:barChart>
      <c:catAx>
        <c:axId val="670362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67037824"/>
        <c:crosses val="autoZero"/>
        <c:auto val="1"/>
        <c:lblAlgn val="ctr"/>
        <c:lblOffset val="100"/>
      </c:catAx>
      <c:valAx>
        <c:axId val="67037824"/>
        <c:scaling>
          <c:orientation val="minMax"/>
        </c:scaling>
        <c:delete val="1"/>
        <c:axPos val="l"/>
        <c:numFmt formatCode="0%" sourceLinked="1"/>
        <c:tickLblPos val="none"/>
        <c:crossAx val="670362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919138232720957"/>
          <c:y val="9.103587255737057E-2"/>
          <c:w val="0.6171727909011373"/>
          <c:h val="8.9826747645323363E-2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0778302050454105E-3"/>
          <c:y val="3.6529417686566333E-2"/>
          <c:w val="0.96657193387225027"/>
          <c:h val="0.91220360596167749"/>
        </c:manualLayout>
      </c:layout>
      <c:barChart>
        <c:barDir val="col"/>
        <c:grouping val="clustered"/>
        <c:ser>
          <c:idx val="0"/>
          <c:order val="0"/>
          <c:tx>
            <c:strRef>
              <c:f>Лист1!$C$5</c:f>
              <c:strCache>
                <c:ptCount val="1"/>
                <c:pt idx="0">
                  <c:v>Укладка дорожного полотна, %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</c:dLbls>
          <c:cat>
            <c:strRef>
              <c:f>Лист1!$B$6:$B$11</c:f>
              <c:strCache>
                <c:ptCount val="6"/>
                <c:pt idx="0">
                  <c:v>Челябинская область</c:v>
                </c:pt>
                <c:pt idx="1">
                  <c:v>Курганская область</c:v>
                </c:pt>
                <c:pt idx="2">
                  <c:v>Тюменская область</c:v>
                </c:pt>
                <c:pt idx="3">
                  <c:v>ХМАО-Югра</c:v>
                </c:pt>
                <c:pt idx="4">
                  <c:v>ЯНАО</c:v>
                </c:pt>
                <c:pt idx="5">
                  <c:v>Свердловская область</c:v>
                </c:pt>
              </c:strCache>
            </c:strRef>
          </c:cat>
          <c:val>
            <c:numRef>
              <c:f>Лист1!$C$6:$C$11</c:f>
              <c:numCache>
                <c:formatCode>0.0%</c:formatCode>
                <c:ptCount val="6"/>
                <c:pt idx="0">
                  <c:v>0.59099999999999997</c:v>
                </c:pt>
                <c:pt idx="1">
                  <c:v>0.54800000000000004</c:v>
                </c:pt>
                <c:pt idx="2">
                  <c:v>0.53</c:v>
                </c:pt>
                <c:pt idx="3">
                  <c:v>0.88900000000000001</c:v>
                </c:pt>
                <c:pt idx="4">
                  <c:v>0.63600000000000456</c:v>
                </c:pt>
                <c:pt idx="5">
                  <c:v>0.83800000000000063</c:v>
                </c:pt>
              </c:numCache>
            </c:numRef>
          </c:val>
        </c:ser>
        <c:axId val="71604864"/>
        <c:axId val="71821184"/>
      </c:barChart>
      <c:catAx>
        <c:axId val="716048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1821184"/>
        <c:crosses val="autoZero"/>
        <c:auto val="1"/>
        <c:lblAlgn val="ctr"/>
        <c:lblOffset val="100"/>
      </c:catAx>
      <c:valAx>
        <c:axId val="71821184"/>
        <c:scaling>
          <c:orientation val="minMax"/>
        </c:scaling>
        <c:delete val="1"/>
        <c:axPos val="l"/>
        <c:numFmt formatCode="0.0%" sourceLinked="1"/>
        <c:tickLblPos val="none"/>
        <c:crossAx val="71604864"/>
        <c:crosses val="autoZero"/>
        <c:crossBetween val="between"/>
      </c:valAx>
    </c:plotArea>
    <c:plotVisOnly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b="1" i="0" baseline="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664943132108487"/>
          <c:y val="1.3359764567485321E-2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2751638706810398"/>
          <c:w val="0.93888888888889033"/>
          <c:h val="0.67629687971177865"/>
        </c:manualLayout>
      </c:layout>
      <c:barChart>
        <c:barDir val="col"/>
        <c:grouping val="stacked"/>
        <c:ser>
          <c:idx val="1"/>
          <c:order val="1"/>
          <c:tx>
            <c:strRef>
              <c:f>'Произ. труда'!$D$8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6.56496062992126E-3"/>
                  <c:y val="-4.34042381534328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0,00</a:t>
                    </a:r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2.5462668816040097E-17"/>
                  <c:y val="-0.242162456204053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2.7775590551181212E-3"/>
                  <c:y val="-0.2477678747265847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2.0188101487314284E-3"/>
                  <c:y val="-0.115236975193721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2.7777777777778195E-3"/>
                  <c:y val="-0.3270290824538985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4.1450131233597004E-3"/>
                  <c:y val="-0.250108151647318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0,08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'Произ. труда'!$B$9:$B$14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'Произ. труда'!$D$9:$D$14</c:f>
              <c:numCache>
                <c:formatCode>#,##0.0</c:formatCode>
                <c:ptCount val="6"/>
                <c:pt idx="0">
                  <c:v>4.5</c:v>
                </c:pt>
                <c:pt idx="1">
                  <c:v>73.382499999999979</c:v>
                </c:pt>
                <c:pt idx="2">
                  <c:v>76.194630000000004</c:v>
                </c:pt>
                <c:pt idx="3">
                  <c:v>30.108599999999889</c:v>
                </c:pt>
                <c:pt idx="4">
                  <c:v>101.37339999999998</c:v>
                </c:pt>
                <c:pt idx="5">
                  <c:v>79.313100000000006</c:v>
                </c:pt>
              </c:numCache>
            </c:numRef>
          </c:val>
        </c:ser>
        <c:gapWidth val="75"/>
        <c:overlap val="100"/>
        <c:axId val="71948160"/>
        <c:axId val="71949696"/>
      </c:barChart>
      <c:barChart>
        <c:barDir val="col"/>
        <c:grouping val="stacked"/>
        <c:ser>
          <c:idx val="0"/>
          <c:order val="0"/>
          <c:tx>
            <c:strRef>
              <c:f>'Произ. труда'!$C$8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3,1%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6,6%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2.7777777777777957E-3"/>
                  <c:y val="-7.05444104094255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dirty="0" smtClean="0"/>
                      <a:t>0,0%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4,9%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1.28700102615530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dirty="0" smtClean="0"/>
                      <a:t>7,7%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'Произ. труда'!$B$9:$B$14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'Произ. труда'!$C$9:$C$14</c:f>
              <c:numCache>
                <c:formatCode>#,##0.0</c:formatCode>
                <c:ptCount val="6"/>
                <c:pt idx="0">
                  <c:v>0</c:v>
                </c:pt>
                <c:pt idx="1">
                  <c:v>46.304649999999995</c:v>
                </c:pt>
                <c:pt idx="2">
                  <c:v>43.087210220000003</c:v>
                </c:pt>
                <c:pt idx="3">
                  <c:v>3.0093415299999995</c:v>
                </c:pt>
                <c:pt idx="4">
                  <c:v>35.34721296</c:v>
                </c:pt>
                <c:pt idx="5">
                  <c:v>61.658800000000006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smtClean="0"/>
                      <a:t>00,0%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dirty="0" smtClean="0"/>
                      <a:t>6,9%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3,4%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ru-RU" smtClean="0"/>
                      <a:t>0,0%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5,1%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2,3%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'Произ. труда'!$G$9:$G$14</c:f>
              <c:numCache>
                <c:formatCode>#,##0.0</c:formatCode>
                <c:ptCount val="6"/>
                <c:pt idx="0">
                  <c:v>4.5</c:v>
                </c:pt>
                <c:pt idx="1">
                  <c:v>27.077849999999987</c:v>
                </c:pt>
                <c:pt idx="2">
                  <c:v>33.107419780000008</c:v>
                </c:pt>
                <c:pt idx="3">
                  <c:v>27.099258470000031</c:v>
                </c:pt>
                <c:pt idx="4">
                  <c:v>66.026187039999456</c:v>
                </c:pt>
                <c:pt idx="5">
                  <c:v>17.654300000000031</c:v>
                </c:pt>
              </c:numCache>
            </c:numRef>
          </c:val>
        </c:ser>
        <c:gapWidth val="75"/>
        <c:overlap val="100"/>
        <c:axId val="71992448"/>
        <c:axId val="71993984"/>
      </c:barChart>
      <c:catAx>
        <c:axId val="719481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1949696"/>
        <c:crosses val="autoZero"/>
        <c:auto val="1"/>
        <c:lblAlgn val="ctr"/>
        <c:lblOffset val="100"/>
      </c:catAx>
      <c:valAx>
        <c:axId val="71949696"/>
        <c:scaling>
          <c:orientation val="minMax"/>
        </c:scaling>
        <c:delete val="1"/>
        <c:axPos val="l"/>
        <c:numFmt formatCode="#,##0.0" sourceLinked="1"/>
        <c:tickLblPos val="none"/>
        <c:crossAx val="71948160"/>
        <c:crosses val="autoZero"/>
        <c:crossBetween val="between"/>
      </c:valAx>
      <c:catAx>
        <c:axId val="71992448"/>
        <c:scaling>
          <c:orientation val="minMax"/>
        </c:scaling>
        <c:delete val="1"/>
        <c:axPos val="b"/>
        <c:tickLblPos val="none"/>
        <c:crossAx val="71993984"/>
        <c:crosses val="autoZero"/>
        <c:auto val="1"/>
        <c:lblAlgn val="ctr"/>
        <c:lblOffset val="100"/>
      </c:catAx>
      <c:valAx>
        <c:axId val="71993984"/>
        <c:scaling>
          <c:orientation val="minMax"/>
        </c:scaling>
        <c:delete val="1"/>
        <c:axPos val="r"/>
        <c:numFmt formatCode="#,##0.0" sourceLinked="1"/>
        <c:tickLblPos val="none"/>
        <c:crossAx val="71992448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2.4693788276465496E-4"/>
          <c:y val="0.21215315980054145"/>
          <c:w val="0.400014654418197"/>
          <c:h val="0.12017679252569829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>
        <c:manualLayout>
          <c:xMode val="edge"/>
          <c:yMode val="edge"/>
          <c:x val="0.10991666666666666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1218905571338634"/>
          <c:w val="0.93888888888889033"/>
          <c:h val="0.69162421106649763"/>
        </c:manualLayout>
      </c:layout>
      <c:barChart>
        <c:barDir val="col"/>
        <c:grouping val="percentStacked"/>
        <c:ser>
          <c:idx val="0"/>
          <c:order val="0"/>
          <c:tx>
            <c:strRef>
              <c:f>'Произ. труда'!$E$8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1.0276172125883108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'Произ. труда'!$B$9:$B$14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'Произ. труда'!$H$9:$H$14</c:f>
              <c:numCache>
                <c:formatCode>0.0%</c:formatCode>
                <c:ptCount val="6"/>
                <c:pt idx="0">
                  <c:v>1</c:v>
                </c:pt>
                <c:pt idx="1">
                  <c:v>0.97079685211052447</c:v>
                </c:pt>
                <c:pt idx="2">
                  <c:v>0.59754342267952565</c:v>
                </c:pt>
                <c:pt idx="3">
                  <c:v>0.70140757125871012</c:v>
                </c:pt>
                <c:pt idx="4">
                  <c:v>0.65236245405599491</c:v>
                </c:pt>
                <c:pt idx="5">
                  <c:v>0.19173503494378608</c:v>
                </c:pt>
              </c:numCache>
            </c:numRef>
          </c:val>
        </c:ser>
        <c:ser>
          <c:idx val="1"/>
          <c:order val="1"/>
          <c:tx>
            <c:strRef>
              <c:f>'Произ. труда'!$F$8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-5.5555555555555558E-3"/>
                  <c:y val="-4.3698517625025794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020587744451197E-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19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374E-4"/>
                  <c:y val="3.7511264849119291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'Произ. труда'!$B$9:$B$14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'Произ. труда'!$I$9:$I$14</c:f>
              <c:numCache>
                <c:formatCode>0.0%</c:formatCode>
                <c:ptCount val="6"/>
                <c:pt idx="0">
                  <c:v>0</c:v>
                </c:pt>
                <c:pt idx="1">
                  <c:v>2.9203147889483368E-2</c:v>
                </c:pt>
                <c:pt idx="2">
                  <c:v>0.40245657732047896</c:v>
                </c:pt>
                <c:pt idx="3">
                  <c:v>0.29859242874128994</c:v>
                </c:pt>
                <c:pt idx="4">
                  <c:v>0.34763754594400531</c:v>
                </c:pt>
                <c:pt idx="5">
                  <c:v>0.80826496505620893</c:v>
                </c:pt>
              </c:numCache>
            </c:numRef>
          </c:val>
        </c:ser>
        <c:gapWidth val="75"/>
        <c:overlap val="100"/>
        <c:axId val="72028544"/>
        <c:axId val="72030080"/>
      </c:barChart>
      <c:catAx>
        <c:axId val="720285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2030080"/>
        <c:crosses val="autoZero"/>
        <c:auto val="1"/>
        <c:lblAlgn val="ctr"/>
        <c:lblOffset val="100"/>
      </c:catAx>
      <c:valAx>
        <c:axId val="72030080"/>
        <c:scaling>
          <c:orientation val="minMax"/>
        </c:scaling>
        <c:delete val="1"/>
        <c:axPos val="l"/>
        <c:numFmt formatCode="0%" sourceLinked="1"/>
        <c:tickLblPos val="none"/>
        <c:crossAx val="72028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919138232720957"/>
          <c:y val="7.2622552520619388E-2"/>
          <c:w val="0.6171727909011373"/>
          <c:h val="7.716404526481184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i="0" baseline="0" dirty="0"/>
              <a:t>План на 2020 г. на душу населения, </a:t>
            </a:r>
            <a:endParaRPr lang="ru-RU" sz="1600" dirty="0"/>
          </a:p>
          <a:p>
            <a:pPr>
              <a:defRPr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  <a:endParaRPr lang="ru-RU" sz="1600" dirty="0"/>
          </a:p>
        </c:rich>
      </c:tx>
      <c:layout>
        <c:manualLayout>
          <c:xMode val="edge"/>
          <c:yMode val="edge"/>
          <c:x val="0.13122922134733161"/>
          <c:y val="7.3256762203732353E-2"/>
        </c:manualLayout>
      </c:layout>
    </c:title>
    <c:plotArea>
      <c:layout>
        <c:manualLayout>
          <c:layoutTarget val="inner"/>
          <c:xMode val="edge"/>
          <c:yMode val="edge"/>
          <c:x val="2.1086780210867798E-2"/>
          <c:y val="0.18763946092487371"/>
          <c:w val="0.96431467964314765"/>
          <c:h val="0.68613178405713959"/>
        </c:manualLayout>
      </c:layout>
      <c:barChart>
        <c:barDir val="col"/>
        <c:grouping val="stacked"/>
        <c:ser>
          <c:idx val="1"/>
          <c:order val="0"/>
          <c:tx>
            <c:strRef>
              <c:f>'Произ. труда'!$H$8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5.5555555555555558E-3"/>
                  <c:y val="-4.965851624002919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0,00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2.7777777777777957E-3"/>
                  <c:y val="-7.21162869506286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5.5557742782152099E-3"/>
                  <c:y val="-0.144052708409363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0,05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5.5555555555555558E-3"/>
                  <c:y val="-6.92475626922475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0,02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2.7777777777777957E-3"/>
                  <c:y val="-9.23954694750013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0,03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5.9184164479440084E-3"/>
                  <c:y val="-0.35975672540534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'Произ. труда'!$B$9:$B$14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'Произ. труда'!$H$9:$H$14</c:f>
              <c:numCache>
                <c:formatCode>#,##0.00</c:formatCode>
                <c:ptCount val="6"/>
                <c:pt idx="0">
                  <c:v>5.4402622931793871</c:v>
                </c:pt>
                <c:pt idx="1">
                  <c:v>17.023412310027059</c:v>
                </c:pt>
                <c:pt idx="2">
                  <c:v>49.560190605535531</c:v>
                </c:pt>
                <c:pt idx="3">
                  <c:v>17.978761264865529</c:v>
                </c:pt>
                <c:pt idx="4">
                  <c:v>29.244838042343442</c:v>
                </c:pt>
                <c:pt idx="5">
                  <c:v>145.67724136917658</c:v>
                </c:pt>
              </c:numCache>
            </c:numRef>
          </c:val>
        </c:ser>
        <c:gapWidth val="75"/>
        <c:overlap val="100"/>
        <c:axId val="72050560"/>
        <c:axId val="72052096"/>
      </c:barChart>
      <c:catAx>
        <c:axId val="720505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2052096"/>
        <c:crosses val="autoZero"/>
        <c:auto val="1"/>
        <c:lblAlgn val="ctr"/>
        <c:lblOffset val="100"/>
      </c:catAx>
      <c:valAx>
        <c:axId val="72052096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2050560"/>
        <c:crosses val="autoZero"/>
        <c:crossBetween val="between"/>
      </c:valAx>
    </c:plotArea>
    <c:plotVisOnly val="1"/>
  </c:chart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6317586016217099E-2"/>
          <c:y val="0.21252541577602882"/>
          <c:w val="0.48759670525976861"/>
          <c:h val="0.7378405062301262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ru-RU" smtClean="0"/>
                      <a:t>0,</a:t>
                    </a:r>
                    <a:r>
                      <a:rPr lang="en-US" smtClean="0"/>
                      <a:t>29; </a:t>
                    </a:r>
                    <a:r>
                      <a:rPr lang="en-US"/>
                      <a:t>80%</a:t>
                    </a:r>
                  </a:p>
                </c:rich>
              </c:tx>
              <c:spPr/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0,0</a:t>
                    </a:r>
                    <a:r>
                      <a:rPr lang="en-US" smtClean="0"/>
                      <a:t>7; </a:t>
                    </a:r>
                    <a:r>
                      <a:rPr lang="en-US"/>
                      <a:t>20%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'Произ. труда'!$J$8:$J$10</c:f>
              <c:strCache>
                <c:ptCount val="3"/>
                <c:pt idx="0">
                  <c:v>ФП "Системные меры по повышению произв-ти труда"</c:v>
                </c:pt>
                <c:pt idx="1">
                  <c:v>ФП "Адресная поддержка повышения произв-ти труда на предприятиях"</c:v>
                </c:pt>
                <c:pt idx="2">
                  <c:v>ФП "Поддержка занятости"</c:v>
                </c:pt>
              </c:strCache>
            </c:strRef>
          </c:cat>
          <c:val>
            <c:numRef>
              <c:f>'Произ. труда'!$K$8:$K$10</c:f>
              <c:numCache>
                <c:formatCode>#,##0.00</c:formatCode>
                <c:ptCount val="3"/>
                <c:pt idx="0">
                  <c:v>0.51900000000000002</c:v>
                </c:pt>
                <c:pt idx="1">
                  <c:v>292.33949999999999</c:v>
                </c:pt>
                <c:pt idx="2">
                  <c:v>72.013729999999995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3151531058617674"/>
          <c:y val="0.18797312444606681"/>
          <c:w val="0.45181802274715682"/>
          <c:h val="0.51072189344373986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b="1" i="0" baseline="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3520188101487321"/>
          <c:y val="1.3067969289875941E-3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5747818143663131"/>
          <c:w val="0.93888888888889033"/>
          <c:h val="0.75274753422459595"/>
        </c:manualLayout>
      </c:layout>
      <c:barChart>
        <c:barDir val="col"/>
        <c:grouping val="stacked"/>
        <c:ser>
          <c:idx val="1"/>
          <c:order val="1"/>
          <c:tx>
            <c:strRef>
              <c:f>Цифра!$D$8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7683727034120749E-3"/>
                  <c:y val="-7.28618537334235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0,02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4.5459317585301836E-3"/>
                  <c:y val="-5.77913108583136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7777777777777957E-3"/>
                  <c:y val="-0.214706390647953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3.7874015748031627E-3"/>
                  <c:y val="-0.1124128183288273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3.7871828521435021E-3"/>
                  <c:y val="-0.370415941438606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7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3.1358267716535488E-3"/>
                  <c:y val="-6.58667555456801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0,08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Цифра!$B$9:$B$14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Цифра!$D$9:$D$14</c:f>
              <c:numCache>
                <c:formatCode>#,##0.0</c:formatCode>
                <c:ptCount val="6"/>
                <c:pt idx="0">
                  <c:v>16.071836730000001</c:v>
                </c:pt>
                <c:pt idx="1">
                  <c:v>99.954099999999997</c:v>
                </c:pt>
                <c:pt idx="2">
                  <c:v>447.41072196999869</c:v>
                </c:pt>
                <c:pt idx="3">
                  <c:v>196.3306</c:v>
                </c:pt>
                <c:pt idx="4">
                  <c:v>865.99644999999998</c:v>
                </c:pt>
                <c:pt idx="5">
                  <c:v>77.25539999999998</c:v>
                </c:pt>
              </c:numCache>
            </c:numRef>
          </c:val>
        </c:ser>
        <c:gapWidth val="75"/>
        <c:overlap val="100"/>
        <c:axId val="72303744"/>
        <c:axId val="72305280"/>
      </c:barChart>
      <c:barChart>
        <c:barDir val="col"/>
        <c:grouping val="stacked"/>
        <c:ser>
          <c:idx val="0"/>
          <c:order val="0"/>
          <c:tx>
            <c:strRef>
              <c:f>Цифра!$C$8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0"/>
                  <c:y val="1.4215395820217504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5</a:t>
                    </a:r>
                    <a:r>
                      <a:rPr lang="ru-RU" dirty="0" smtClean="0"/>
                      <a:t>,6%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delete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3,8%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8,2%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dirty="0" smtClean="0">
                        <a:solidFill>
                          <a:schemeClr val="bg1"/>
                        </a:solidFill>
                      </a:rPr>
                      <a:t>9,7%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5"/>
              <c:layout>
                <c:manualLayout>
                  <c:x val="0"/>
                  <c:y val="1.2870010261553063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1</a:t>
                    </a:r>
                    <a:r>
                      <a:rPr lang="ru-RU" dirty="0" smtClean="0"/>
                      <a:t>0,9%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Val val="1"/>
          </c:dLbls>
          <c:cat>
            <c:strRef>
              <c:f>Цифра!$B$9:$B$14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Цифра!$C$9:$C$14</c:f>
              <c:numCache>
                <c:formatCode>#,##0.0</c:formatCode>
                <c:ptCount val="6"/>
                <c:pt idx="0">
                  <c:v>0.9</c:v>
                </c:pt>
                <c:pt idx="1">
                  <c:v>0</c:v>
                </c:pt>
                <c:pt idx="2">
                  <c:v>419.58058208</c:v>
                </c:pt>
                <c:pt idx="3">
                  <c:v>74.895382169999237</c:v>
                </c:pt>
                <c:pt idx="4">
                  <c:v>256.86288424000008</c:v>
                </c:pt>
                <c:pt idx="5">
                  <c:v>8.3728050000000067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7683465959328127E-3"/>
                  <c:y val="-2.3166023166023172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/>
                      <a:t>9</a:t>
                    </a:r>
                    <a:r>
                      <a:rPr lang="ru-RU" dirty="0" smtClean="0"/>
                      <a:t>4,4%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en-US" sz="105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en-US" smtClean="0">
                        <a:solidFill>
                          <a:schemeClr val="bg1"/>
                        </a:solidFill>
                      </a:rPr>
                      <a:t>00,0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,2%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1,8%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0,3%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mtClean="0">
                        <a:solidFill>
                          <a:schemeClr val="bg1"/>
                        </a:solidFill>
                      </a:rPr>
                      <a:t>9,1%</a:t>
                    </a:r>
                    <a:endParaRPr lang="en-US">
                      <a:solidFill>
                        <a:schemeClr val="bg1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showVal val="1"/>
          </c:dLbls>
          <c:val>
            <c:numRef>
              <c:f>Цифра!$G$9:$G$14</c:f>
              <c:numCache>
                <c:formatCode>#,##0.0</c:formatCode>
                <c:ptCount val="6"/>
                <c:pt idx="0">
                  <c:v>15.171836730000004</c:v>
                </c:pt>
                <c:pt idx="1">
                  <c:v>99.954099999999997</c:v>
                </c:pt>
                <c:pt idx="2">
                  <c:v>27.830139889999867</c:v>
                </c:pt>
                <c:pt idx="3">
                  <c:v>121.43521782999998</c:v>
                </c:pt>
                <c:pt idx="4">
                  <c:v>609.13356576000001</c:v>
                </c:pt>
                <c:pt idx="5">
                  <c:v>68.882594999999981</c:v>
                </c:pt>
              </c:numCache>
            </c:numRef>
          </c:val>
        </c:ser>
        <c:gapWidth val="75"/>
        <c:overlap val="100"/>
        <c:axId val="72323456"/>
        <c:axId val="72324992"/>
      </c:barChart>
      <c:catAx>
        <c:axId val="723037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2305280"/>
        <c:crosses val="autoZero"/>
        <c:auto val="1"/>
        <c:lblAlgn val="ctr"/>
        <c:lblOffset val="100"/>
      </c:catAx>
      <c:valAx>
        <c:axId val="72305280"/>
        <c:scaling>
          <c:orientation val="minMax"/>
        </c:scaling>
        <c:delete val="1"/>
        <c:axPos val="l"/>
        <c:numFmt formatCode="#,##0.0" sourceLinked="1"/>
        <c:tickLblPos val="none"/>
        <c:crossAx val="72303744"/>
        <c:crosses val="autoZero"/>
        <c:crossBetween val="between"/>
      </c:valAx>
      <c:catAx>
        <c:axId val="72323456"/>
        <c:scaling>
          <c:orientation val="minMax"/>
        </c:scaling>
        <c:delete val="1"/>
        <c:axPos val="b"/>
        <c:tickLblPos val="none"/>
        <c:crossAx val="72324992"/>
        <c:crosses val="autoZero"/>
        <c:auto val="1"/>
        <c:lblAlgn val="ctr"/>
        <c:lblOffset val="100"/>
      </c:catAx>
      <c:valAx>
        <c:axId val="72324992"/>
        <c:scaling>
          <c:orientation val="minMax"/>
        </c:scaling>
        <c:delete val="1"/>
        <c:axPos val="r"/>
        <c:numFmt formatCode="#,##0.0" sourceLinked="1"/>
        <c:tickLblPos val="none"/>
        <c:crossAx val="72323456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20214142873014121"/>
          <c:w val="0.40834798775153108"/>
          <c:h val="0.1090545494945006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Структура финансирования нацпроекта </a:t>
            </a:r>
            <a:endParaRPr lang="ru-RU" sz="1600" dirty="0"/>
          </a:p>
        </c:rich>
      </c:tx>
      <c:layout>
        <c:manualLayout>
          <c:xMode val="edge"/>
          <c:yMode val="edge"/>
          <c:x val="0.12816666666666668"/>
          <c:y val="9.7937350395411039E-4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8250213360131748"/>
          <c:w val="0.93888888888889033"/>
          <c:h val="0.72568325741584461"/>
        </c:manualLayout>
      </c:layout>
      <c:barChart>
        <c:barDir val="col"/>
        <c:grouping val="percentStacked"/>
        <c:ser>
          <c:idx val="0"/>
          <c:order val="0"/>
          <c:tx>
            <c:strRef>
              <c:f>Цифра!$E$8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3.5274757322001677E-3"/>
                  <c:y val="1.5414258188824659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2.7777777777777957E-3"/>
                  <c:y val="-4.4092323075214039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5"/>
              <c:layout>
                <c:manualLayout>
                  <c:x val="0"/>
                  <c:y val="5.1380860629415539E-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Цифра!$B$9:$B$14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Цифра!$H$9:$H$14</c:f>
              <c:numCache>
                <c:formatCode>0.0%</c:formatCode>
                <c:ptCount val="6"/>
                <c:pt idx="0">
                  <c:v>0.37023770835680958</c:v>
                </c:pt>
                <c:pt idx="1">
                  <c:v>0.9299998699403027</c:v>
                </c:pt>
                <c:pt idx="2">
                  <c:v>0.10493557193550759</c:v>
                </c:pt>
                <c:pt idx="3">
                  <c:v>2.8575779832588508E-2</c:v>
                </c:pt>
                <c:pt idx="4">
                  <c:v>0.15486299048916558</c:v>
                </c:pt>
                <c:pt idx="5">
                  <c:v>8.6856064430448174E-2</c:v>
                </c:pt>
              </c:numCache>
            </c:numRef>
          </c:val>
        </c:ser>
        <c:ser>
          <c:idx val="1"/>
          <c:order val="1"/>
          <c:tx>
            <c:strRef>
              <c:f>Цифра!$F$8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1.3887152994764769E-7"/>
                  <c:y val="-1.451812743060296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977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19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439E-4"/>
                  <c:y val="-1.9007681843237933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Цифра!$B$9:$B$14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Цифра!$I$9:$I$14</c:f>
              <c:numCache>
                <c:formatCode>0.0%</c:formatCode>
                <c:ptCount val="6"/>
                <c:pt idx="0">
                  <c:v>0.62976229164319653</c:v>
                </c:pt>
                <c:pt idx="1">
                  <c:v>7.0000130059697532E-2</c:v>
                </c:pt>
                <c:pt idx="2">
                  <c:v>0.8950644280644936</c:v>
                </c:pt>
                <c:pt idx="3">
                  <c:v>0.9714242201674117</c:v>
                </c:pt>
                <c:pt idx="4">
                  <c:v>0.8451370095108357</c:v>
                </c:pt>
                <c:pt idx="5">
                  <c:v>0.91314393556955264</c:v>
                </c:pt>
              </c:numCache>
            </c:numRef>
          </c:val>
        </c:ser>
        <c:gapWidth val="75"/>
        <c:overlap val="100"/>
        <c:axId val="72351744"/>
        <c:axId val="72353280"/>
      </c:barChart>
      <c:catAx>
        <c:axId val="723517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2353280"/>
        <c:crosses val="autoZero"/>
        <c:auto val="1"/>
        <c:lblAlgn val="ctr"/>
        <c:lblOffset val="100"/>
      </c:catAx>
      <c:valAx>
        <c:axId val="72353280"/>
        <c:scaling>
          <c:orientation val="minMax"/>
        </c:scaling>
        <c:delete val="1"/>
        <c:axPos val="l"/>
        <c:numFmt formatCode="0%" sourceLinked="1"/>
        <c:tickLblPos val="none"/>
        <c:crossAx val="723517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0252471566054217"/>
          <c:y val="9.3982928664492121E-2"/>
          <c:w val="0.6171727909011373"/>
          <c:h val="6.3244551110482675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План на 2020 г. на душу населения, </a:t>
            </a:r>
          </a:p>
          <a:p>
            <a:pPr>
              <a:defRPr sz="1600"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</a:p>
        </c:rich>
      </c:tx>
      <c:layout>
        <c:manualLayout>
          <c:xMode val="edge"/>
          <c:yMode val="edge"/>
          <c:x val="0.12738102181671737"/>
          <c:y val="1.7983301220295445E-2"/>
        </c:manualLayout>
      </c:layout>
    </c:title>
    <c:plotArea>
      <c:layout>
        <c:manualLayout>
          <c:layoutTarget val="inner"/>
          <c:xMode val="edge"/>
          <c:yMode val="edge"/>
          <c:x val="3.1549346158432391E-2"/>
          <c:y val="0.18646772848131024"/>
          <c:w val="0.93690130768313751"/>
          <c:h val="0.70986327615870048"/>
        </c:manualLayout>
      </c:layout>
      <c:barChart>
        <c:barDir val="col"/>
        <c:grouping val="stacked"/>
        <c:ser>
          <c:idx val="1"/>
          <c:order val="0"/>
          <c:tx>
            <c:strRef>
              <c:f>Цифра!$H$8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2.8683482144470319E-3"/>
                  <c:y val="-6.41767895313070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5.97016578906211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0.3261339346228038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29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8.6043671341179198E-3"/>
                  <c:y val="-0.1541499400448364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0"/>
                  <c:y val="-0.2993059538084575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2310414852447541E-3"/>
                  <c:y val="-0.1721215004431466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Цифра!$B$9:$B$14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Цифра!$H$9:$H$14</c:f>
              <c:numCache>
                <c:formatCode>#,##0.00</c:formatCode>
                <c:ptCount val="6"/>
                <c:pt idx="0">
                  <c:v>19.430001632078692</c:v>
                </c:pt>
                <c:pt idx="1">
                  <c:v>23.187542757165197</c:v>
                </c:pt>
                <c:pt idx="2">
                  <c:v>291.01474289977472</c:v>
                </c:pt>
                <c:pt idx="3">
                  <c:v>117.23497560125062</c:v>
                </c:pt>
                <c:pt idx="4">
                  <c:v>249.82811985683077</c:v>
                </c:pt>
                <c:pt idx="5">
                  <c:v>141.8977893043178</c:v>
                </c:pt>
              </c:numCache>
            </c:numRef>
          </c:val>
        </c:ser>
        <c:gapWidth val="75"/>
        <c:overlap val="100"/>
        <c:axId val="72390144"/>
        <c:axId val="72391680"/>
      </c:barChart>
      <c:catAx>
        <c:axId val="72390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2391680"/>
        <c:crosses val="autoZero"/>
        <c:auto val="1"/>
        <c:lblAlgn val="ctr"/>
        <c:lblOffset val="100"/>
      </c:catAx>
      <c:valAx>
        <c:axId val="72391680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2390144"/>
        <c:crosses val="autoZero"/>
        <c:crossBetween val="between"/>
      </c:valAx>
    </c:plotArea>
    <c:plotVisOnly val="1"/>
  </c:chart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6846824493778709E-2"/>
          <c:y val="0.16109919972889841"/>
          <c:w val="0.52401805003483692"/>
          <c:h val="0.81754437985506456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1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0</a:t>
                    </a:r>
                    <a:r>
                      <a:rPr lang="ru-RU" smtClean="0"/>
                      <a:t>1</a:t>
                    </a:r>
                    <a:r>
                      <a:rPr lang="en-US" smtClean="0"/>
                      <a:t>; </a:t>
                    </a:r>
                    <a:r>
                      <a:rPr lang="en-US"/>
                      <a:t>59%</a:t>
                    </a:r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0,0</a:t>
                    </a:r>
                    <a:r>
                      <a:rPr lang="en-US" smtClean="0"/>
                      <a:t>5; </a:t>
                    </a:r>
                    <a:r>
                      <a:rPr lang="en-US"/>
                      <a:t>3%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0,0</a:t>
                    </a:r>
                    <a:r>
                      <a:rPr lang="en-US" smtClean="0"/>
                      <a:t>2; </a:t>
                    </a:r>
                    <a:r>
                      <a:rPr lang="en-US"/>
                      <a:t>15%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3"/>
              <c:delete val="1"/>
            </c:dLbl>
            <c:dLbl>
              <c:idx val="4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Цифра!$J$9:$J$13</c:f>
              <c:strCache>
                <c:ptCount val="5"/>
                <c:pt idx="0">
                  <c:v>ФП "Информационная инфраструктура"</c:v>
                </c:pt>
                <c:pt idx="1">
                  <c:v>ФП "Кадры для цифровой экономики"</c:v>
                </c:pt>
                <c:pt idx="2">
                  <c:v>ФП "Информационная безопасность"</c:v>
                </c:pt>
                <c:pt idx="3">
                  <c:v>ФП "Цифровые технологии"</c:v>
                </c:pt>
                <c:pt idx="4">
                  <c:v>ФП "Цифровое государственное управление"</c:v>
                </c:pt>
              </c:strCache>
            </c:strRef>
          </c:cat>
          <c:val>
            <c:numRef>
              <c:f>Цифра!$K$9:$K$13</c:f>
              <c:numCache>
                <c:formatCode>#,##0.00</c:formatCode>
                <c:ptCount val="5"/>
                <c:pt idx="0">
                  <c:v>1008.34493991</c:v>
                </c:pt>
                <c:pt idx="1">
                  <c:v>51.226906320000168</c:v>
                </c:pt>
                <c:pt idx="2">
                  <c:v>246.31340115999998</c:v>
                </c:pt>
                <c:pt idx="3">
                  <c:v>1.2</c:v>
                </c:pt>
                <c:pt idx="4">
                  <c:v>395.93386131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551845604783936"/>
          <c:y val="0.1868134482039519"/>
          <c:w val="0.42814864754228482"/>
          <c:h val="0.78771212397685042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Лист9!$B$1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Лист9!$A$2:$A$8</c:f>
              <c:strCache>
                <c:ptCount val="7"/>
                <c:pt idx="0">
                  <c:v>Тюм. обл.</c:v>
                </c:pt>
                <c:pt idx="1">
                  <c:v>Сверд. обл.</c:v>
                </c:pt>
                <c:pt idx="2">
                  <c:v>ХМАО</c:v>
                </c:pt>
                <c:pt idx="3">
                  <c:v>ЯНАО*</c:v>
                </c:pt>
                <c:pt idx="4">
                  <c:v>Кург. обл.</c:v>
                </c:pt>
                <c:pt idx="5">
                  <c:v>Чел. обл.*</c:v>
                </c:pt>
                <c:pt idx="6">
                  <c:v>Цел. показатель к 2024 г.</c:v>
                </c:pt>
              </c:strCache>
            </c:strRef>
          </c:cat>
          <c:val>
            <c:numRef>
              <c:f>Лист9!$B$2:$B$7</c:f>
              <c:numCache>
                <c:formatCode>0%</c:formatCode>
                <c:ptCount val="6"/>
                <c:pt idx="0">
                  <c:v>0.77000000000000013</c:v>
                </c:pt>
                <c:pt idx="1">
                  <c:v>0.71000000000000008</c:v>
                </c:pt>
                <c:pt idx="2">
                  <c:v>0.59</c:v>
                </c:pt>
                <c:pt idx="3">
                  <c:v>0.37000000000000005</c:v>
                </c:pt>
                <c:pt idx="4">
                  <c:v>0.2</c:v>
                </c:pt>
                <c:pt idx="5">
                  <c:v>4.0000000000000008E-2</c:v>
                </c:pt>
              </c:numCache>
            </c:numRef>
          </c:val>
        </c:ser>
        <c:axId val="72565888"/>
        <c:axId val="72567424"/>
      </c:barChart>
      <c:catAx>
        <c:axId val="7256588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72567424"/>
        <c:crosses val="autoZero"/>
        <c:auto val="1"/>
        <c:lblAlgn val="ctr"/>
        <c:lblOffset val="100"/>
      </c:catAx>
      <c:valAx>
        <c:axId val="72567424"/>
        <c:scaling>
          <c:orientation val="minMax"/>
        </c:scaling>
        <c:delete val="1"/>
        <c:axPos val="l"/>
        <c:numFmt formatCode="0%" sourceLinked="1"/>
        <c:tickLblPos val="none"/>
        <c:crossAx val="7256588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План</a:t>
            </a:r>
            <a:r>
              <a:rPr lang="ru-RU" sz="1600" baseline="0" dirty="0"/>
              <a:t> на 2020 г.</a:t>
            </a:r>
            <a:r>
              <a:rPr lang="ru-RU" sz="1600" dirty="0"/>
              <a:t> на</a:t>
            </a:r>
            <a:r>
              <a:rPr lang="ru-RU" sz="1600" baseline="0" dirty="0"/>
              <a:t> душу населения, </a:t>
            </a:r>
            <a:endParaRPr lang="ru-RU" sz="1600" baseline="0" dirty="0" smtClean="0"/>
          </a:p>
          <a:p>
            <a:pPr>
              <a:defRPr/>
            </a:pPr>
            <a:r>
              <a:rPr lang="ru-RU" sz="1600" baseline="0" dirty="0" smtClean="0"/>
              <a:t>тыс.рублей </a:t>
            </a:r>
            <a:r>
              <a:rPr lang="ru-RU" sz="1600" baseline="0" dirty="0"/>
              <a:t>на человека</a:t>
            </a:r>
            <a:endParaRPr lang="ru-RU" sz="1600" dirty="0"/>
          </a:p>
        </c:rich>
      </c:tx>
      <c:layout>
        <c:manualLayout>
          <c:xMode val="edge"/>
          <c:yMode val="edge"/>
          <c:x val="0.13122922134733161"/>
          <c:y val="7.6628329372694537E-2"/>
        </c:manualLayout>
      </c:layout>
    </c:title>
    <c:plotArea>
      <c:layout>
        <c:manualLayout>
          <c:layoutTarget val="inner"/>
          <c:xMode val="edge"/>
          <c:yMode val="edge"/>
          <c:x val="3.880074365704287E-2"/>
          <c:y val="0.16429023311604907"/>
          <c:w val="0.96119929453262865"/>
          <c:h val="0.69652493438320262"/>
        </c:manualLayout>
      </c:layout>
      <c:barChart>
        <c:barDir val="col"/>
        <c:grouping val="stacked"/>
        <c:ser>
          <c:idx val="1"/>
          <c:order val="0"/>
          <c:tx>
            <c:strRef>
              <c:f>Демография!$H$8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1.9492952203667361E-17"/>
                  <c:y val="-1.965601965601972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5.90497175507385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6.922653186870199E-3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1378330795070371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1.3548923668492108E-3"/>
                </c:manualLayout>
              </c:layout>
              <c:showVal val="1"/>
            </c:dLbl>
            <c:dLbl>
              <c:idx val="5"/>
              <c:layout>
                <c:manualLayout>
                  <c:x val="2.126539738088306E-3"/>
                  <c:y val="1.952799109987801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Демография!$B$9:$B$14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Демография!$H$9:$H$14</c:f>
              <c:numCache>
                <c:formatCode>#,##0.00</c:formatCode>
                <c:ptCount val="6"/>
                <c:pt idx="0">
                  <c:v>2.9112737197128467</c:v>
                </c:pt>
                <c:pt idx="1">
                  <c:v>4.0523410992462674</c:v>
                </c:pt>
                <c:pt idx="2">
                  <c:v>2.7619397324211623</c:v>
                </c:pt>
                <c:pt idx="3">
                  <c:v>4.274828623566588</c:v>
                </c:pt>
                <c:pt idx="4">
                  <c:v>2.4487774250548577</c:v>
                </c:pt>
                <c:pt idx="5">
                  <c:v>22.168174899530527</c:v>
                </c:pt>
              </c:numCache>
            </c:numRef>
          </c:val>
        </c:ser>
        <c:gapWidth val="75"/>
        <c:overlap val="100"/>
        <c:axId val="67132032"/>
        <c:axId val="67133824"/>
      </c:barChart>
      <c:catAx>
        <c:axId val="671320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67133824"/>
        <c:crosses val="autoZero"/>
        <c:auto val="1"/>
        <c:lblAlgn val="ctr"/>
        <c:lblOffset val="100"/>
      </c:catAx>
      <c:valAx>
        <c:axId val="67133824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67132032"/>
        <c:crosses val="autoZero"/>
        <c:crossBetween val="between"/>
      </c:valAx>
    </c:plotArea>
    <c:plotVisOnly val="1"/>
  </c:chart>
  <c:externalData r:id="rId1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6380890417426938E-2"/>
          <c:y val="0.10217983426229024"/>
          <c:w val="0.89100897171672866"/>
          <c:h val="0.82275903152555763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Лист10!$C$2</c:f>
              <c:strCache>
                <c:ptCount val="1"/>
                <c:pt idx="0">
                  <c:v>Имеют доступ, шт.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Лист10!$B$13:$B$18</c:f>
              <c:strCache>
                <c:ptCount val="6"/>
                <c:pt idx="0">
                  <c:v>Тюм. обл.</c:v>
                </c:pt>
                <c:pt idx="1">
                  <c:v>Сверд. обл.</c:v>
                </c:pt>
                <c:pt idx="2">
                  <c:v>Кург.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Лист10!$C$13:$C$18</c:f>
              <c:numCache>
                <c:formatCode>General</c:formatCode>
                <c:ptCount val="6"/>
                <c:pt idx="0">
                  <c:v>464</c:v>
                </c:pt>
                <c:pt idx="1">
                  <c:v>418</c:v>
                </c:pt>
                <c:pt idx="2">
                  <c:v>299</c:v>
                </c:pt>
                <c:pt idx="3">
                  <c:v>34</c:v>
                </c:pt>
                <c:pt idx="4">
                  <c:v>283</c:v>
                </c:pt>
                <c:pt idx="5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Лист10!$D$2</c:f>
              <c:strCache>
                <c:ptCount val="1"/>
                <c:pt idx="0">
                  <c:v>Не имеют доступ, шт.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Лист10!$B$13:$B$18</c:f>
              <c:strCache>
                <c:ptCount val="6"/>
                <c:pt idx="0">
                  <c:v>Тюм. обл.</c:v>
                </c:pt>
                <c:pt idx="1">
                  <c:v>Сверд. обл.</c:v>
                </c:pt>
                <c:pt idx="2">
                  <c:v>Кург.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Лист10!$D$13:$D$18</c:f>
              <c:numCache>
                <c:formatCode>General</c:formatCode>
                <c:ptCount val="6"/>
                <c:pt idx="0">
                  <c:v>41</c:v>
                </c:pt>
                <c:pt idx="1">
                  <c:v>143</c:v>
                </c:pt>
                <c:pt idx="2">
                  <c:v>248</c:v>
                </c:pt>
                <c:pt idx="3">
                  <c:v>17</c:v>
                </c:pt>
                <c:pt idx="4">
                  <c:v>312</c:v>
                </c:pt>
                <c:pt idx="5">
                  <c:v>5</c:v>
                </c:pt>
              </c:numCache>
            </c:numRef>
          </c:val>
        </c:ser>
        <c:overlap val="100"/>
        <c:axId val="72698496"/>
        <c:axId val="72716672"/>
      </c:barChart>
      <c:lineChart>
        <c:grouping val="standard"/>
        <c:ser>
          <c:idx val="2"/>
          <c:order val="2"/>
          <c:tx>
            <c:strRef>
              <c:f>Лист10!$B$22</c:f>
              <c:strCache>
                <c:ptCount val="1"/>
                <c:pt idx="0">
                  <c:v>Целевой показатель к 2024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1.7406386701662301E-2"/>
                  <c:y val="-6.3144715809609411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</c:dLbls>
          <c:cat>
            <c:strRef>
              <c:f>Лист10!$A$23:$A$28</c:f>
              <c:strCache>
                <c:ptCount val="6"/>
                <c:pt idx="0">
                  <c:v>ХМАО</c:v>
                </c:pt>
                <c:pt idx="1">
                  <c:v>Тюм. обл.</c:v>
                </c:pt>
                <c:pt idx="2">
                  <c:v>Чел. обл.</c:v>
                </c:pt>
                <c:pt idx="3">
                  <c:v>Сверд. обл.</c:v>
                </c:pt>
                <c:pt idx="4">
                  <c:v>ЯНАО</c:v>
                </c:pt>
                <c:pt idx="5">
                  <c:v>Кург. обл.</c:v>
                </c:pt>
              </c:strCache>
            </c:strRef>
          </c:cat>
          <c:val>
            <c:numRef>
              <c:f>Лист10!$B$23:$B$28</c:f>
              <c:numCache>
                <c:formatCode>0%</c:formatCode>
                <c:ptCount val="6"/>
                <c:pt idx="0">
                  <c:v>0.97000000000000064</c:v>
                </c:pt>
                <c:pt idx="1">
                  <c:v>0.97000000000000064</c:v>
                </c:pt>
                <c:pt idx="2">
                  <c:v>0.97000000000000064</c:v>
                </c:pt>
                <c:pt idx="3">
                  <c:v>0.97000000000000064</c:v>
                </c:pt>
                <c:pt idx="4">
                  <c:v>0.97000000000000064</c:v>
                </c:pt>
                <c:pt idx="5">
                  <c:v>0.97000000000000064</c:v>
                </c:pt>
              </c:numCache>
            </c:numRef>
          </c:val>
        </c:ser>
        <c:marker val="1"/>
        <c:axId val="72719744"/>
        <c:axId val="72718208"/>
      </c:lineChart>
      <c:catAx>
        <c:axId val="72698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2716672"/>
        <c:crosses val="autoZero"/>
        <c:auto val="1"/>
        <c:lblAlgn val="ctr"/>
        <c:lblOffset val="100"/>
      </c:catAx>
      <c:valAx>
        <c:axId val="72716672"/>
        <c:scaling>
          <c:orientation val="minMax"/>
        </c:scaling>
        <c:axPos val="l"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2698496"/>
        <c:crosses val="autoZero"/>
        <c:crossBetween val="between"/>
      </c:valAx>
      <c:valAx>
        <c:axId val="72718208"/>
        <c:scaling>
          <c:orientation val="minMax"/>
        </c:scaling>
        <c:delete val="1"/>
        <c:axPos val="r"/>
        <c:numFmt formatCode="0%" sourceLinked="1"/>
        <c:tickLblPos val="none"/>
        <c:crossAx val="72719744"/>
        <c:crosses val="max"/>
        <c:crossBetween val="midCat"/>
      </c:valAx>
      <c:catAx>
        <c:axId val="72719744"/>
        <c:scaling>
          <c:orientation val="minMax"/>
        </c:scaling>
        <c:axPos val="b"/>
        <c:majorTickMark val="none"/>
        <c:tickLblPos val="none"/>
        <c:crossAx val="72718208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1.3960922683754763E-2"/>
          <c:y val="1.1113509687693564E-2"/>
          <c:w val="0.98566918197725151"/>
          <c:h val="8.1892594886313355E-2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</c:chart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6380890417426938E-2"/>
          <c:y val="0.11700871746235265"/>
          <c:w val="0.89100897171672977"/>
          <c:h val="0.7416638027038015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Лист10!$C$2</c:f>
              <c:strCache>
                <c:ptCount val="1"/>
                <c:pt idx="0">
                  <c:v>Имеют доступ, шт.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Лист10!$B$13:$B$18</c:f>
              <c:strCache>
                <c:ptCount val="6"/>
                <c:pt idx="0">
                  <c:v>Тюм. обл.</c:v>
                </c:pt>
                <c:pt idx="1">
                  <c:v>Сверд. обл.</c:v>
                </c:pt>
                <c:pt idx="2">
                  <c:v>Кург.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Лист10!$C$13:$C$18</c:f>
              <c:numCache>
                <c:formatCode>General</c:formatCode>
                <c:ptCount val="6"/>
                <c:pt idx="0">
                  <c:v>237</c:v>
                </c:pt>
                <c:pt idx="1">
                  <c:v>413</c:v>
                </c:pt>
                <c:pt idx="2">
                  <c:v>99</c:v>
                </c:pt>
                <c:pt idx="3">
                  <c:v>323</c:v>
                </c:pt>
                <c:pt idx="4">
                  <c:v>43</c:v>
                </c:pt>
                <c:pt idx="5">
                  <c:v>183</c:v>
                </c:pt>
              </c:numCache>
            </c:numRef>
          </c:val>
        </c:ser>
        <c:ser>
          <c:idx val="1"/>
          <c:order val="1"/>
          <c:tx>
            <c:strRef>
              <c:f>Лист10!$D$2</c:f>
              <c:strCache>
                <c:ptCount val="1"/>
                <c:pt idx="0">
                  <c:v>Не имеют доступ, шт.</c:v>
                </c:pt>
              </c:strCache>
            </c:strRef>
          </c:tx>
          <c:spPr>
            <a:solidFill>
              <a:srgbClr val="FFC000"/>
            </a:solidFill>
            <a:ln w="15875">
              <a:solidFill>
                <a:schemeClr val="tx1"/>
              </a:solidFill>
            </a:ln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6.9444444444444458E-3"/>
                  <c:y val="5.2460089025184158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Лист10!$B$13:$B$18</c:f>
              <c:strCache>
                <c:ptCount val="6"/>
                <c:pt idx="0">
                  <c:v>Тюм. обл.</c:v>
                </c:pt>
                <c:pt idx="1">
                  <c:v>Сверд. обл.</c:v>
                </c:pt>
                <c:pt idx="2">
                  <c:v>Кург.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Лист10!$D$13:$D$18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39</c:v>
                </c:pt>
                <c:pt idx="4">
                  <c:v>6</c:v>
                </c:pt>
                <c:pt idx="5">
                  <c:v>15</c:v>
                </c:pt>
              </c:numCache>
            </c:numRef>
          </c:val>
        </c:ser>
        <c:overlap val="100"/>
        <c:axId val="72743936"/>
        <c:axId val="72442624"/>
      </c:barChart>
      <c:lineChart>
        <c:grouping val="standard"/>
        <c:ser>
          <c:idx val="2"/>
          <c:order val="2"/>
          <c:tx>
            <c:strRef>
              <c:f>Лист10!$B$22</c:f>
              <c:strCache>
                <c:ptCount val="1"/>
                <c:pt idx="0">
                  <c:v>Целевой показатель к 2024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5"/>
              <c:layout>
                <c:manualLayout>
                  <c:x val="-2.1573053368328959E-2"/>
                  <c:y val="-6.893420926536048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</c:dLbls>
          <c:cat>
            <c:strRef>
              <c:f>Лист10!$A$23:$A$28</c:f>
              <c:strCache>
                <c:ptCount val="6"/>
                <c:pt idx="0">
                  <c:v>ХМАО</c:v>
                </c:pt>
                <c:pt idx="1">
                  <c:v>Тюм. обл.</c:v>
                </c:pt>
                <c:pt idx="2">
                  <c:v>Чел. обл.</c:v>
                </c:pt>
                <c:pt idx="3">
                  <c:v>Сверд. обл.</c:v>
                </c:pt>
                <c:pt idx="4">
                  <c:v>ЯНАО</c:v>
                </c:pt>
                <c:pt idx="5">
                  <c:v>Кург. обл.</c:v>
                </c:pt>
              </c:strCache>
            </c:strRef>
          </c:cat>
          <c:val>
            <c:numRef>
              <c:f>Лист10!$B$23:$B$28</c:f>
              <c:numCache>
                <c:formatCode>0%</c:formatCode>
                <c:ptCount val="6"/>
                <c:pt idx="0">
                  <c:v>0.97000000000000008</c:v>
                </c:pt>
                <c:pt idx="1">
                  <c:v>0.97000000000000008</c:v>
                </c:pt>
                <c:pt idx="2">
                  <c:v>0.97000000000000008</c:v>
                </c:pt>
                <c:pt idx="3">
                  <c:v>0.97000000000000008</c:v>
                </c:pt>
                <c:pt idx="4">
                  <c:v>0.97000000000000008</c:v>
                </c:pt>
                <c:pt idx="5">
                  <c:v>0.97000000000000008</c:v>
                </c:pt>
              </c:numCache>
            </c:numRef>
          </c:val>
        </c:ser>
        <c:marker val="1"/>
        <c:axId val="72450048"/>
        <c:axId val="72444160"/>
      </c:lineChart>
      <c:catAx>
        <c:axId val="72743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2442624"/>
        <c:crosses val="autoZero"/>
        <c:auto val="1"/>
        <c:lblAlgn val="ctr"/>
        <c:lblOffset val="100"/>
      </c:catAx>
      <c:valAx>
        <c:axId val="72442624"/>
        <c:scaling>
          <c:orientation val="minMax"/>
        </c:scaling>
        <c:axPos val="l"/>
        <c:numFmt formatCode="0%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2743936"/>
        <c:crosses val="autoZero"/>
        <c:crossBetween val="between"/>
      </c:valAx>
      <c:valAx>
        <c:axId val="72444160"/>
        <c:scaling>
          <c:orientation val="minMax"/>
        </c:scaling>
        <c:delete val="1"/>
        <c:axPos val="r"/>
        <c:numFmt formatCode="0%" sourceLinked="1"/>
        <c:tickLblPos val="none"/>
        <c:crossAx val="72450048"/>
        <c:crosses val="max"/>
        <c:crossBetween val="midCat"/>
      </c:valAx>
      <c:catAx>
        <c:axId val="72450048"/>
        <c:scaling>
          <c:orientation val="minMax"/>
        </c:scaling>
        <c:axPos val="b"/>
        <c:majorTickMark val="none"/>
        <c:tickLblPos val="none"/>
        <c:crossAx val="7244416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1.3960922683754763E-2"/>
          <c:y val="1.1113509687693536E-2"/>
          <c:w val="0.97733585831762571"/>
          <c:h val="8.1892594886313355E-2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</c:chart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b="1" i="0" baseline="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3593875765529354"/>
          <c:y val="1.3067969289875941E-3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1234862793022996"/>
          <c:w val="0.93888888888889033"/>
          <c:h val="0.69787708773099288"/>
        </c:manualLayout>
      </c:layout>
      <c:barChart>
        <c:barDir val="col"/>
        <c:grouping val="stacked"/>
        <c:ser>
          <c:idx val="1"/>
          <c:order val="1"/>
          <c:tx>
            <c:strRef>
              <c:f>Культура!$D$8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8.0828958880140248E-3"/>
                  <c:y val="-0.111831710056907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-3.7871828521434756E-3"/>
                  <c:y val="-8.265223617128976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-2.7777777777778195E-3"/>
                  <c:y val="-0.1362812474244459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35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1.1110892388451445E-2"/>
                  <c:y val="-7.93205075979214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2.7777777777778195E-3"/>
                  <c:y val="-0.102256027590928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-2.4197287839019211E-3"/>
                  <c:y val="-0.320293153620358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9</a:t>
                    </a:r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Культура!$B$9:$B$14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Культура!$D$9:$D$14</c:f>
              <c:numCache>
                <c:formatCode>#,##0.0</c:formatCode>
                <c:ptCount val="6"/>
                <c:pt idx="0">
                  <c:v>255.33865599999999</c:v>
                </c:pt>
                <c:pt idx="1">
                  <c:v>127.3934</c:v>
                </c:pt>
                <c:pt idx="2">
                  <c:v>352.86099999999999</c:v>
                </c:pt>
                <c:pt idx="3">
                  <c:v>138.45100000000085</c:v>
                </c:pt>
                <c:pt idx="4">
                  <c:v>241.02540000000027</c:v>
                </c:pt>
                <c:pt idx="5">
                  <c:v>988.75800000000004</c:v>
                </c:pt>
              </c:numCache>
            </c:numRef>
          </c:val>
        </c:ser>
        <c:gapWidth val="75"/>
        <c:overlap val="100"/>
        <c:axId val="72904064"/>
        <c:axId val="72836224"/>
      </c:barChart>
      <c:barChart>
        <c:barDir val="col"/>
        <c:grouping val="stacked"/>
        <c:ser>
          <c:idx val="0"/>
          <c:order val="0"/>
          <c:tx>
            <c:strRef>
              <c:f>Культура!$C$8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3,1%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6,4%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mtClean="0"/>
                      <a:t>7,7%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smtClean="0"/>
                      <a:t>6,9%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4,0%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1.2870010261553063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dirty="0" smtClean="0"/>
                      <a:t>2,8%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Культура!$B$9:$B$14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Культура!$C$9:$C$14</c:f>
              <c:numCache>
                <c:formatCode>#,##0.0</c:formatCode>
                <c:ptCount val="6"/>
                <c:pt idx="0">
                  <c:v>59.062554160000012</c:v>
                </c:pt>
                <c:pt idx="1">
                  <c:v>59.050846809999996</c:v>
                </c:pt>
                <c:pt idx="2">
                  <c:v>309.38892559999999</c:v>
                </c:pt>
                <c:pt idx="3">
                  <c:v>92.547904980000737</c:v>
                </c:pt>
                <c:pt idx="4">
                  <c:v>106.00276391</c:v>
                </c:pt>
                <c:pt idx="5">
                  <c:v>422.96699954999747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6,9%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3,6%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smtClean="0"/>
                      <a:t>2,3%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3,1%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6,0%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7,2%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Культура!$G$9:$G$14</c:f>
              <c:numCache>
                <c:formatCode>#,##0.0</c:formatCode>
                <c:ptCount val="6"/>
                <c:pt idx="0">
                  <c:v>196.27610183999997</c:v>
                </c:pt>
                <c:pt idx="1">
                  <c:v>68.34255318999999</c:v>
                </c:pt>
                <c:pt idx="2">
                  <c:v>43.472074400000004</c:v>
                </c:pt>
                <c:pt idx="3">
                  <c:v>45.903095020000002</c:v>
                </c:pt>
                <c:pt idx="4">
                  <c:v>135.02263609000047</c:v>
                </c:pt>
                <c:pt idx="5">
                  <c:v>565.79100045000052</c:v>
                </c:pt>
              </c:numCache>
            </c:numRef>
          </c:val>
        </c:ser>
        <c:gapWidth val="75"/>
        <c:overlap val="100"/>
        <c:axId val="72837760"/>
        <c:axId val="72847744"/>
      </c:barChart>
      <c:catAx>
        <c:axId val="72904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2836224"/>
        <c:crosses val="autoZero"/>
        <c:auto val="1"/>
        <c:lblAlgn val="ctr"/>
        <c:lblOffset val="100"/>
      </c:catAx>
      <c:valAx>
        <c:axId val="72836224"/>
        <c:scaling>
          <c:orientation val="minMax"/>
        </c:scaling>
        <c:delete val="1"/>
        <c:axPos val="l"/>
        <c:numFmt formatCode="#,##0.0" sourceLinked="1"/>
        <c:tickLblPos val="none"/>
        <c:crossAx val="72904064"/>
        <c:crosses val="autoZero"/>
        <c:crossBetween val="between"/>
      </c:valAx>
      <c:catAx>
        <c:axId val="72837760"/>
        <c:scaling>
          <c:orientation val="minMax"/>
        </c:scaling>
        <c:delete val="1"/>
        <c:axPos val="b"/>
        <c:tickLblPos val="none"/>
        <c:crossAx val="72847744"/>
        <c:crosses val="autoZero"/>
        <c:auto val="1"/>
        <c:lblAlgn val="ctr"/>
        <c:lblOffset val="100"/>
      </c:catAx>
      <c:valAx>
        <c:axId val="72847744"/>
        <c:scaling>
          <c:orientation val="minMax"/>
        </c:scaling>
        <c:delete val="1"/>
        <c:axPos val="r"/>
        <c:numFmt formatCode="#,##0.0" sourceLinked="1"/>
        <c:tickLblPos val="none"/>
        <c:crossAx val="72837760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2.1724846894138183E-2"/>
          <c:y val="0.1788045155476552"/>
          <c:w val="0.39572637795275811"/>
          <c:h val="0.12350695601723288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>
        <c:manualLayout>
          <c:xMode val="edge"/>
          <c:yMode val="edge"/>
          <c:x val="0.10991666666666666"/>
          <c:y val="0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9804311866582724"/>
          <c:w val="0.93888888888889033"/>
          <c:h val="0.71970367490031972"/>
        </c:manualLayout>
      </c:layout>
      <c:barChart>
        <c:barDir val="col"/>
        <c:grouping val="percentStacked"/>
        <c:ser>
          <c:idx val="0"/>
          <c:order val="0"/>
          <c:tx>
            <c:strRef>
              <c:f>Культура!$E$8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2.569043031470777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Культура!$B$9:$B$14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Культура!$H$9:$H$14</c:f>
              <c:numCache>
                <c:formatCode>0.0%</c:formatCode>
                <c:ptCount val="6"/>
                <c:pt idx="0">
                  <c:v>0.81212242681343161</c:v>
                </c:pt>
                <c:pt idx="1">
                  <c:v>0.68920367931148763</c:v>
                </c:pt>
                <c:pt idx="2">
                  <c:v>0.10627414194257889</c:v>
                </c:pt>
                <c:pt idx="3">
                  <c:v>0.18056929888552797</c:v>
                </c:pt>
                <c:pt idx="4">
                  <c:v>0.68873363554214662</c:v>
                </c:pt>
                <c:pt idx="5">
                  <c:v>1.0113698195109419E-2</c:v>
                </c:pt>
              </c:numCache>
            </c:numRef>
          </c:val>
        </c:ser>
        <c:ser>
          <c:idx val="1"/>
          <c:order val="1"/>
          <c:tx>
            <c:strRef>
              <c:f>Культура!$F$8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1.388715299476478E-7"/>
                  <c:y val="8.9613075822169764E-4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8977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-4.0360272884964526E-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19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439E-4"/>
                  <c:y val="-1.9007681843237933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Культура!$B$9:$B$14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Культура!$I$9:$I$14</c:f>
              <c:numCache>
                <c:formatCode>0.0%</c:formatCode>
                <c:ptCount val="6"/>
                <c:pt idx="0">
                  <c:v>0.18787757318656836</c:v>
                </c:pt>
                <c:pt idx="1">
                  <c:v>0.31079632068851293</c:v>
                </c:pt>
                <c:pt idx="2">
                  <c:v>0.89372585805742533</c:v>
                </c:pt>
                <c:pt idx="3">
                  <c:v>0.81943070111447369</c:v>
                </c:pt>
                <c:pt idx="4">
                  <c:v>0.31126636445785688</c:v>
                </c:pt>
                <c:pt idx="5">
                  <c:v>0.98988630180489057</c:v>
                </c:pt>
              </c:numCache>
            </c:numRef>
          </c:val>
        </c:ser>
        <c:gapWidth val="75"/>
        <c:overlap val="100"/>
        <c:axId val="72861568"/>
        <c:axId val="72863104"/>
      </c:barChart>
      <c:catAx>
        <c:axId val="728615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2863104"/>
        <c:crosses val="autoZero"/>
        <c:auto val="1"/>
        <c:lblAlgn val="ctr"/>
        <c:lblOffset val="100"/>
      </c:catAx>
      <c:valAx>
        <c:axId val="72863104"/>
        <c:scaling>
          <c:orientation val="minMax"/>
        </c:scaling>
        <c:delete val="1"/>
        <c:axPos val="l"/>
        <c:numFmt formatCode="0%" sourceLinked="1"/>
        <c:tickLblPos val="none"/>
        <c:crossAx val="728615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196916010498728"/>
          <c:y val="0.11268871359972311"/>
          <c:w val="0.6171727909011373"/>
          <c:h val="6.6807700378970228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b="1" i="0" baseline="0" dirty="0"/>
              <a:t>План на 2020 г. на душу населения, </a:t>
            </a:r>
            <a:endParaRPr lang="ru-RU" sz="1600" dirty="0"/>
          </a:p>
          <a:p>
            <a:pPr>
              <a:defRPr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  <a:endParaRPr lang="ru-RU" sz="16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3716475095785438E-2"/>
          <c:y val="0.2287178647585982"/>
          <c:w val="0.9325670498084272"/>
          <c:h val="0.6544912525039962"/>
        </c:manualLayout>
      </c:layout>
      <c:barChart>
        <c:barDir val="col"/>
        <c:grouping val="stacked"/>
        <c:ser>
          <c:idx val="1"/>
          <c:order val="0"/>
          <c:tx>
            <c:strRef>
              <c:f>Культура!$H$8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2.1872265966754344E-7"/>
                  <c:y val="-9.0144544080079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5553368328958878E-3"/>
                  <c:y val="-4.31488191439444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0,03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7.78413534226578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2.7777777777777957E-3"/>
                  <c:y val="-5.783262082268942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</a:t>
                    </a:r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0"/>
                  <c:y val="-5.92897919816487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0,07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1406386701662292E-3"/>
                  <c:y val="-0.3376498879099124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8</a:t>
                    </a:r>
                    <a:r>
                      <a:rPr lang="ru-RU" dirty="0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Культура!$B$9:$B$14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Культура!$H$9:$H$14</c:f>
              <c:numCache>
                <c:formatCode>#,##0.00</c:formatCode>
                <c:ptCount val="6"/>
                <c:pt idx="0">
                  <c:v>308.69094716175471</c:v>
                </c:pt>
                <c:pt idx="1">
                  <c:v>29.552963905239103</c:v>
                </c:pt>
                <c:pt idx="2">
                  <c:v>229.5156288213465</c:v>
                </c:pt>
                <c:pt idx="3">
                  <c:v>82.673305164700196</c:v>
                </c:pt>
                <c:pt idx="4">
                  <c:v>69.532528129578779</c:v>
                </c:pt>
                <c:pt idx="5">
                  <c:v>1816.0876049694734</c:v>
                </c:pt>
              </c:numCache>
            </c:numRef>
          </c:val>
        </c:ser>
        <c:gapWidth val="75"/>
        <c:overlap val="100"/>
        <c:axId val="72953216"/>
        <c:axId val="72967296"/>
      </c:barChart>
      <c:catAx>
        <c:axId val="729532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2967296"/>
        <c:crosses val="autoZero"/>
        <c:auto val="1"/>
        <c:lblAlgn val="ctr"/>
        <c:lblOffset val="100"/>
      </c:catAx>
      <c:valAx>
        <c:axId val="72967296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2953216"/>
        <c:crosses val="autoZero"/>
        <c:crossBetween val="between"/>
      </c:valAx>
    </c:plotArea>
    <c:plotVisOnly val="1"/>
  </c:chart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7205380577427813E-2"/>
          <c:y val="0.14156482986714539"/>
          <c:w val="0.51388888888888884"/>
          <c:h val="0.8564814814814816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1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88; </a:t>
                    </a:r>
                    <a:r>
                      <a:rPr lang="en-US"/>
                      <a:t>89%</a:t>
                    </a:r>
                  </a:p>
                </c:rich>
              </c:tx>
              <c:spPr/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ru-RU" smtClean="0"/>
                      <a:t>0,</a:t>
                    </a:r>
                    <a:r>
                      <a:rPr lang="en-US" smtClean="0"/>
                      <a:t>19; </a:t>
                    </a:r>
                    <a:r>
                      <a:rPr lang="en-US"/>
                      <a:t>9%</a:t>
                    </a:r>
                  </a:p>
                </c:rich>
              </c:tx>
              <c:spPr/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0,0</a:t>
                    </a:r>
                    <a:r>
                      <a:rPr lang="en-US" smtClean="0"/>
                      <a:t>3; </a:t>
                    </a:r>
                    <a:r>
                      <a:rPr lang="en-US"/>
                      <a:t>2%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Культура!$J$8:$J$10</c:f>
              <c:strCache>
                <c:ptCount val="3"/>
                <c:pt idx="0">
                  <c:v>ФП "Культурная среда"</c:v>
                </c:pt>
                <c:pt idx="1">
                  <c:v>ФП "Творческие люди"</c:v>
                </c:pt>
                <c:pt idx="2">
                  <c:v>ФП "Цифровая культура"</c:v>
                </c:pt>
              </c:strCache>
            </c:strRef>
          </c:cat>
          <c:val>
            <c:numRef>
              <c:f>Культура!$K$8:$K$10</c:f>
              <c:numCache>
                <c:formatCode>#,##0.00</c:formatCode>
                <c:ptCount val="3"/>
                <c:pt idx="0">
                  <c:v>1881.4148560000001</c:v>
                </c:pt>
                <c:pt idx="1">
                  <c:v>190.81479999999999</c:v>
                </c:pt>
                <c:pt idx="2">
                  <c:v>31.597799999999989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6496653543307085"/>
          <c:y val="0.27367125984251967"/>
          <c:w val="0.4183667979002646"/>
          <c:h val="0.34154636920385145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</c:chart>
  <c:externalData r:id="rId1"/>
  <c:userShapes r:id="rId2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600" b="1" i="0" u="none" strike="noStrike" baseline="0" dirty="0" smtClean="0"/>
              <a:t>Финансовое исполнение нацпроекта</a:t>
            </a:r>
            <a:r>
              <a:rPr lang="ru-RU" sz="1600" b="1" i="0" baseline="0" dirty="0" smtClean="0"/>
              <a:t> </a:t>
            </a:r>
            <a:endParaRPr lang="ru-RU" sz="1600" b="1" i="0" baseline="0" dirty="0"/>
          </a:p>
          <a:p>
            <a:pPr>
              <a:defRPr sz="1200"/>
            </a:pPr>
            <a:r>
              <a:rPr lang="ru-RU" sz="1200" b="1" i="0" baseline="0" dirty="0"/>
              <a:t>по сост. на </a:t>
            </a:r>
            <a:r>
              <a:rPr lang="ru-RU" sz="1200" b="1" i="0" baseline="0" dirty="0" smtClean="0"/>
              <a:t>01.09.2020, млрд.рублей</a:t>
            </a:r>
            <a:endParaRPr lang="ru-RU" sz="1200" b="1" i="0" baseline="0" dirty="0"/>
          </a:p>
        </c:rich>
      </c:tx>
      <c:layout>
        <c:manualLayout>
          <c:xMode val="edge"/>
          <c:yMode val="edge"/>
          <c:x val="0.13593875765529354"/>
          <c:y val="1.3359764567485321E-2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24515609376735933"/>
          <c:w val="0.93888888888889033"/>
          <c:h val="0.66230904899455678"/>
        </c:manualLayout>
      </c:layout>
      <c:barChart>
        <c:barDir val="col"/>
        <c:grouping val="stacked"/>
        <c:ser>
          <c:idx val="1"/>
          <c:order val="1"/>
          <c:tx>
            <c:strRef>
              <c:f>МСП!$D$8</c:f>
              <c:strCache>
                <c:ptCount val="1"/>
                <c:pt idx="0">
                  <c:v>Остаток на 01.09.20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6.5649606299212704E-3"/>
                  <c:y val="-0.229494185084724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5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7.5743657042870042E-3"/>
                  <c:y val="-0.3614050589369037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85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2"/>
              <c:layout>
                <c:manualLayout>
                  <c:x val="8.3333333333333367E-3"/>
                  <c:y val="-0.2190896355601320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0,50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3"/>
              <c:layout>
                <c:manualLayout>
                  <c:x val="-3.7874015748031787E-3"/>
                  <c:y val="-0.3150295012748494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4"/>
              <c:layout>
                <c:manualLayout>
                  <c:x val="-1.0094050743657138E-3"/>
                  <c:y val="-0.330707715495852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7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5"/>
              <c:layout>
                <c:manualLayout>
                  <c:x val="-4.1883202099737525E-3"/>
                  <c:y val="-0.1189592627701001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МСП!$B$9:$B$14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МСП!$D$9:$D$14</c:f>
              <c:numCache>
                <c:formatCode>#,##0.0</c:formatCode>
                <c:ptCount val="6"/>
                <c:pt idx="0">
                  <c:v>529.51098895000052</c:v>
                </c:pt>
                <c:pt idx="1">
                  <c:v>851.29586237000353</c:v>
                </c:pt>
                <c:pt idx="2">
                  <c:v>497.35112999999899</c:v>
                </c:pt>
                <c:pt idx="3">
                  <c:v>729.47540000000015</c:v>
                </c:pt>
                <c:pt idx="4">
                  <c:v>779.08150000000012</c:v>
                </c:pt>
                <c:pt idx="5">
                  <c:v>244.89490000000001</c:v>
                </c:pt>
              </c:numCache>
            </c:numRef>
          </c:val>
        </c:ser>
        <c:gapWidth val="75"/>
        <c:overlap val="100"/>
        <c:axId val="73100672"/>
        <c:axId val="73135232"/>
      </c:barChart>
      <c:barChart>
        <c:barDir val="col"/>
        <c:grouping val="stacked"/>
        <c:ser>
          <c:idx val="0"/>
          <c:order val="0"/>
          <c:tx>
            <c:strRef>
              <c:f>МСП!$C$8</c:f>
              <c:strCache>
                <c:ptCount val="1"/>
                <c:pt idx="0">
                  <c:v>Исполнено на 01.09.20</c:v>
                </c:pt>
              </c:strCache>
            </c:strRef>
          </c:tx>
          <c:spPr>
            <a:solidFill>
              <a:srgbClr val="548235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ru-RU" smtClean="0"/>
                      <a:t>0,4%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ru-RU" smtClean="0"/>
                      <a:t>3,5%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smtClean="0"/>
                      <a:t>1,6%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ru-RU" smtClean="0"/>
                      <a:t>0,2%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ru-RU" smtClean="0"/>
                      <a:t>6,9%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1.2870010261553063E-2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ru-RU" dirty="0" smtClean="0"/>
                      <a:t>8,6%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МСП!$B$9:$B$14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МСП!$C$9:$C$14</c:f>
              <c:numCache>
                <c:formatCode>#,##0.0</c:formatCode>
                <c:ptCount val="6"/>
                <c:pt idx="0">
                  <c:v>425.5574105</c:v>
                </c:pt>
                <c:pt idx="1">
                  <c:v>795.85161188999223</c:v>
                </c:pt>
                <c:pt idx="2">
                  <c:v>355.94894983999995</c:v>
                </c:pt>
                <c:pt idx="3">
                  <c:v>293.00562053000078</c:v>
                </c:pt>
                <c:pt idx="4">
                  <c:v>754.53258334000009</c:v>
                </c:pt>
                <c:pt idx="5">
                  <c:v>192.64021286000002</c:v>
                </c:pt>
              </c:numCache>
            </c:numRef>
          </c:val>
        </c:ser>
        <c:ser>
          <c:idx val="2"/>
          <c:order val="2"/>
          <c:spPr>
            <a:solidFill>
              <a:srgbClr val="FF0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ru-RU" smtClean="0"/>
                      <a:t>9,6%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2.084257846656422E-3"/>
                </c:manualLayout>
              </c:layout>
              <c:tx>
                <c:rich>
                  <a:bodyPr/>
                  <a:lstStyle/>
                  <a:p>
                    <a:r>
                      <a:rPr lang="ru-RU" sz="1050" dirty="0" smtClean="0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ru-RU" dirty="0" smtClean="0"/>
                      <a:t>,5%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8,4%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ru-RU" smtClean="0"/>
                      <a:t>9,8%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2.7777777777777957E-3"/>
                  <c:y val="1.2597806592918285E-2"/>
                </c:manualLayout>
              </c:layout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ru-RU" smtClean="0"/>
                      <a:t>,1%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50" smtClean="0">
                        <a:solidFill>
                          <a:schemeClr val="bg1"/>
                        </a:solidFill>
                      </a:rPr>
                      <a:t>2</a:t>
                    </a:r>
                    <a:r>
                      <a:rPr lang="ru-RU" smtClean="0"/>
                      <a:t>1,4%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val>
            <c:numRef>
              <c:f>МСП!$G$9:$G$14</c:f>
              <c:numCache>
                <c:formatCode>#,##0.0</c:formatCode>
                <c:ptCount val="6"/>
                <c:pt idx="0">
                  <c:v>103.95357845000007</c:v>
                </c:pt>
                <c:pt idx="1">
                  <c:v>55.444250479999894</c:v>
                </c:pt>
                <c:pt idx="2">
                  <c:v>141.40218016000006</c:v>
                </c:pt>
                <c:pt idx="3">
                  <c:v>436.46977946999863</c:v>
                </c:pt>
                <c:pt idx="4">
                  <c:v>24.548916660000032</c:v>
                </c:pt>
                <c:pt idx="5">
                  <c:v>52.254687139999994</c:v>
                </c:pt>
              </c:numCache>
            </c:numRef>
          </c:val>
        </c:ser>
        <c:gapWidth val="75"/>
        <c:overlap val="100"/>
        <c:axId val="73136768"/>
        <c:axId val="73179520"/>
      </c:barChart>
      <c:catAx>
        <c:axId val="731006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3135232"/>
        <c:crosses val="autoZero"/>
        <c:auto val="1"/>
        <c:lblAlgn val="ctr"/>
        <c:lblOffset val="100"/>
      </c:catAx>
      <c:valAx>
        <c:axId val="73135232"/>
        <c:scaling>
          <c:orientation val="minMax"/>
        </c:scaling>
        <c:delete val="1"/>
        <c:axPos val="l"/>
        <c:numFmt formatCode="#,##0.0" sourceLinked="1"/>
        <c:tickLblPos val="none"/>
        <c:crossAx val="73100672"/>
        <c:crosses val="autoZero"/>
        <c:crossBetween val="between"/>
      </c:valAx>
      <c:catAx>
        <c:axId val="73136768"/>
        <c:scaling>
          <c:orientation val="minMax"/>
        </c:scaling>
        <c:delete val="1"/>
        <c:axPos val="b"/>
        <c:tickLblPos val="none"/>
        <c:crossAx val="73179520"/>
        <c:crosses val="autoZero"/>
        <c:auto val="1"/>
        <c:lblAlgn val="ctr"/>
        <c:lblOffset val="100"/>
      </c:catAx>
      <c:valAx>
        <c:axId val="73179520"/>
        <c:scaling>
          <c:orientation val="minMax"/>
        </c:scaling>
        <c:delete val="1"/>
        <c:axPos val="r"/>
        <c:numFmt formatCode="#,##0.0" sourceLinked="1"/>
        <c:tickLblPos val="none"/>
        <c:crossAx val="73136768"/>
        <c:crosses val="max"/>
        <c:crossBetween val="between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16407039429481377"/>
          <c:w val="0.99733267716535356"/>
          <c:h val="5.8436025428602191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/>
              <a:t>Структура финансирования нацпроекта </a:t>
            </a:r>
            <a:endParaRPr lang="ru-RU" sz="1600"/>
          </a:p>
        </c:rich>
      </c:tx>
      <c:layout>
        <c:manualLayout>
          <c:xMode val="edge"/>
          <c:yMode val="edge"/>
          <c:x val="0.12538888888888888"/>
          <c:y val="1.944228419064555E-4"/>
        </c:manualLayout>
      </c:layout>
    </c:title>
    <c:plotArea>
      <c:layout>
        <c:manualLayout>
          <c:layoutTarget val="inner"/>
          <c:xMode val="edge"/>
          <c:yMode val="edge"/>
          <c:x val="3.0555555555555582E-2"/>
          <c:y val="0.16599709820601943"/>
          <c:w val="0.93888888888889033"/>
          <c:h val="0.71905253421454463"/>
        </c:manualLayout>
      </c:layout>
      <c:barChart>
        <c:barDir val="col"/>
        <c:grouping val="percentStacked"/>
        <c:ser>
          <c:idx val="0"/>
          <c:order val="0"/>
          <c:tx>
            <c:strRef>
              <c:f>МСП!$E$8</c:f>
              <c:strCache>
                <c:ptCount val="1"/>
                <c:pt idx="0">
                  <c:v>Фед. бюджет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2"/>
              <c:layout>
                <c:manualLayout>
                  <c:x val="0"/>
                  <c:y val="2.5690430314707791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МСП!$B$9:$B$14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МСП!$H$9:$H$14</c:f>
              <c:numCache>
                <c:formatCode>0.0%</c:formatCode>
                <c:ptCount val="6"/>
                <c:pt idx="0">
                  <c:v>0.82322786324867692</c:v>
                </c:pt>
                <c:pt idx="1">
                  <c:v>0.91907494748276153</c:v>
                </c:pt>
                <c:pt idx="2">
                  <c:v>0.2699999897456774</c:v>
                </c:pt>
                <c:pt idx="3">
                  <c:v>0.41552943389180985</c:v>
                </c:pt>
                <c:pt idx="4">
                  <c:v>0.63275138737090064</c:v>
                </c:pt>
                <c:pt idx="5">
                  <c:v>0.13999842381364441</c:v>
                </c:pt>
              </c:numCache>
            </c:numRef>
          </c:val>
        </c:ser>
        <c:ser>
          <c:idx val="1"/>
          <c:order val="1"/>
          <c:tx>
            <c:strRef>
              <c:f>МСП!$F$8</c:f>
              <c:strCache>
                <c:ptCount val="1"/>
                <c:pt idx="0">
                  <c:v>Рег. бюджет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1.388715299476479E-7"/>
                  <c:y val="8.9613075822169764E-4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5.9049717550739003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7.8446841543650971E-4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0"/>
                  <c:y val="-4.0360272884964526E-3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1.3548923668492226E-3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3.6287130775320466E-4"/>
                  <c:y val="-1.9007681843237943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МСП!$B$9:$B$14</c:f>
              <c:strCache>
                <c:ptCount val="6"/>
                <c:pt idx="0">
                  <c:v>КО</c:v>
                </c:pt>
                <c:pt idx="1">
                  <c:v>СО</c:v>
                </c:pt>
                <c:pt idx="2">
                  <c:v>ТО</c:v>
                </c:pt>
                <c:pt idx="3">
                  <c:v>ХМАО-Югра</c:v>
                </c:pt>
                <c:pt idx="4">
                  <c:v>ЧО</c:v>
                </c:pt>
                <c:pt idx="5">
                  <c:v>ЯНАО</c:v>
                </c:pt>
              </c:strCache>
            </c:strRef>
          </c:cat>
          <c:val>
            <c:numRef>
              <c:f>МСП!$I$9:$I$14</c:f>
              <c:numCache>
                <c:formatCode>0.0%</c:formatCode>
                <c:ptCount val="6"/>
                <c:pt idx="0">
                  <c:v>0.17677213675132894</c:v>
                </c:pt>
                <c:pt idx="1">
                  <c:v>8.0925052517239374E-2</c:v>
                </c:pt>
                <c:pt idx="2">
                  <c:v>0.73000001025432892</c:v>
                </c:pt>
                <c:pt idx="3">
                  <c:v>0.5844705661081927</c:v>
                </c:pt>
                <c:pt idx="4">
                  <c:v>0.36724861262910247</c:v>
                </c:pt>
                <c:pt idx="5">
                  <c:v>0.86000157618635664</c:v>
                </c:pt>
              </c:numCache>
            </c:numRef>
          </c:val>
        </c:ser>
        <c:gapWidth val="75"/>
        <c:overlap val="100"/>
        <c:axId val="73193344"/>
        <c:axId val="73194880"/>
      </c:barChart>
      <c:catAx>
        <c:axId val="731933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3194880"/>
        <c:crosses val="autoZero"/>
        <c:auto val="1"/>
        <c:lblAlgn val="ctr"/>
        <c:lblOffset val="100"/>
      </c:catAx>
      <c:valAx>
        <c:axId val="73194880"/>
        <c:scaling>
          <c:orientation val="minMax"/>
        </c:scaling>
        <c:delete val="1"/>
        <c:axPos val="l"/>
        <c:numFmt formatCode="0%" sourceLinked="1"/>
        <c:tickLblPos val="none"/>
        <c:crossAx val="73193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863582677165355"/>
          <c:y val="9.0562611906170626E-2"/>
          <c:w val="0.6171727909011373"/>
          <c:h val="5.6372462680298392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/>
            </a:pPr>
            <a:r>
              <a:rPr lang="ru-RU" sz="1600" b="1" i="0" baseline="0" dirty="0"/>
              <a:t>План на 2020 г. на душу населения, </a:t>
            </a:r>
          </a:p>
          <a:p>
            <a:pPr>
              <a:defRPr sz="1600"/>
            </a:pPr>
            <a:r>
              <a:rPr lang="ru-RU" sz="1600" b="1" i="0" baseline="0" dirty="0" smtClean="0"/>
              <a:t>тыс.рублей </a:t>
            </a:r>
            <a:r>
              <a:rPr lang="ru-RU" sz="1600" b="1" i="0" baseline="0" dirty="0"/>
              <a:t>на человека</a:t>
            </a:r>
          </a:p>
        </c:rich>
      </c:tx>
      <c:layout/>
    </c:title>
    <c:plotArea>
      <c:layout/>
      <c:barChart>
        <c:barDir val="col"/>
        <c:grouping val="stacked"/>
        <c:ser>
          <c:idx val="1"/>
          <c:order val="0"/>
          <c:tx>
            <c:strRef>
              <c:f>МСП!$H$8</c:f>
              <c:strCache>
                <c:ptCount val="1"/>
                <c:pt idx="0">
                  <c:v>План на душу населения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-1.3887152994764666E-7"/>
                  <c:y val="8.9613075822169764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5.904971755073867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6442322564128483E-3"/>
                  <c:y val="-3.453175092560710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32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"/>
                  <c:y val="-4.036027288496452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0"/>
                  <c:y val="-1.354892366849214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22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3.6287130775320119E-4"/>
                  <c:y val="-1.90076818432378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МСП!$B$9:$B$14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Тюм. обл.</c:v>
                </c:pt>
                <c:pt idx="3">
                  <c:v>ХМАО</c:v>
                </c:pt>
                <c:pt idx="4">
                  <c:v>Чел. обл.</c:v>
                </c:pt>
                <c:pt idx="5">
                  <c:v>ЯНАО</c:v>
                </c:pt>
              </c:strCache>
            </c:strRef>
          </c:cat>
          <c:val>
            <c:numRef>
              <c:f>МСП!$H$9:$H$14</c:f>
              <c:numCache>
                <c:formatCode>#,##0.00</c:formatCode>
                <c:ptCount val="6"/>
                <c:pt idx="0">
                  <c:v>640.15081489084298</c:v>
                </c:pt>
                <c:pt idx="1">
                  <c:v>197.48523780117389</c:v>
                </c:pt>
                <c:pt idx="2">
                  <c:v>323.49808379774896</c:v>
                </c:pt>
                <c:pt idx="3">
                  <c:v>435.59195928048086</c:v>
                </c:pt>
                <c:pt idx="4">
                  <c:v>224.7543466953461</c:v>
                </c:pt>
                <c:pt idx="5">
                  <c:v>449.80732637332778</c:v>
                </c:pt>
              </c:numCache>
            </c:numRef>
          </c:val>
        </c:ser>
        <c:gapWidth val="75"/>
        <c:overlap val="100"/>
        <c:axId val="73227648"/>
        <c:axId val="73233536"/>
      </c:barChart>
      <c:catAx>
        <c:axId val="732276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3233536"/>
        <c:crosses val="autoZero"/>
        <c:auto val="1"/>
        <c:lblAlgn val="ctr"/>
        <c:lblOffset val="100"/>
      </c:catAx>
      <c:valAx>
        <c:axId val="73233536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73227648"/>
        <c:crosses val="autoZero"/>
        <c:crossBetween val="between"/>
      </c:valAx>
    </c:plotArea>
    <c:plotVisOnly val="1"/>
  </c:chart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6438239395286203E-2"/>
          <c:y val="0.18818198999009444"/>
          <c:w val="0.50351970816044656"/>
          <c:h val="0.77374973932537727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0,0</a:t>
                    </a:r>
                    <a:r>
                      <a:rPr lang="en-US" smtClean="0"/>
                      <a:t>1; </a:t>
                    </a:r>
                    <a:r>
                      <a:rPr lang="en-US"/>
                      <a:t>0%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mtClean="0"/>
                      <a:t>1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66; </a:t>
                    </a:r>
                    <a:r>
                      <a:rPr lang="en-US"/>
                      <a:t>46%</a:t>
                    </a:r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51; </a:t>
                    </a:r>
                    <a:r>
                      <a:rPr lang="en-US" dirty="0"/>
                      <a:t>42%</a:t>
                    </a:r>
                  </a:p>
                </c:rich>
              </c:tx>
              <c:spPr/>
              <c:showLegendKey val="1"/>
              <c:showVal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0,</a:t>
                    </a:r>
                    <a:r>
                      <a:rPr lang="en-US" smtClean="0"/>
                      <a:t>33; </a:t>
                    </a:r>
                    <a:r>
                      <a:rPr lang="en-US"/>
                      <a:t>9%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0,</a:t>
                    </a:r>
                    <a:r>
                      <a:rPr lang="en-US" smtClean="0"/>
                      <a:t>1</a:t>
                    </a:r>
                    <a:r>
                      <a:rPr lang="ru-RU" smtClean="0"/>
                      <a:t>1</a:t>
                    </a:r>
                    <a:r>
                      <a:rPr lang="en-US" smtClean="0"/>
                      <a:t>; </a:t>
                    </a:r>
                    <a:r>
                      <a:rPr lang="en-US" dirty="0"/>
                      <a:t>3%</a:t>
                    </a:r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МСП!$J$8:$J$12</c:f>
              <c:strCache>
                <c:ptCount val="5"/>
                <c:pt idx="0">
                  <c:v>ФП "Улучшение условий ведения предприн. деятельности"</c:v>
                </c:pt>
                <c:pt idx="1">
                  <c:v>ФП "Доступ МСП к финансовым ресурсам"</c:v>
                </c:pt>
                <c:pt idx="2">
                  <c:v>ФП "Акселерация субъектов МСП"</c:v>
                </c:pt>
                <c:pt idx="3">
                  <c:v>ФП "Поддержка фермеров"</c:v>
                </c:pt>
                <c:pt idx="4">
                  <c:v>ФП "Популяризация предпринимательства"</c:v>
                </c:pt>
              </c:strCache>
            </c:strRef>
          </c:cat>
          <c:val>
            <c:numRef>
              <c:f>МСП!$K$8:$K$12</c:f>
              <c:numCache>
                <c:formatCode>#,##0.00</c:formatCode>
                <c:ptCount val="5"/>
                <c:pt idx="0">
                  <c:v>13.654500000000002</c:v>
                </c:pt>
                <c:pt idx="1">
                  <c:v>1664.2399001400011</c:v>
                </c:pt>
                <c:pt idx="2">
                  <c:v>1513.42262069</c:v>
                </c:pt>
                <c:pt idx="3">
                  <c:v>331.05312578999963</c:v>
                </c:pt>
                <c:pt idx="4">
                  <c:v>109.23963470000002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344878388877393"/>
          <c:y val="0.18751166520851562"/>
          <c:w val="0.46334936098605345"/>
          <c:h val="0.81248826964183307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1719044210197783E-2"/>
          <c:y val="0.20184059887157579"/>
          <c:w val="0.50321245729446207"/>
          <c:h val="0.73861678394111852"/>
        </c:manualLayout>
      </c:layout>
      <c:pieChart>
        <c:varyColors val="1"/>
        <c:ser>
          <c:idx val="0"/>
          <c:order val="0"/>
          <c:tx>
            <c:strRef>
              <c:f>Демография!$J$8</c:f>
              <c:strCache>
                <c:ptCount val="1"/>
                <c:pt idx="0">
                  <c:v>План по УФО на 2020 г.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.10452381840943713"/>
                  <c:y val="-0.18736274407278491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</c:dLbl>
            <c:dLbl>
              <c:idx val="1"/>
              <c:layout>
                <c:manualLayout>
                  <c:x val="0.21733704889890143"/>
                  <c:y val="0.13096923226317306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  <c:showCatName val="1"/>
              <c:showPercent val="1"/>
            </c:dLbl>
            <c:dLbl>
              <c:idx val="2"/>
              <c:layout>
                <c:manualLayout>
                  <c:x val="8.7279178018055917E-2"/>
                  <c:y val="4.9498969179975288E-2"/>
                </c:manualLayout>
              </c:layout>
              <c:showVal val="1"/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9.7204928906093835E-2"/>
                  <c:y val="0.16206159025153005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Демография!$I$9:$I$13</c:f>
              <c:strCache>
                <c:ptCount val="5"/>
                <c:pt idx="0">
                  <c:v>ФП "Финансовая поддержка семей при рождении детей"</c:v>
                </c:pt>
                <c:pt idx="1">
                  <c:v>ФП "Содействие занятости женщин"</c:v>
                </c:pt>
                <c:pt idx="2">
                  <c:v>ФП "Старшее поколение"</c:v>
                </c:pt>
                <c:pt idx="3">
                  <c:v>ФП "Укрепление общественного здоровья"</c:v>
                </c:pt>
                <c:pt idx="4">
                  <c:v>ФП "Спорт - норма жизни"</c:v>
                </c:pt>
              </c:strCache>
            </c:strRef>
          </c:cat>
          <c:val>
            <c:numRef>
              <c:f>Демография!$J$9:$J$13</c:f>
              <c:numCache>
                <c:formatCode>#,##0.00</c:formatCode>
                <c:ptCount val="5"/>
                <c:pt idx="0">
                  <c:v>34.313796116719999</c:v>
                </c:pt>
                <c:pt idx="1">
                  <c:v>12.604095130540001</c:v>
                </c:pt>
                <c:pt idx="2">
                  <c:v>1.0809065833</c:v>
                </c:pt>
                <c:pt idx="3">
                  <c:v>2.9866799999999988E-2</c:v>
                </c:pt>
                <c:pt idx="4">
                  <c:v>3.8106909938899967</c:v>
                </c:pt>
              </c:numCache>
            </c:numRef>
          </c:val>
        </c:ser>
        <c:firstSliceAng val="107"/>
      </c:pieChart>
    </c:plotArea>
    <c:plotVisOnly val="1"/>
  </c:chart>
  <c:externalData r:id="rId1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rPr>
              <a:t>Исполнение показателя «Численность занятых в сфере малого и среднего предпринимательства» в УФО</a:t>
            </a:r>
          </a:p>
          <a:p>
            <a:pPr algn="ctr" rtl="0">
              <a:def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rPr>
              <a:t>в % от плана на 2020 г.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мсп!$A$3:$A$8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 </c:v>
                </c:pt>
                <c:pt idx="3">
                  <c:v>Челябинская область 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мсп!$H$3:$H$8</c:f>
              <c:numCache>
                <c:formatCode>General</c:formatCode>
                <c:ptCount val="6"/>
                <c:pt idx="0">
                  <c:v>96.7</c:v>
                </c:pt>
                <c:pt idx="1">
                  <c:v>99.3</c:v>
                </c:pt>
                <c:pt idx="2">
                  <c:v>99.8</c:v>
                </c:pt>
                <c:pt idx="3">
                  <c:v>98.6</c:v>
                </c:pt>
                <c:pt idx="4">
                  <c:v>96.9</c:v>
                </c:pt>
                <c:pt idx="5">
                  <c:v>96.5</c:v>
                </c:pt>
              </c:numCache>
            </c:numRef>
          </c:val>
        </c:ser>
        <c:dLbls>
          <c:showVal val="1"/>
        </c:dLbls>
        <c:overlap val="-25"/>
        <c:axId val="73235840"/>
        <c:axId val="73264512"/>
      </c:barChart>
      <c:catAx>
        <c:axId val="732358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3264512"/>
        <c:crosses val="autoZero"/>
        <c:auto val="1"/>
        <c:lblAlgn val="ctr"/>
        <c:lblOffset val="100"/>
      </c:catAx>
      <c:valAx>
        <c:axId val="73264512"/>
        <c:scaling>
          <c:orientation val="minMax"/>
        </c:scaling>
        <c:delete val="1"/>
        <c:axPos val="l"/>
        <c:numFmt formatCode="General" sourceLinked="1"/>
        <c:tickLblPos val="none"/>
        <c:crossAx val="73235840"/>
        <c:crosses val="autoZero"/>
        <c:crossBetween val="between"/>
      </c:valAx>
    </c:plotArea>
    <c:plotVisOnly val="1"/>
  </c:chart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 rtl="0">
              <a:def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ru-RU" sz="1600" b="1" i="0" u="none" strike="noStrike" kern="1200" baseline="0" dirty="0" smtClean="0">
                <a:solidFill>
                  <a:srgbClr val="0067AC"/>
                </a:solidFill>
                <a:latin typeface="Arial" pitchFamily="34" charset="0"/>
                <a:ea typeface="+mn-ea"/>
                <a:cs typeface="Arial" pitchFamily="34" charset="0"/>
              </a:rPr>
              <a:t>Численность занятых в сфере малого и среднего предпринимательства в УФО, тыс.человек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82E-2"/>
          <c:y val="0.19883590789349259"/>
          <c:w val="0.96944444444444688"/>
          <c:h val="0.69083055709099661"/>
        </c:manualLayout>
      </c:layout>
      <c:barChart>
        <c:barDir val="col"/>
        <c:grouping val="clustered"/>
        <c:ser>
          <c:idx val="0"/>
          <c:order val="0"/>
          <c:tx>
            <c:strRef>
              <c:f>мсп!$B$10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мсп!$A$11:$A$16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 </c:v>
                </c:pt>
                <c:pt idx="3">
                  <c:v>Челябинская область 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мсп!$B$11:$B$16</c:f>
              <c:numCache>
                <c:formatCode>0.0</c:formatCode>
                <c:ptCount val="6"/>
                <c:pt idx="0">
                  <c:v>86.9</c:v>
                </c:pt>
                <c:pt idx="1">
                  <c:v>652</c:v>
                </c:pt>
                <c:pt idx="2">
                  <c:v>229</c:v>
                </c:pt>
                <c:pt idx="3">
                  <c:v>466</c:v>
                </c:pt>
                <c:pt idx="4">
                  <c:v>206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мсп!$C$10</c:f>
              <c:strCache>
                <c:ptCount val="1"/>
                <c:pt idx="0">
                  <c:v>факт, на 10.09.2020</c:v>
                </c:pt>
              </c:strCache>
            </c:strRef>
          </c:tx>
          <c:spPr>
            <a:solidFill>
              <a:srgbClr val="FF0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Val val="1"/>
          </c:dLbls>
          <c:cat>
            <c:strRef>
              <c:f>мсп!$A$11:$A$16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 </c:v>
                </c:pt>
                <c:pt idx="3">
                  <c:v>Челябинская область 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мсп!$C$11:$C$16</c:f>
              <c:numCache>
                <c:formatCode>0.0</c:formatCode>
                <c:ptCount val="6"/>
                <c:pt idx="0">
                  <c:v>74.7</c:v>
                </c:pt>
                <c:pt idx="1">
                  <c:v>634.70000000000005</c:v>
                </c:pt>
                <c:pt idx="2">
                  <c:v>217.8</c:v>
                </c:pt>
                <c:pt idx="3">
                  <c:v>426.4</c:v>
                </c:pt>
                <c:pt idx="4">
                  <c:v>190.1</c:v>
                </c:pt>
                <c:pt idx="5">
                  <c:v>53.6</c:v>
                </c:pt>
              </c:numCache>
            </c:numRef>
          </c:val>
        </c:ser>
        <c:dLbls>
          <c:showVal val="1"/>
        </c:dLbls>
        <c:overlap val="-25"/>
        <c:axId val="73386240"/>
        <c:axId val="73277440"/>
      </c:barChart>
      <c:catAx>
        <c:axId val="733862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3277440"/>
        <c:crosses val="autoZero"/>
        <c:auto val="1"/>
        <c:lblAlgn val="ctr"/>
        <c:lblOffset val="100"/>
      </c:catAx>
      <c:valAx>
        <c:axId val="73277440"/>
        <c:scaling>
          <c:orientation val="minMax"/>
        </c:scaling>
        <c:delete val="1"/>
        <c:axPos val="l"/>
        <c:numFmt formatCode="0.0" sourceLinked="1"/>
        <c:tickLblPos val="none"/>
        <c:crossAx val="73386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4560258092738407"/>
          <c:y val="0.27263913580431354"/>
          <c:w val="0.25300853018372704"/>
          <c:h val="8.1044800832623706E-2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23750000000000004"/>
          <c:y val="7.8703703703703734E-2"/>
          <c:w val="0.49444444444444541"/>
          <c:h val="0.8240740740740764"/>
        </c:manualLayout>
      </c:layout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5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Лист3!$B$5:$B$10</c:f>
              <c:strCache>
                <c:ptCount val="6"/>
                <c:pt idx="0">
                  <c:v>Чел.обл</c:v>
                </c:pt>
                <c:pt idx="1">
                  <c:v>Кург.обл</c:v>
                </c:pt>
                <c:pt idx="2">
                  <c:v>Тюм.обл</c:v>
                </c:pt>
                <c:pt idx="3">
                  <c:v>ХМАО-Югра</c:v>
                </c:pt>
                <c:pt idx="4">
                  <c:v>ЯНАО</c:v>
                </c:pt>
                <c:pt idx="5">
                  <c:v>Свердл.обл</c:v>
                </c:pt>
              </c:strCache>
            </c:strRef>
          </c:cat>
          <c:val>
            <c:numRef>
              <c:f>Лист3!$E$5:$E$10</c:f>
              <c:numCache>
                <c:formatCode>General</c:formatCode>
                <c:ptCount val="6"/>
                <c:pt idx="0">
                  <c:v>1.9400000000000035</c:v>
                </c:pt>
                <c:pt idx="1">
                  <c:v>6.0299999999999999E-2</c:v>
                </c:pt>
                <c:pt idx="2">
                  <c:v>0.27050000000000002</c:v>
                </c:pt>
                <c:pt idx="3">
                  <c:v>6.17</c:v>
                </c:pt>
                <c:pt idx="4">
                  <c:v>2.62</c:v>
                </c:pt>
                <c:pt idx="5">
                  <c:v>3.36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Объем и виды экспорта,</a:t>
            </a:r>
            <a:r>
              <a:rPr lang="ru-RU" sz="1400" baseline="0"/>
              <a:t> млрд.долл.США</a:t>
            </a:r>
            <a:endParaRPr lang="ru-RU" sz="1400"/>
          </a:p>
        </c:rich>
      </c:tx>
      <c:layout>
        <c:manualLayout>
          <c:xMode val="edge"/>
          <c:yMode val="edge"/>
          <c:x val="0.31865038675119889"/>
          <c:y val="0"/>
        </c:manualLayout>
      </c:layout>
    </c:title>
    <c:plotArea>
      <c:layout>
        <c:manualLayout>
          <c:layoutTarget val="inner"/>
          <c:xMode val="edge"/>
          <c:yMode val="edge"/>
          <c:x val="1.5902149305814881E-2"/>
          <c:y val="0.15917787906559286"/>
          <c:w val="0.96819570138837274"/>
          <c:h val="0.75075458971676357"/>
        </c:manualLayout>
      </c:layout>
      <c:barChart>
        <c:barDir val="col"/>
        <c:grouping val="percentStacked"/>
        <c:ser>
          <c:idx val="0"/>
          <c:order val="0"/>
          <c:tx>
            <c:strRef>
              <c:f>Лист3!$C$12</c:f>
              <c:strCache>
                <c:ptCount val="1"/>
                <c:pt idx="0">
                  <c:v>Несырьевой неэнергетический экспорт</c:v>
                </c:pt>
              </c:strCache>
            </c:strRef>
          </c:tx>
          <c:spPr>
            <a:ln w="15875">
              <a:solidFill>
                <a:prstClr val="black"/>
              </a:solidFill>
            </a:ln>
          </c:spPr>
          <c:dLbls>
            <c:dLbl>
              <c:idx val="3"/>
              <c:layout>
                <c:manualLayout>
                  <c:x val="-2.7777777777778043E-3"/>
                  <c:y val="-3.7037037037037264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4"/>
              <c:layout>
                <c:manualLayout>
                  <c:x val="-5.5555555555555558E-3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ysClr val="windowText" lastClr="000000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Лист3!$B$13:$B$19</c:f>
              <c:strCache>
                <c:ptCount val="7"/>
                <c:pt idx="0">
                  <c:v>Чел.обл</c:v>
                </c:pt>
                <c:pt idx="1">
                  <c:v>Кург.обл</c:v>
                </c:pt>
                <c:pt idx="2">
                  <c:v>Тюм.обл</c:v>
                </c:pt>
                <c:pt idx="3">
                  <c:v>ХМАО-Югра</c:v>
                </c:pt>
                <c:pt idx="4">
                  <c:v>ЯНАО</c:v>
                </c:pt>
                <c:pt idx="5">
                  <c:v>Сверд.обл</c:v>
                </c:pt>
                <c:pt idx="6">
                  <c:v>УФО</c:v>
                </c:pt>
              </c:strCache>
            </c:strRef>
          </c:cat>
          <c:val>
            <c:numRef>
              <c:f>Лист3!$C$13:$C$19</c:f>
              <c:numCache>
                <c:formatCode>_-* #,##0.00\ _₽_-;\-* #,##0.00\ _₽_-;_-* "-"??\ _₽_-;_-@_-</c:formatCode>
                <c:ptCount val="7"/>
                <c:pt idx="0">
                  <c:v>1.8900000000000001</c:v>
                </c:pt>
                <c:pt idx="1">
                  <c:v>6.0000000000000032E-2</c:v>
                </c:pt>
                <c:pt idx="2">
                  <c:v>0.19</c:v>
                </c:pt>
                <c:pt idx="3">
                  <c:v>6.0000000000000032E-2</c:v>
                </c:pt>
                <c:pt idx="4">
                  <c:v>1.0000000000000005E-2</c:v>
                </c:pt>
                <c:pt idx="5">
                  <c:v>3.24</c:v>
                </c:pt>
                <c:pt idx="6">
                  <c:v>5.45</c:v>
                </c:pt>
              </c:numCache>
            </c:numRef>
          </c:val>
        </c:ser>
        <c:ser>
          <c:idx val="1"/>
          <c:order val="1"/>
          <c:tx>
            <c:strRef>
              <c:f>Лист3!$D$12</c:f>
              <c:strCache>
                <c:ptCount val="1"/>
                <c:pt idx="0">
                  <c:v>Экспорт всего</c:v>
                </c:pt>
              </c:strCache>
            </c:strRef>
          </c:tx>
          <c:spPr>
            <a:ln w="15875">
              <a:solidFill>
                <a:prstClr val="black"/>
              </a:solidFill>
            </a:ln>
          </c:spPr>
          <c:dLbls>
            <c:dLbl>
              <c:idx val="3"/>
              <c:layout>
                <c:manualLayout>
                  <c:x val="0"/>
                  <c:y val="-3.240740740740759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3.2407407407407593E-2"/>
                </c:manualLayout>
              </c:layout>
              <c:showVal val="1"/>
            </c:dLbl>
            <c:dLbl>
              <c:idx val="6"/>
              <c:layout>
                <c:manualLayout>
                  <c:x val="-2.7777777777779041E-3"/>
                  <c:y val="4.243778136006743E-17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Лист3!$B$13:$B$19</c:f>
              <c:strCache>
                <c:ptCount val="7"/>
                <c:pt idx="0">
                  <c:v>Чел.обл</c:v>
                </c:pt>
                <c:pt idx="1">
                  <c:v>Кург.обл</c:v>
                </c:pt>
                <c:pt idx="2">
                  <c:v>Тюм.обл</c:v>
                </c:pt>
                <c:pt idx="3">
                  <c:v>ХМАО-Югра</c:v>
                </c:pt>
                <c:pt idx="4">
                  <c:v>ЯНАО</c:v>
                </c:pt>
                <c:pt idx="5">
                  <c:v>Сверд.обл</c:v>
                </c:pt>
                <c:pt idx="6">
                  <c:v>УФО</c:v>
                </c:pt>
              </c:strCache>
            </c:strRef>
          </c:cat>
          <c:val>
            <c:numRef>
              <c:f>Лист3!$D$13:$D$19</c:f>
              <c:numCache>
                <c:formatCode>_-* #,##0.00\ _₽_-;\-* #,##0.00\ _₽_-;_-* "-"??\ _₽_-;_-@_-</c:formatCode>
                <c:ptCount val="7"/>
                <c:pt idx="0">
                  <c:v>1.9400000000000035</c:v>
                </c:pt>
                <c:pt idx="1">
                  <c:v>6.0299999999999999E-2</c:v>
                </c:pt>
                <c:pt idx="2">
                  <c:v>0.27050000000000002</c:v>
                </c:pt>
                <c:pt idx="3">
                  <c:v>6.17</c:v>
                </c:pt>
                <c:pt idx="4">
                  <c:v>2.62</c:v>
                </c:pt>
                <c:pt idx="5">
                  <c:v>3.36</c:v>
                </c:pt>
                <c:pt idx="6">
                  <c:v>14.4208</c:v>
                </c:pt>
              </c:numCache>
            </c:numRef>
          </c:val>
        </c:ser>
        <c:gapWidth val="75"/>
        <c:overlap val="100"/>
        <c:axId val="73471104"/>
        <c:axId val="73472640"/>
      </c:barChart>
      <c:catAx>
        <c:axId val="73471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73472640"/>
        <c:crosses val="autoZero"/>
        <c:auto val="1"/>
        <c:lblAlgn val="ctr"/>
        <c:lblOffset val="100"/>
      </c:catAx>
      <c:valAx>
        <c:axId val="73472640"/>
        <c:scaling>
          <c:orientation val="minMax"/>
          <c:max val="1"/>
        </c:scaling>
        <c:delete val="1"/>
        <c:axPos val="l"/>
        <c:numFmt formatCode="0%" sourceLinked="1"/>
        <c:majorTickMark val="none"/>
        <c:tickLblPos val="none"/>
        <c:crossAx val="73471104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7857184811887931"/>
          <c:y val="7.4323200947275639E-2"/>
          <c:w val="0.46020398917424604"/>
          <c:h val="8.0218665433911013E-2"/>
        </c:manualLayout>
      </c:layout>
      <c:txPr>
        <a:bodyPr/>
        <a:lstStyle/>
        <a:p>
          <a:pPr>
            <a:defRPr sz="1050" b="1"/>
          </a:pPr>
          <a:endParaRPr lang="ru-RU"/>
        </a:p>
      </c:txPr>
    </c:legend>
    <c:plotVisOnly val="1"/>
  </c:chart>
  <c:externalData r:id="rId1"/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Динамика структуры экспорта </a:t>
            </a:r>
            <a:r>
              <a:rPr lang="ru-RU" sz="1600" dirty="0" smtClean="0"/>
              <a:t>УФО</a:t>
            </a:r>
            <a:r>
              <a:rPr lang="ru-RU" sz="1600" baseline="0" dirty="0" smtClean="0"/>
              <a:t> </a:t>
            </a:r>
          </a:p>
          <a:p>
            <a:pPr>
              <a:defRPr/>
            </a:pPr>
            <a:r>
              <a:rPr lang="ru-RU" sz="1200" dirty="0" smtClean="0"/>
              <a:t>на</a:t>
            </a:r>
            <a:r>
              <a:rPr lang="ru-RU" sz="1200" baseline="0" dirty="0" smtClean="0"/>
              <a:t> </a:t>
            </a:r>
            <a:r>
              <a:rPr lang="ru-RU" sz="1200" baseline="0" dirty="0"/>
              <a:t>01.07.2020</a:t>
            </a:r>
            <a:endParaRPr lang="ru-RU" dirty="0"/>
          </a:p>
        </c:rich>
      </c:tx>
      <c:layout/>
    </c:title>
    <c:plotArea>
      <c:layout/>
      <c:areaChart>
        <c:grouping val="percentStacked"/>
        <c:ser>
          <c:idx val="0"/>
          <c:order val="0"/>
          <c:tx>
            <c:strRef>
              <c:f>Лист3!$C$21</c:f>
              <c:strCache>
                <c:ptCount val="1"/>
                <c:pt idx="0">
                  <c:v>Сырьевой экспорт</c:v>
                </c:pt>
              </c:strCache>
            </c:strRef>
          </c:tx>
          <c:dLbls>
            <c:dLbl>
              <c:idx val="0"/>
              <c:layout>
                <c:manualLayout>
                  <c:x val="3.6111111111111212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3.6111111111111212E-2"/>
                  <c:y val="-4.6296296296297369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Лист3!$B$26:$B$30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Лист3!$C$26:$C$30</c:f>
              <c:numCache>
                <c:formatCode>0%</c:formatCode>
                <c:ptCount val="5"/>
                <c:pt idx="0">
                  <c:v>0.43780000000000113</c:v>
                </c:pt>
                <c:pt idx="1">
                  <c:v>0.44950000000000001</c:v>
                </c:pt>
                <c:pt idx="2">
                  <c:v>0.48850000000000032</c:v>
                </c:pt>
                <c:pt idx="3">
                  <c:v>0.55159999999999998</c:v>
                </c:pt>
                <c:pt idx="4">
                  <c:v>0.5272</c:v>
                </c:pt>
              </c:numCache>
            </c:numRef>
          </c:val>
        </c:ser>
        <c:ser>
          <c:idx val="1"/>
          <c:order val="1"/>
          <c:tx>
            <c:strRef>
              <c:f>Лист3!$D$21</c:f>
              <c:strCache>
                <c:ptCount val="1"/>
                <c:pt idx="0">
                  <c:v>Несырьевой неэнергетический экспорт</c:v>
                </c:pt>
              </c:strCache>
            </c:strRef>
          </c:tx>
          <c:dLbls>
            <c:dLbl>
              <c:idx val="0"/>
              <c:layout>
                <c:manualLayout>
                  <c:x val="2.7777777777778054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3.055555555555558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Лист3!$B$26:$B$30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Лист3!$D$26:$D$30</c:f>
              <c:numCache>
                <c:formatCode>0%</c:formatCode>
                <c:ptCount val="5"/>
                <c:pt idx="0">
                  <c:v>0.46140000000000031</c:v>
                </c:pt>
                <c:pt idx="1">
                  <c:v>0.39250000000000113</c:v>
                </c:pt>
                <c:pt idx="2">
                  <c:v>0.36860000000000032</c:v>
                </c:pt>
                <c:pt idx="3">
                  <c:v>0.30230000000000101</c:v>
                </c:pt>
                <c:pt idx="4">
                  <c:v>0.37800000000000089</c:v>
                </c:pt>
              </c:numCache>
            </c:numRef>
          </c:val>
        </c:ser>
        <c:ser>
          <c:idx val="2"/>
          <c:order val="2"/>
          <c:tx>
            <c:strRef>
              <c:f>Лист3!$E$21</c:f>
              <c:strCache>
                <c:ptCount val="1"/>
                <c:pt idx="0">
                  <c:v>Несырьевой энергетический экспорт</c:v>
                </c:pt>
              </c:strCache>
            </c:strRef>
          </c:tx>
          <c:dLbls>
            <c:dLbl>
              <c:idx val="0"/>
              <c:layout>
                <c:manualLayout>
                  <c:x val="3.6111111111111212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2.777777777777805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Лист3!$B$26:$B$30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Лист3!$E$26:$E$30</c:f>
              <c:numCache>
                <c:formatCode>0%</c:formatCode>
                <c:ptCount val="5"/>
                <c:pt idx="0">
                  <c:v>0.10080000000000006</c:v>
                </c:pt>
                <c:pt idx="1">
                  <c:v>0.15800000000000047</c:v>
                </c:pt>
                <c:pt idx="2">
                  <c:v>0.14290000000000044</c:v>
                </c:pt>
                <c:pt idx="3">
                  <c:v>0.14610000000000001</c:v>
                </c:pt>
                <c:pt idx="4">
                  <c:v>9.4800000000000065E-2</c:v>
                </c:pt>
              </c:numCache>
            </c:numRef>
          </c:val>
        </c:ser>
        <c:axId val="73512064"/>
        <c:axId val="73513600"/>
      </c:areaChart>
      <c:catAx>
        <c:axId val="73512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73513600"/>
        <c:crosses val="autoZero"/>
        <c:auto val="1"/>
        <c:lblAlgn val="ctr"/>
        <c:lblOffset val="100"/>
      </c:catAx>
      <c:valAx>
        <c:axId val="73513600"/>
        <c:scaling>
          <c:orientation val="minMax"/>
        </c:scaling>
        <c:delete val="1"/>
        <c:axPos val="l"/>
        <c:majorGridlines/>
        <c:numFmt formatCode="0%" sourceLinked="1"/>
        <c:majorTickMark val="none"/>
        <c:tickLblPos val="none"/>
        <c:crossAx val="735120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37764733685604"/>
          <c:y val="0.28201573171367572"/>
          <c:w val="0.30131611690539467"/>
          <c:h val="0.61465610499973933"/>
        </c:manualLayout>
      </c:layout>
      <c:txPr>
        <a:bodyPr/>
        <a:lstStyle/>
        <a:p>
          <a:pPr>
            <a:defRPr sz="1200" b="1"/>
          </a:pPr>
          <a:endParaRPr lang="ru-RU"/>
        </a:p>
      </c:txPr>
    </c:legend>
    <c:plotVisOnly val="1"/>
  </c:chart>
  <c:externalData r:id="rId1"/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Экспорт</a:t>
            </a:r>
            <a:r>
              <a:rPr lang="ru-RU" sz="1600" baseline="0" dirty="0">
                <a:latin typeface="Arial" pitchFamily="34" charset="0"/>
                <a:cs typeface="Arial" pitchFamily="34" charset="0"/>
              </a:rPr>
              <a:t> продукции АПК  в </a:t>
            </a:r>
            <a:r>
              <a:rPr lang="ru-RU" sz="1600" baseline="0" dirty="0" smtClean="0">
                <a:latin typeface="Arial" pitchFamily="34" charset="0"/>
                <a:cs typeface="Arial" pitchFamily="34" charset="0"/>
              </a:rPr>
              <a:t>УФО</a:t>
            </a:r>
          </a:p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ru-RU" sz="1600" baseline="0" dirty="0" smtClean="0">
                <a:latin typeface="Arial" pitchFamily="34" charset="0"/>
                <a:cs typeface="Arial" pitchFamily="34" charset="0"/>
              </a:rPr>
              <a:t>в % от плана на 2020 г.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r>
                      <a:rPr lang="ru-RU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'экспорт АПК'!$A$2:$A$7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Ханты-Мансийский 
автономный округ - Югра</c:v>
                </c:pt>
                <c:pt idx="4">
                  <c:v>Ямало-Ненецкий
автономный округ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'экспорт АПК'!$D$2:$D$7</c:f>
              <c:numCache>
                <c:formatCode>General</c:formatCode>
                <c:ptCount val="6"/>
                <c:pt idx="0">
                  <c:v>108.3</c:v>
                </c:pt>
                <c:pt idx="1">
                  <c:v>40.800000000000004</c:v>
                </c:pt>
                <c:pt idx="2">
                  <c:v>80.400000000000006</c:v>
                </c:pt>
                <c:pt idx="3">
                  <c:v>59.7</c:v>
                </c:pt>
                <c:pt idx="4">
                  <c:v>57</c:v>
                </c:pt>
                <c:pt idx="5">
                  <c:v>56.4</c:v>
                </c:pt>
              </c:numCache>
            </c:numRef>
          </c:val>
        </c:ser>
        <c:dLbls>
          <c:showVal val="1"/>
        </c:dLbls>
        <c:overlap val="-25"/>
        <c:axId val="73549696"/>
        <c:axId val="73551232"/>
      </c:barChart>
      <c:catAx>
        <c:axId val="735496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3551232"/>
        <c:crosses val="autoZero"/>
        <c:auto val="1"/>
        <c:lblAlgn val="ctr"/>
        <c:lblOffset val="100"/>
      </c:catAx>
      <c:valAx>
        <c:axId val="7355123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3549696"/>
        <c:crosses val="autoZero"/>
        <c:crossBetween val="between"/>
      </c:valAx>
    </c:plotArea>
    <c:plotVisOnly val="1"/>
  </c:chart>
  <c:externalData r:id="rId1"/>
  <c:userShapes r:id="rId2"/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Экспорт продукции АПК в УФО в 2020 году,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млн.долл.США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'экспорт АПК'!$B$1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67AC"/>
            </a:solidFill>
            <a:ln w="15875">
              <a:solidFill>
                <a:prstClr val="black"/>
              </a:solidFill>
            </a:ln>
          </c:spPr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138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170</a:t>
                    </a:r>
                    <a:r>
                      <a:rPr lang="ru-RU" smtClean="0"/>
                      <a:t>,0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'экспорт АПК'!$A$2:$A$7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Ханты-Мансийский 
автономный округ - Югра</c:v>
                </c:pt>
                <c:pt idx="4">
                  <c:v>Ямало-Ненецкий
автономный округ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'экспорт АПК'!$B$2:$B$7</c:f>
              <c:numCache>
                <c:formatCode>General</c:formatCode>
                <c:ptCount val="6"/>
                <c:pt idx="0">
                  <c:v>17.8</c:v>
                </c:pt>
                <c:pt idx="1">
                  <c:v>138</c:v>
                </c:pt>
                <c:pt idx="2">
                  <c:v>17</c:v>
                </c:pt>
                <c:pt idx="3">
                  <c:v>0.2</c:v>
                </c:pt>
                <c:pt idx="4">
                  <c:v>3.4</c:v>
                </c:pt>
                <c:pt idx="5">
                  <c:v>170</c:v>
                </c:pt>
              </c:numCache>
            </c:numRef>
          </c:val>
        </c:ser>
        <c:ser>
          <c:idx val="1"/>
          <c:order val="1"/>
          <c:tx>
            <c:strRef>
              <c:f>'экспорт АПК'!$C$1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0000"/>
            </a:solidFill>
            <a:ln w="15875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'экспорт АПК'!$A$2:$A$7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Ханты-Мансийский 
автономный округ - Югра</c:v>
                </c:pt>
                <c:pt idx="4">
                  <c:v>Ямало-Ненецкий
автономный округ</c:v>
                </c:pt>
                <c:pt idx="5">
                  <c:v>Челябинская область</c:v>
                </c:pt>
              </c:strCache>
            </c:strRef>
          </c:cat>
          <c:val>
            <c:numRef>
              <c:f>'экспорт АПК'!$C$2:$C$7</c:f>
              <c:numCache>
                <c:formatCode>General</c:formatCode>
                <c:ptCount val="6"/>
                <c:pt idx="0">
                  <c:v>19.3</c:v>
                </c:pt>
                <c:pt idx="1">
                  <c:v>56.3</c:v>
                </c:pt>
                <c:pt idx="2">
                  <c:v>13.7</c:v>
                </c:pt>
                <c:pt idx="3">
                  <c:v>0.1</c:v>
                </c:pt>
                <c:pt idx="4">
                  <c:v>1.9000000000000001</c:v>
                </c:pt>
                <c:pt idx="5">
                  <c:v>95.9</c:v>
                </c:pt>
              </c:numCache>
            </c:numRef>
          </c:val>
        </c:ser>
        <c:dLbls>
          <c:showVal val="1"/>
        </c:dLbls>
        <c:overlap val="-25"/>
        <c:axId val="73597312"/>
        <c:axId val="73598848"/>
      </c:barChart>
      <c:catAx>
        <c:axId val="735973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73598848"/>
        <c:crosses val="autoZero"/>
        <c:auto val="1"/>
        <c:lblAlgn val="ctr"/>
        <c:lblOffset val="100"/>
      </c:catAx>
      <c:valAx>
        <c:axId val="73598848"/>
        <c:scaling>
          <c:orientation val="minMax"/>
        </c:scaling>
        <c:delete val="1"/>
        <c:axPos val="l"/>
        <c:numFmt formatCode="General" sourceLinked="1"/>
        <c:tickLblPos val="none"/>
        <c:crossAx val="73597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0811242344706939E-2"/>
          <c:y val="0.11877783134500865"/>
          <c:w val="0.13215881295520887"/>
          <c:h val="9.3454132221622757E-2"/>
        </c:manualLayout>
      </c:layout>
      <c:txPr>
        <a:bodyPr/>
        <a:lstStyle/>
        <a:p>
          <a:pPr>
            <a:defRPr sz="11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"/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Уральский федеральный округ, </a:t>
            </a:r>
          </a:p>
          <a:p>
            <a:pPr>
              <a:defRPr/>
            </a:pPr>
            <a:r>
              <a:rPr lang="ru-RU" sz="1600" dirty="0" smtClean="0"/>
              <a:t>тыс.человек </a:t>
            </a:r>
            <a:r>
              <a:rPr lang="ru-RU" sz="1600" dirty="0"/>
              <a:t>(на 1 января</a:t>
            </a:r>
            <a:r>
              <a:rPr lang="ru-RU" sz="1400" dirty="0"/>
              <a:t>)</a:t>
            </a:r>
          </a:p>
        </c:rich>
      </c:tx>
      <c:layout>
        <c:manualLayout>
          <c:xMode val="edge"/>
          <c:yMode val="edge"/>
          <c:x val="0.19048086092286048"/>
          <c:y val="3.0684878946580011E-2"/>
        </c:manualLayout>
      </c:layout>
    </c:title>
    <c:plotArea>
      <c:layout>
        <c:manualLayout>
          <c:layoutTarget val="inner"/>
          <c:xMode val="edge"/>
          <c:yMode val="edge"/>
          <c:x val="2.185029209717464E-2"/>
          <c:y val="0.15570669138036253"/>
          <c:w val="0.95068400964708011"/>
          <c:h val="0.77164251099759074"/>
        </c:manualLayout>
      </c:layout>
      <c:lineChart>
        <c:grouping val="standard"/>
        <c:ser>
          <c:idx val="0"/>
          <c:order val="0"/>
          <c:tx>
            <c:strRef>
              <c:f>Лист3!$C$7</c:f>
              <c:strCache>
                <c:ptCount val="1"/>
                <c:pt idx="0">
                  <c:v>Уральский федеральный округ</c:v>
                </c:pt>
              </c:strCache>
            </c:strRef>
          </c:tx>
          <c:dLbls>
            <c:dLbl>
              <c:idx val="0"/>
              <c:layout>
                <c:manualLayout>
                  <c:x val="-5.8681977922999916E-2"/>
                  <c:y val="-4.5773569814632133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 dirty="0" smtClean="0"/>
                      <a:t>1</a:t>
                    </a:r>
                    <a:r>
                      <a:rPr lang="en-US" sz="1200" dirty="0" smtClean="0"/>
                      <a:t>2087</a:t>
                    </a:r>
                    <a:r>
                      <a:rPr lang="ru-RU" sz="1200" dirty="0" smtClean="0"/>
                      <a:t>,0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-1.4981278011693381E-2"/>
                  <c:y val="-4.2864170227650537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</c:dLbls>
          <c:cat>
            <c:numRef>
              <c:f>Лист3!$D$6:$N$6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Лист3!$D$7:$N$7</c:f>
              <c:numCache>
                <c:formatCode>General</c:formatCode>
                <c:ptCount val="11"/>
                <c:pt idx="0">
                  <c:v>12087</c:v>
                </c:pt>
                <c:pt idx="1">
                  <c:v>12087</c:v>
                </c:pt>
                <c:pt idx="2">
                  <c:v>12143</c:v>
                </c:pt>
                <c:pt idx="3">
                  <c:v>12198</c:v>
                </c:pt>
                <c:pt idx="4">
                  <c:v>12234</c:v>
                </c:pt>
                <c:pt idx="5">
                  <c:v>12276</c:v>
                </c:pt>
                <c:pt idx="6">
                  <c:v>12308</c:v>
                </c:pt>
                <c:pt idx="7">
                  <c:v>12345</c:v>
                </c:pt>
                <c:pt idx="8">
                  <c:v>12356</c:v>
                </c:pt>
                <c:pt idx="9">
                  <c:v>12350</c:v>
                </c:pt>
                <c:pt idx="10">
                  <c:v>12360.8</c:v>
                </c:pt>
              </c:numCache>
            </c:numRef>
          </c:val>
        </c:ser>
        <c:marker val="1"/>
        <c:axId val="67205376"/>
        <c:axId val="67215360"/>
      </c:lineChart>
      <c:catAx>
        <c:axId val="67205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67215360"/>
        <c:crosses val="autoZero"/>
        <c:auto val="1"/>
        <c:lblAlgn val="ctr"/>
        <c:lblOffset val="100"/>
      </c:catAx>
      <c:valAx>
        <c:axId val="67215360"/>
        <c:scaling>
          <c:orientation val="minMax"/>
          <c:min val="12000"/>
        </c:scaling>
        <c:delete val="1"/>
        <c:axPos val="l"/>
        <c:numFmt formatCode="General" sourceLinked="1"/>
        <c:tickLblPos val="none"/>
        <c:crossAx val="6720537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Динамика численности населения в УФО </a:t>
            </a:r>
          </a:p>
          <a:p>
            <a:pPr>
              <a:defRPr/>
            </a:pPr>
            <a:r>
              <a:rPr lang="ru-RU" sz="1600" dirty="0" smtClean="0"/>
              <a:t>за</a:t>
            </a:r>
            <a:r>
              <a:rPr lang="ru-RU" sz="1600" baseline="0" dirty="0" smtClean="0"/>
              <a:t> период с 01.01.2010 по 01.01.2020 гг., тыс.человек</a:t>
            </a:r>
            <a:endParaRPr lang="ru-RU" sz="16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3.2679292418261327E-2"/>
          <c:y val="0.19229826089099564"/>
          <c:w val="0.92586128639320264"/>
          <c:h val="0.69284085961438957"/>
        </c:manualLayout>
      </c:layout>
      <c:barChart>
        <c:barDir val="col"/>
        <c:grouping val="clustered"/>
        <c:ser>
          <c:idx val="1"/>
          <c:order val="0"/>
          <c:tx>
            <c:strRef>
              <c:f>Лист6!$D$1</c:f>
              <c:strCache>
                <c:ptCount val="1"/>
                <c:pt idx="0">
                  <c:v>Динамика за последние 10 лет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dPt>
            <c:idx val="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rgbClr val="548235"/>
              </a:solidFill>
              <a:ln w="15875"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548235"/>
              </a:solidFill>
              <a:ln w="15875"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rgbClr val="548235"/>
              </a:solidFill>
              <a:ln w="15875"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548235"/>
              </a:solidFill>
              <a:ln w="15875"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Лист6!$A$2:$A$7</c:f>
              <c:strCache>
                <c:ptCount val="6"/>
                <c:pt idx="0">
                  <c:v>Кург. обл.</c:v>
                </c:pt>
                <c:pt idx="1">
                  <c:v>Сверд. обл.</c:v>
                </c:pt>
                <c:pt idx="2">
                  <c:v>Чел. обл.</c:v>
                </c:pt>
                <c:pt idx="3">
                  <c:v>Тюм. обл.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Лист6!$D$2:$D$7</c:f>
              <c:numCache>
                <c:formatCode>#,##0.0</c:formatCode>
                <c:ptCount val="6"/>
                <c:pt idx="0">
                  <c:v>-90.8</c:v>
                </c:pt>
                <c:pt idx="1">
                  <c:v>2.6999999999998177</c:v>
                </c:pt>
                <c:pt idx="2">
                  <c:v>-15.599999999999959</c:v>
                </c:pt>
                <c:pt idx="3">
                  <c:v>203.40000000000009</c:v>
                </c:pt>
                <c:pt idx="4">
                  <c:v>153.70000000000005</c:v>
                </c:pt>
                <c:pt idx="5">
                  <c:v>20.399999999999977</c:v>
                </c:pt>
              </c:numCache>
            </c:numRef>
          </c:val>
        </c:ser>
        <c:dLbls>
          <c:showVal val="1"/>
        </c:dLbls>
        <c:axId val="66934656"/>
        <c:axId val="66936192"/>
      </c:barChart>
      <c:catAx>
        <c:axId val="66934656"/>
        <c:scaling>
          <c:orientation val="minMax"/>
        </c:scaling>
        <c:axPos val="b"/>
        <c:tickLblPos val="low"/>
        <c:txPr>
          <a:bodyPr anchor="t" anchorCtr="0"/>
          <a:lstStyle/>
          <a:p>
            <a:pPr>
              <a:defRPr sz="1100" b="1"/>
            </a:pPr>
            <a:endParaRPr lang="ru-RU"/>
          </a:p>
        </c:txPr>
        <c:crossAx val="66936192"/>
        <c:crosses val="autoZero"/>
        <c:auto val="1"/>
        <c:lblAlgn val="ctr"/>
        <c:lblOffset val="0"/>
      </c:catAx>
      <c:valAx>
        <c:axId val="66936192"/>
        <c:scaling>
          <c:orientation val="minMax"/>
        </c:scaling>
        <c:delete val="1"/>
        <c:axPos val="l"/>
        <c:numFmt formatCode="#,##0.0" sourceLinked="1"/>
        <c:tickLblPos val="none"/>
        <c:crossAx val="66934656"/>
        <c:crosses val="autoZero"/>
        <c:crossBetween val="between"/>
      </c:valAx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0.31432</cdr:x>
      <cdr:y>0.34556</cdr:y>
    </cdr:from>
    <cdr:to>
      <cdr:x>0.37135</cdr:x>
      <cdr:y>0.37452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25" y="1704975"/>
          <a:ext cx="409575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0.45674</cdr:x>
      <cdr:y>0</cdr:y>
    </cdr:from>
    <cdr:to>
      <cdr:x>1</cdr:x>
      <cdr:y>0.19512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088233" y="0"/>
          <a:ext cx="248376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0.47333</cdr:x>
      <cdr:y>0</cdr:y>
    </cdr:from>
    <cdr:to>
      <cdr:x>1</cdr:x>
      <cdr:y>0.19055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232248" y="0"/>
          <a:ext cx="2483768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0.815</cdr:x>
      <cdr:y>0.89744</cdr:y>
    </cdr:from>
    <cdr:to>
      <cdr:x>0.98037</cdr:x>
      <cdr:y>0.97436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52320" y="2520280"/>
          <a:ext cx="151216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0.06688</cdr:x>
      <cdr:y>0.17435</cdr:y>
    </cdr:from>
    <cdr:to>
      <cdr:x>0.20075</cdr:x>
      <cdr:y>0.25184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1560" y="648072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b="1" i="1" dirty="0" smtClean="0">
              <a:latin typeface="Arial" pitchFamily="34" charset="0"/>
              <a:cs typeface="Arial" pitchFamily="34" charset="0"/>
            </a:rPr>
            <a:t>на 30.08.20</a:t>
          </a:r>
          <a:endParaRPr lang="ru-RU" b="1" i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0.05113</cdr:x>
      <cdr:y>0.85768</cdr:y>
    </cdr:from>
    <cdr:to>
      <cdr:x>0.1535</cdr:x>
      <cdr:y>0.9436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467544" y="4608512"/>
          <a:ext cx="936104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latin typeface="Calibri"/>
            </a:rPr>
            <a:t>Курганская обл.</a:t>
          </a:r>
          <a:endParaRPr lang="ru-RU" sz="12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0.20863</cdr:x>
      <cdr:y>0.85768</cdr:y>
    </cdr:from>
    <cdr:to>
      <cdr:x>0.33463</cdr:x>
      <cdr:y>0.9436</cdr:y>
    </cdr:to>
    <cdr:sp macro="" textlink="">
      <cdr:nvSpPr>
        <cdr:cNvPr id="3" name="TextBox 13"/>
        <cdr:cNvSpPr txBox="1"/>
      </cdr:nvSpPr>
      <cdr:spPr>
        <a:xfrm xmlns:a="http://schemas.openxmlformats.org/drawingml/2006/main">
          <a:off x="1907704" y="4608512"/>
          <a:ext cx="1152128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latin typeface="Calibri"/>
            </a:rPr>
            <a:t>Свердловская обл.</a:t>
          </a:r>
        </a:p>
      </cdr:txBody>
    </cdr:sp>
  </cdr:relSizeAnchor>
  <cdr:relSizeAnchor xmlns:cdr="http://schemas.openxmlformats.org/drawingml/2006/chartDrawing">
    <cdr:from>
      <cdr:x>0.374</cdr:x>
      <cdr:y>0.85768</cdr:y>
    </cdr:from>
    <cdr:to>
      <cdr:x>0.47638</cdr:x>
      <cdr:y>0.9436</cdr:y>
    </cdr:to>
    <cdr:sp macro="" textlink="">
      <cdr:nvSpPr>
        <cdr:cNvPr id="4" name="TextBox 14"/>
        <cdr:cNvSpPr txBox="1"/>
      </cdr:nvSpPr>
      <cdr:spPr>
        <a:xfrm xmlns:a="http://schemas.openxmlformats.org/drawingml/2006/main">
          <a:off x="3419872" y="4608512"/>
          <a:ext cx="936104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latin typeface="Calibri"/>
            </a:rPr>
            <a:t>Тюменская обл.</a:t>
          </a:r>
        </a:p>
      </cdr:txBody>
    </cdr:sp>
  </cdr:relSizeAnchor>
  <cdr:relSizeAnchor xmlns:cdr="http://schemas.openxmlformats.org/drawingml/2006/chartDrawing">
    <cdr:from>
      <cdr:x>0.5315</cdr:x>
      <cdr:y>0.85768</cdr:y>
    </cdr:from>
    <cdr:to>
      <cdr:x>0.64962</cdr:x>
      <cdr:y>0.9436</cdr:y>
    </cdr:to>
    <cdr:sp macro="" textlink="">
      <cdr:nvSpPr>
        <cdr:cNvPr id="5" name="TextBox 8"/>
        <cdr:cNvSpPr txBox="1"/>
      </cdr:nvSpPr>
      <cdr:spPr>
        <a:xfrm xmlns:a="http://schemas.openxmlformats.org/drawingml/2006/main">
          <a:off x="4860032" y="4608512"/>
          <a:ext cx="108012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latin typeface="Calibri"/>
            </a:rPr>
            <a:t>Челябинская обл.</a:t>
          </a:r>
          <a:endParaRPr lang="ru-RU" sz="12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0.69687</cdr:x>
      <cdr:y>0.85768</cdr:y>
    </cdr:from>
    <cdr:to>
      <cdr:x>0.80712</cdr:x>
      <cdr:y>0.90923</cdr:y>
    </cdr:to>
    <cdr:sp macro="" textlink="">
      <cdr:nvSpPr>
        <cdr:cNvPr id="6" name="TextBox 9"/>
        <cdr:cNvSpPr txBox="1"/>
      </cdr:nvSpPr>
      <cdr:spPr>
        <a:xfrm xmlns:a="http://schemas.openxmlformats.org/drawingml/2006/main">
          <a:off x="6372200" y="4608512"/>
          <a:ext cx="100811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ru-RU" sz="1200" b="1" dirty="0" err="1" smtClean="0">
              <a:latin typeface="Calibri"/>
            </a:rPr>
            <a:t>ХМАО-Югра</a:t>
          </a:r>
          <a:endParaRPr lang="ru-RU" sz="12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0.87012</cdr:x>
      <cdr:y>0.85768</cdr:y>
    </cdr:from>
    <cdr:to>
      <cdr:x>0.94887</cdr:x>
      <cdr:y>0.90923</cdr:y>
    </cdr:to>
    <cdr:sp macro="" textlink="">
      <cdr:nvSpPr>
        <cdr:cNvPr id="7" name="TextBox 10"/>
        <cdr:cNvSpPr txBox="1"/>
      </cdr:nvSpPr>
      <cdr:spPr>
        <a:xfrm xmlns:a="http://schemas.openxmlformats.org/drawingml/2006/main">
          <a:off x="7956376" y="4608512"/>
          <a:ext cx="72008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200" b="1" dirty="0" smtClean="0">
              <a:latin typeface="Calibri"/>
            </a:rPr>
            <a:t>ЯНАО</a:t>
          </a:r>
          <a:endParaRPr lang="ru-RU" sz="1200" b="1" dirty="0">
            <a:latin typeface="Calibri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0.53441</cdr:x>
      <cdr:y>0.19055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0" y="0"/>
          <a:ext cx="252028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0.53441</cdr:x>
      <cdr:y>0.18618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0" y="0"/>
          <a:ext cx="2520280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0.53549</cdr:x>
      <cdr:y>0.19055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0" y="0"/>
          <a:ext cx="2448272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0.51133</cdr:x>
      <cdr:y>0.19055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0" y="0"/>
          <a:ext cx="2448272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0.47333</cdr:x>
      <cdr:y>0</cdr:y>
    </cdr:from>
    <cdr:to>
      <cdr:x>1</cdr:x>
      <cdr:y>0.19512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232249" y="0"/>
          <a:ext cx="248376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0.46517</cdr:x>
      <cdr:y>0</cdr:y>
    </cdr:from>
    <cdr:to>
      <cdr:x>1</cdr:x>
      <cdr:y>0.19512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160240" y="0"/>
          <a:ext cx="2483768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0.48125</cdr:x>
      <cdr:y>0</cdr:y>
    </cdr:from>
    <cdr:to>
      <cdr:x>1</cdr:x>
      <cdr:y>0.19055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2304256" y="0"/>
          <a:ext cx="2483768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Calibri"/>
            </a:rPr>
            <a:t>План на 2020 г. в разрезе ФП, млрд.рублей</a:t>
          </a:r>
          <a:endParaRPr lang="ru-RU" sz="1600" b="1" dirty="0">
            <a:latin typeface="Calibri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C1559-B9F1-4B4C-8CEE-9477F6951C77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03163-7F7A-48D5-8046-D8F16B63E8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03163-7F7A-48D5-8046-D8F16B63E81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03163-7F7A-48D5-8046-D8F16B63E81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03163-7F7A-48D5-8046-D8F16B63E81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03163-7F7A-48D5-8046-D8F16B63E81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03163-7F7A-48D5-8046-D8F16B63E81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1310BB-A1B2-4751-A9C5-7D5C83BD0C15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E7B8A3-2BE2-4A9C-A8C9-816FEFC4453A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0D676A-E2C3-48AF-B286-678A5214D516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44C811-5C57-4A92-94C3-F0FABC907E1E}" type="slidenum">
              <a:rPr lang="ru-RU" smtClean="0"/>
              <a:pPr/>
              <a:t>22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29383-FA20-47EC-82ED-F16DE5C0E20C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FEF4-064F-427D-A35D-16FECC8D1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1EB8-C434-4891-9A8E-80EE39A9DE5A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AECE0-34F5-4268-B6AB-3DDDE5A26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328BE-C7D0-44B7-BB6A-0A58AD4CA710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C7E11-90DF-408D-A666-E27EB3FC6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D9851-E9FF-4AD7-871D-3F4D839A5906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BFBE8-AEC6-4F15-8DA5-3FBC1B8573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BE2E-2881-4D04-AF74-BC1EB37DCB6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BE7AB-C40D-4765-A03D-6B07E58D6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1ECD-880D-411F-8697-B17B9357FB90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6F65-2D9E-4F64-8C01-6661CD566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E610E-AB5D-4780-897B-0081A5BF6ED4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C60D2-FF31-4937-A110-3CEF3E8B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20E96-8E33-4515-BD30-0D231E4BE795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B95B0-A088-40A5-AB2F-12DFAC38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BD9B-4B4D-40F4-9685-3E8D6DD30DCC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DC9A-990C-4AE2-9544-D4F6F2538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8369A-3C59-46C7-B921-608FC458626D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DCF99-FD85-44FE-AF17-708A73990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7469A-F025-4DE9-A207-DD9AF8332F8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0940F-DD83-48B7-9ED2-CF973ECAC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147515-9B38-44B2-B2A8-CD150012C1E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F6C9F5-D5A7-4985-8ED9-B476CC771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0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9.xml"/><Relationship Id="rId4" Type="http://schemas.openxmlformats.org/officeDocument/2006/relationships/chart" Target="../charts/chart4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4.xml"/><Relationship Id="rId4" Type="http://schemas.openxmlformats.org/officeDocument/2006/relationships/chart" Target="../charts/chart5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8.xml"/><Relationship Id="rId4" Type="http://schemas.openxmlformats.org/officeDocument/2006/relationships/chart" Target="../charts/chart5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1.xml"/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5.xml"/><Relationship Id="rId4" Type="http://schemas.openxmlformats.org/officeDocument/2006/relationships/chart" Target="../charts/chart6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7.xml"/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9.xml"/><Relationship Id="rId4" Type="http://schemas.openxmlformats.org/officeDocument/2006/relationships/chart" Target="../charts/chart6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chart" Target="../charts/chart7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3.xml"/><Relationship Id="rId2" Type="http://schemas.openxmlformats.org/officeDocument/2006/relationships/chart" Target="../charts/chart7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6.xml"/><Relationship Id="rId2" Type="http://schemas.openxmlformats.org/officeDocument/2006/relationships/chart" Target="../charts/chart7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одзаголовок 2"/>
          <p:cNvSpPr txBox="1">
            <a:spLocks/>
          </p:cNvSpPr>
          <p:nvPr/>
        </p:nvSpPr>
        <p:spPr bwMode="auto">
          <a:xfrm>
            <a:off x="0" y="0"/>
            <a:ext cx="9144000" cy="83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ФИНАНСОВОЕ  ИСПОЛНЕНИЕ  НАЦПРОЕКТОВ </a:t>
            </a:r>
            <a:r>
              <a:rPr lang="ru-RU" b="1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данные Минфина России на 01.09.2020 г.</a:t>
            </a:r>
            <a:endParaRPr lang="ru-RU" b="1" i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0" y="908720"/>
            <a:ext cx="4644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Информация о плановых показателях национальных проектов в 2020 году, млрд.рублей</a:t>
            </a:r>
            <a:endParaRPr lang="ru-RU" sz="1400" b="1" dirty="0">
              <a:latin typeface="Calibri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836712"/>
            <a:ext cx="8784976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Диаграмма 13"/>
          <p:cNvGraphicFramePr/>
          <p:nvPr/>
        </p:nvGraphicFramePr>
        <p:xfrm>
          <a:off x="0" y="1772816"/>
          <a:ext cx="4572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Содержимое 3"/>
          <p:cNvGraphicFramePr>
            <a:graphicFrameLocks/>
          </p:cNvGraphicFramePr>
          <p:nvPr/>
        </p:nvGraphicFramePr>
        <p:xfrm>
          <a:off x="4139952" y="4581128"/>
          <a:ext cx="5004048" cy="2276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67744" y="1412776"/>
            <a:ext cx="208823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/>
              <a:t>Малый бизнес;</a:t>
            </a:r>
          </a:p>
          <a:p>
            <a:r>
              <a:rPr lang="ru-RU" sz="1050" b="1" dirty="0" smtClean="0"/>
              <a:t>Производительность труда;</a:t>
            </a:r>
          </a:p>
          <a:p>
            <a:r>
              <a:rPr lang="ru-RU" sz="1050" b="1" dirty="0" smtClean="0"/>
              <a:t>Культура;</a:t>
            </a:r>
          </a:p>
          <a:p>
            <a:r>
              <a:rPr lang="ru-RU" sz="1050" b="1" dirty="0" smtClean="0"/>
              <a:t>Наука;</a:t>
            </a:r>
          </a:p>
          <a:p>
            <a:r>
              <a:rPr lang="ru-RU" sz="1050" b="1" dirty="0" smtClean="0"/>
              <a:t>Цифровая экономика;</a:t>
            </a:r>
          </a:p>
          <a:p>
            <a:r>
              <a:rPr lang="ru-RU" sz="1050" b="1" dirty="0" smtClean="0"/>
              <a:t>Экспорт</a:t>
            </a:r>
          </a:p>
          <a:p>
            <a:r>
              <a:rPr lang="ru-RU" sz="1050" b="1" dirty="0" smtClean="0"/>
              <a:t>8,0 млрд.рублей, 4%</a:t>
            </a:r>
            <a:endParaRPr lang="ru-RU" sz="14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403648" y="2636912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Левая фигурная скобка 15"/>
          <p:cNvSpPr/>
          <p:nvPr/>
        </p:nvSpPr>
        <p:spPr>
          <a:xfrm>
            <a:off x="2123728" y="1412777"/>
            <a:ext cx="216024" cy="1152127"/>
          </a:xfrm>
          <a:prstGeom prst="leftBrace">
            <a:avLst>
              <a:gd name="adj1" fmla="val 39683"/>
              <a:gd name="adj2" fmla="val 5082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Левая фигурная скобка 20"/>
          <p:cNvSpPr/>
          <p:nvPr/>
        </p:nvSpPr>
        <p:spPr>
          <a:xfrm rot="4883222">
            <a:off x="1827974" y="2350050"/>
            <a:ext cx="360040" cy="585309"/>
          </a:xfrm>
          <a:prstGeom prst="leftBrace">
            <a:avLst>
              <a:gd name="adj1" fmla="val 35921"/>
              <a:gd name="adj2" fmla="val 4868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Shape 24"/>
          <p:cNvCxnSpPr>
            <a:stCxn id="21" idx="1"/>
            <a:endCxn id="16" idx="1"/>
          </p:cNvCxnSpPr>
          <p:nvPr/>
        </p:nvCxnSpPr>
        <p:spPr>
          <a:xfrm rot="5400000" flipH="1" flipV="1">
            <a:off x="1823600" y="2163431"/>
            <a:ext cx="465190" cy="13506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Диаграмма 12"/>
          <p:cNvGraphicFramePr/>
          <p:nvPr/>
        </p:nvGraphicFramePr>
        <p:xfrm>
          <a:off x="4355976" y="908720"/>
          <a:ext cx="478802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«ЗДРАВООХРАНЕНИЕ»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Росстата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76470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Целевой показатель в РФ: Обеспечить к 2024 г. снижение смертности от </a:t>
            </a:r>
            <a:r>
              <a:rPr lang="ru-RU" sz="2400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новообразований (в том числе от злокачественных)</a:t>
            </a:r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 до 185 случая на 100 тыс.населения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844824"/>
          <a:ext cx="9144000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«ЗДРАВООХРАНЕНИЕ»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Росстата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83568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692696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Целевой показатель в РФ: Обеспечить к 2024 г. снижение </a:t>
            </a:r>
            <a:r>
              <a:rPr lang="ru-RU" sz="2400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младенческой смертности</a:t>
            </a:r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 до 4,5 на 1 тыс.родившихся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"/>
            <a:ext cx="82296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«ОБРАЗОВАНИЕ»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457200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539552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0" y="3789040"/>
          <a:ext cx="4572000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27984" y="3717032"/>
          <a:ext cx="4716016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863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 «ОБРАЗОВАНИЕ»</a:t>
            </a:r>
          </a:p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данные органов исполнительной власти субъектов УФО</a:t>
            </a:r>
            <a:endParaRPr lang="ru-RU" sz="1400" b="1" i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79512" y="764704"/>
            <a:ext cx="8712968" cy="28726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0122E-6748-42E2-A122-0DDD164B6D3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079" name="Прямоугольник 13"/>
          <p:cNvSpPr>
            <a:spLocks noChangeArrowheads="1"/>
          </p:cNvSpPr>
          <p:nvPr/>
        </p:nvSpPr>
        <p:spPr bwMode="auto">
          <a:xfrm>
            <a:off x="179512" y="980728"/>
            <a:ext cx="64442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67AC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Доля детей, обучающихся по дополнительным образовательным программам, по итогам 2019 года</a:t>
            </a:r>
            <a:endParaRPr lang="ru-RU" sz="1600" dirty="0">
              <a:solidFill>
                <a:srgbClr val="0067AC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764704"/>
          <a:ext cx="8820471" cy="3096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0" y="3789040"/>
          <a:ext cx="9144000" cy="297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79512" y="4077072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Доля сдававших демонстрационный экзамен в рамках ГИА по итогам 2019/2020 учебного года</a:t>
            </a:r>
            <a:endParaRPr lang="ru-RU" sz="1600" b="1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3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«ЖИЛЬЕ И ГОРОДСКАЯ СРЕДА»</a:t>
            </a:r>
            <a:br>
              <a:rPr lang="ru-RU" sz="23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3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57200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467544" y="62068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/>
        </p:nvGraphicFramePr>
        <p:xfrm>
          <a:off x="0" y="3789040"/>
          <a:ext cx="4629150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572000" y="3789040"/>
          <a:ext cx="4572000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3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«ЖИЛЬЕ И ГОРОДСКАЯ СРЕДА»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11560" y="476672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«ЖИЛЬЕ И ГОРОДСКАЯ СРЕДА»</a:t>
            </a:r>
            <a:endParaRPr lang="ru-RU" sz="23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611560" y="476672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54868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Расселение в 2019 году и январе - августе 2020 г.                         аварийного жилья, </a:t>
            </a:r>
            <a:r>
              <a:rPr lang="ru-RU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признанного таковым до 1 января 2017 г.                                                                               в Уральском федеральном округе 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(тыс.кв.метров)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i="1" dirty="0" smtClean="0">
                <a:solidFill>
                  <a:srgbClr val="0067AC"/>
                </a:solidFill>
              </a:rPr>
              <a:t>данные Фонда содействия реформированию ЖКХ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«ЖИЛЬЕ И ГОРОДСКАЯ СРЕДА»</a:t>
            </a:r>
            <a:endParaRPr lang="ru-RU" sz="23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476672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«ЭКОЛОГИЯ»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457200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611560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0" y="3789040"/>
          <a:ext cx="4499992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355976" y="3789040"/>
          <a:ext cx="4788024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Box 17"/>
          <p:cNvSpPr txBox="1">
            <a:spLocks noChangeArrowheads="1"/>
          </p:cNvSpPr>
          <p:nvPr/>
        </p:nvSpPr>
        <p:spPr bwMode="auto">
          <a:xfrm>
            <a:off x="467544" y="476672"/>
            <a:ext cx="84248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67AC"/>
                </a:solidFill>
              </a:rPr>
              <a:t>Уровень загрязнения атмосферного воздуха в городах </a:t>
            </a:r>
          </a:p>
          <a:p>
            <a:pPr algn="ctr">
              <a:defRPr/>
            </a:pPr>
            <a:r>
              <a:rPr lang="ru-RU" b="1" dirty="0">
                <a:solidFill>
                  <a:srgbClr val="0067AC"/>
                </a:solidFill>
              </a:rPr>
              <a:t>и населенных </a:t>
            </a:r>
            <a:r>
              <a:rPr lang="ru-RU" b="1" dirty="0" smtClean="0">
                <a:solidFill>
                  <a:srgbClr val="0067AC"/>
                </a:solidFill>
              </a:rPr>
              <a:t>пунктах</a:t>
            </a:r>
          </a:p>
          <a:p>
            <a:pPr algn="ctr">
              <a:defRPr/>
            </a:pPr>
            <a:r>
              <a:rPr lang="ru-RU" sz="1600" b="1" i="1" dirty="0" smtClean="0">
                <a:solidFill>
                  <a:srgbClr val="0067AC"/>
                </a:solidFill>
              </a:rPr>
              <a:t>по данным Росгидромета</a:t>
            </a:r>
            <a:endParaRPr lang="ru-RU" b="1" i="1" dirty="0">
              <a:solidFill>
                <a:srgbClr val="0067AC"/>
              </a:solidFill>
            </a:endParaRPr>
          </a:p>
        </p:txBody>
      </p:sp>
      <p:pic>
        <p:nvPicPr>
          <p:cNvPr id="2053" name="Рисунок 19" descr="условные обозн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949950"/>
            <a:ext cx="45053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714875" y="5229225"/>
            <a:ext cx="45370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B050"/>
                </a:solidFill>
              </a:rPr>
              <a:t>Улучшилась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b="1" dirty="0"/>
              <a:t>ситуация: </a:t>
            </a:r>
          </a:p>
          <a:p>
            <a:pPr>
              <a:defRPr/>
            </a:pPr>
            <a:r>
              <a:rPr lang="ru-RU" sz="1600" b="1" dirty="0">
                <a:solidFill>
                  <a:srgbClr val="00B050"/>
                </a:solidFill>
              </a:rPr>
              <a:t>Челябинская область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600" b="1" dirty="0"/>
              <a:t>г.Златоуст </a:t>
            </a:r>
          </a:p>
          <a:p>
            <a:pPr>
              <a:defRPr/>
            </a:pPr>
            <a:r>
              <a:rPr lang="ru-RU" sz="1600" b="1" dirty="0">
                <a:solidFill>
                  <a:srgbClr val="00B050"/>
                </a:solidFill>
              </a:rPr>
              <a:t>Свердловская область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600" b="1" dirty="0"/>
              <a:t>г.Екатеринбург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9388" y="5229225"/>
            <a:ext cx="417671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C00000"/>
                </a:solidFill>
              </a:rPr>
              <a:t>Ухудшилась </a:t>
            </a:r>
            <a:r>
              <a:rPr lang="ru-RU" sz="1600" b="1" dirty="0"/>
              <a:t>ситуация: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</a:p>
          <a:p>
            <a:pPr>
              <a:defRPr/>
            </a:pPr>
            <a:r>
              <a:rPr lang="ru-RU" sz="1600" b="1" dirty="0">
                <a:solidFill>
                  <a:srgbClr val="C00000"/>
                </a:solidFill>
              </a:rPr>
              <a:t>Курганская область: </a:t>
            </a:r>
            <a:r>
              <a:rPr lang="ru-RU" sz="1600" b="1" dirty="0"/>
              <a:t>г.Курган</a:t>
            </a:r>
          </a:p>
          <a:p>
            <a:pPr>
              <a:defRPr/>
            </a:pPr>
            <a:r>
              <a:rPr lang="ru-RU" sz="1600" b="1" dirty="0">
                <a:solidFill>
                  <a:srgbClr val="C00000"/>
                </a:solidFill>
              </a:rPr>
              <a:t>Свердловская область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600" b="1" dirty="0"/>
              <a:t>г.Каменск-Уральский, г.Нижний Тагил, г.Краснотурьинск</a:t>
            </a:r>
          </a:p>
          <a:p>
            <a:pPr>
              <a:defRPr/>
            </a:pPr>
            <a:r>
              <a:rPr lang="ru-RU" sz="1600" b="1" dirty="0" err="1">
                <a:solidFill>
                  <a:srgbClr val="C00000"/>
                </a:solidFill>
              </a:rPr>
              <a:t>ХМАО-Югра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600" b="1" dirty="0"/>
              <a:t>г.Радужный</a:t>
            </a:r>
          </a:p>
        </p:txBody>
      </p:sp>
      <p:pic>
        <p:nvPicPr>
          <p:cNvPr id="2056" name="Рисунок 24" descr="выбросы урфо карта 2018 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340768"/>
            <a:ext cx="440055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Рисунок 25" descr="выбросы 201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1340768"/>
            <a:ext cx="4114800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1691680" y="980728"/>
            <a:ext cx="1653863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2018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012160" y="980728"/>
            <a:ext cx="1653863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2019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539552" y="6"/>
            <a:ext cx="8229600" cy="4905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«ЭКОЛОГИЯ»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611560" y="476672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"/>
            <a:ext cx="8229600" cy="54867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«ДЕМОГРАФИЯ»</a:t>
            </a:r>
            <a:br>
              <a:rPr lang="ru-RU" sz="2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800" b="1" i="1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611560" y="62068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457200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0" y="3543299"/>
          <a:ext cx="4572000" cy="3314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427984" y="3645024"/>
          <a:ext cx="4716016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60032" y="3573016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+mn-lt"/>
              </a:rPr>
              <a:t>План на 2020 г. в разрезе ФП, млрд.рублей</a:t>
            </a:r>
            <a:endParaRPr lang="ru-RU" sz="1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Box 18"/>
          <p:cNvSpPr txBox="1">
            <a:spLocks noChangeArrowheads="1"/>
          </p:cNvSpPr>
          <p:nvPr/>
        </p:nvSpPr>
        <p:spPr bwMode="auto">
          <a:xfrm>
            <a:off x="0" y="3933056"/>
            <a:ext cx="914400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558ED5"/>
                </a:solidFill>
              </a:rPr>
              <a:t>Доля проб воды из распределительной водопроводной сети, не отвечающих  установленным нормативам качества за 2019 год (%)</a:t>
            </a:r>
          </a:p>
        </p:txBody>
      </p:sp>
      <p:sp>
        <p:nvSpPr>
          <p:cNvPr id="23" name="TextBox 18"/>
          <p:cNvSpPr txBox="1"/>
          <p:nvPr/>
        </p:nvSpPr>
        <p:spPr>
          <a:xfrm>
            <a:off x="0" y="764704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Доля населения, обеспеченного качественной питьевой водой из систем централизованного водоснабжения, %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3528" y="764704"/>
            <a:ext cx="856964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«ЭКОЛОГИЯ»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территориальных органов </a:t>
            </a:r>
            <a:r>
              <a:rPr lang="ru-RU" sz="1600" b="1" i="1" dirty="0" err="1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Роспотребнадзора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1268760"/>
          <a:ext cx="9144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0" y="4149080"/>
          <a:ext cx="9144000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51520" y="548680"/>
            <a:ext cx="878510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Box 1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«ЭКОЛОГИЯ»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548680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Сброс загрязненных сточных вод в поверхностные водные объекты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(в % к общему объема сброса)</a:t>
            </a:r>
          </a:p>
          <a:p>
            <a:pPr algn="ctr">
              <a:defRPr/>
            </a:pPr>
            <a:r>
              <a:rPr lang="ru-RU" sz="1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 данным Росстата на 2018 г.</a:t>
            </a:r>
            <a:endParaRPr lang="ru-RU" sz="14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412776"/>
          <a:ext cx="9036496" cy="4942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836712"/>
            <a:ext cx="8856984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" name="TextBox 1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«ЭКОЛОГИЯ»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данные органов исполнительной власти субъектов УФО</a:t>
            </a:r>
            <a:endParaRPr lang="ru-RU" sz="3200" b="1" i="1" dirty="0" smtClean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179512" y="980728"/>
            <a:ext cx="54726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Доля твердых коммунальных отходов, направленных на утилизацию (переработку) по итогам 2019 г., %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8"/>
          <p:cNvSpPr txBox="1"/>
          <p:nvPr/>
        </p:nvSpPr>
        <p:spPr>
          <a:xfrm>
            <a:off x="251520" y="4005064"/>
            <a:ext cx="5400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Доля твердых коммунальных отходов, направленных на обработку (сортировку) по итогам 2019 г., %</a:t>
            </a:r>
            <a:endParaRPr lang="ru-RU" sz="1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412776"/>
          <a:ext cx="9144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0" y="4221088"/>
          <a:ext cx="9144000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90871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«БЕЗОПАСНЫЕ И КАЧЕСТВЕННЫЕ АВТОДОРОГИ»</a:t>
            </a: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5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980728"/>
          <a:ext cx="45720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572000" y="1052736"/>
          <a:ext cx="45720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611560" y="98072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/>
        </p:nvGraphicFramePr>
        <p:xfrm>
          <a:off x="0" y="3789041"/>
          <a:ext cx="4572000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27984" y="3861048"/>
          <a:ext cx="4716016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0" y="908720"/>
            <a:ext cx="9144000" cy="8651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67AC"/>
                </a:solidFill>
              </a:rPr>
              <a:t>Укладка дорожного полотна по состоянию на 25.09.2020 г.</a:t>
            </a:r>
            <a:br>
              <a:rPr lang="ru-RU" sz="2400" b="1" dirty="0" smtClean="0">
                <a:solidFill>
                  <a:srgbClr val="0067AC"/>
                </a:solidFill>
              </a:rPr>
            </a:br>
            <a:r>
              <a:rPr lang="ru-RU" sz="2000" dirty="0" smtClean="0">
                <a:solidFill>
                  <a:srgbClr val="0067AC"/>
                </a:solidFill>
              </a:rPr>
              <a:t>в % от плановых значений</a:t>
            </a:r>
            <a:br>
              <a:rPr lang="ru-RU" sz="2000" dirty="0" smtClean="0">
                <a:solidFill>
                  <a:srgbClr val="0067AC"/>
                </a:solidFill>
              </a:rPr>
            </a:br>
            <a:r>
              <a:rPr lang="ru-RU" sz="1800" i="1" dirty="0" smtClean="0">
                <a:solidFill>
                  <a:srgbClr val="0067AC"/>
                </a:solidFill>
              </a:rPr>
              <a:t>по данным из ИС «Эталон»</a:t>
            </a:r>
            <a:endParaRPr lang="ru-RU" sz="2000" i="1" dirty="0" smtClean="0">
              <a:solidFill>
                <a:srgbClr val="0067AC"/>
              </a:solidFill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51520" y="1700808"/>
          <a:ext cx="850226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НАЦИОНАЛЬНЫЙ ПРОЕКТ «БЕЗОПАСНЫЕ И КАЧЕСТВЕННЫЕ АВТОДОРОГИ»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764704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90871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«ПРОИЗВОДИТЕЛЬНОСТЬ ТРУДА И ПОДДЕРЖКА ЗАНЯТОСТИ»</a:t>
            </a: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5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980728"/>
          <a:ext cx="45720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572000" y="980728"/>
          <a:ext cx="45720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539552" y="98072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/>
        </p:nvGraphicFramePr>
        <p:xfrm>
          <a:off x="0" y="3861048"/>
          <a:ext cx="4572000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99992" y="3861048"/>
          <a:ext cx="4644008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54867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«ЦИФРОВАЯ ЭКОНОМИКА»</a:t>
            </a:r>
            <a:b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5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457200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683568" y="62068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0" y="3789040"/>
          <a:ext cx="4427984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355976" y="3789040"/>
          <a:ext cx="4788024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69269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«ЦИФРОВАЯ ЭКОНОМИКА»</a:t>
            </a:r>
            <a:endParaRPr lang="ru-RU" sz="25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83568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0" y="764704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7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Доля государственных и муниципальных услуг, предоставляемых в электронном виде, от общего числа предоставляемых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67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услуг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по данным территориальных органов исполнительной власти субъектов УФО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rgbClr val="0067A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4716016" y="6165304"/>
            <a:ext cx="442798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1" u="none" strike="noStrike" kern="1200" cap="none" spc="0" normalizeH="0" baseline="0" noProof="0" dirty="0" smtClean="0">
                <a:ln>
                  <a:noFill/>
                </a:ln>
                <a:solidFill>
                  <a:srgbClr val="0067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*в регионе</a:t>
            </a:r>
            <a:r>
              <a:rPr kumimoji="0" lang="ru-RU" i="1" u="none" strike="noStrike" kern="1200" cap="none" spc="0" normalizeH="0" noProof="0" dirty="0" smtClean="0">
                <a:ln>
                  <a:noFill/>
                </a:ln>
                <a:solidFill>
                  <a:srgbClr val="0067A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услуги не типизированы</a:t>
            </a:r>
            <a:endParaRPr kumimoji="0" lang="ru-RU" i="1" u="none" strike="noStrike" kern="1200" cap="none" spc="0" normalizeH="0" baseline="0" noProof="0" dirty="0" smtClean="0">
              <a:ln>
                <a:noFill/>
              </a:ln>
              <a:solidFill>
                <a:srgbClr val="0067A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700808"/>
          <a:ext cx="91440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 rtlCol="0">
            <a:no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«ЦИФРОВАЯ ЭКОНОМИКА»</a:t>
            </a:r>
            <a:b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по данным территориальных органов исполнительной власти субъектов УФО</a:t>
            </a:r>
            <a:endParaRPr lang="ru-RU" sz="2500" b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55576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0" y="764704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67AC"/>
                </a:solidFill>
              </a:rPr>
              <a:t>Широкополосный доступ к сети Интернет в населенных пунктах численностью от 100 до 500 чел.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rgbClr val="0067A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0" y="3933056"/>
            <a:ext cx="91440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67AC"/>
                </a:solidFill>
              </a:rPr>
              <a:t>Широкополосный доступ к сети Интернет в населенных пунктах численностью свыше 500 чел.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rgbClr val="0067A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0" y="1196752"/>
          <a:ext cx="91440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0" y="4437112"/>
          <a:ext cx="9144000" cy="24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«КУЛЬТУРА»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572000" y="692696"/>
          <a:ext cx="45720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611560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/>
        </p:nvGraphicFramePr>
        <p:xfrm>
          <a:off x="0" y="3789040"/>
          <a:ext cx="4572000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572000" y="3861048"/>
          <a:ext cx="4572000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539552" y="620688"/>
            <a:ext cx="8064896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2"/>
            <a:ext cx="89644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 «ДЕМОГРАФИЯ»</a:t>
            </a:r>
            <a:endParaRPr lang="ru-RU" sz="2800" b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0" y="1196752"/>
          <a:ext cx="406794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83568" y="692696"/>
            <a:ext cx="7641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67AC"/>
                </a:solidFill>
              </a:rPr>
              <a:t>Динамика численности населения в Уральском федеральном округе</a:t>
            </a:r>
          </a:p>
          <a:p>
            <a:pPr algn="ctr"/>
            <a:r>
              <a:rPr lang="ru-RU" sz="1600" b="1" i="1" dirty="0" smtClean="0">
                <a:solidFill>
                  <a:srgbClr val="0067AC"/>
                </a:solidFill>
              </a:rPr>
              <a:t>(по данным Росстата) </a:t>
            </a:r>
            <a:endParaRPr lang="ru-RU" sz="1600" b="1" i="1" dirty="0">
              <a:solidFill>
                <a:srgbClr val="0067AC"/>
              </a:solidFill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3995936" y="1268760"/>
          <a:ext cx="5148064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 «КУЛЬТУРА»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504" y="548680"/>
            <a:ext cx="8641084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0C8BA7-4F31-4EA6-8E68-99B418C0308B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102" name="TextBox 10"/>
          <p:cNvSpPr txBox="1">
            <a:spLocks noChangeArrowheads="1"/>
          </p:cNvSpPr>
          <p:nvPr/>
        </p:nvSpPr>
        <p:spPr bwMode="auto">
          <a:xfrm>
            <a:off x="107504" y="620688"/>
            <a:ext cx="88011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Число посещений организаций культуры </a:t>
            </a:r>
            <a:r>
              <a:rPr lang="ru-RU" sz="2200" i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(по данным ЕМИСС)</a:t>
            </a:r>
          </a:p>
        </p:txBody>
      </p:sp>
      <p:sp>
        <p:nvSpPr>
          <p:cNvPr id="4158" name="TextBox 12"/>
          <p:cNvSpPr txBox="1">
            <a:spLocks noChangeArrowheads="1"/>
          </p:cNvSpPr>
          <p:nvPr/>
        </p:nvSpPr>
        <p:spPr bwMode="auto">
          <a:xfrm>
            <a:off x="0" y="4725144"/>
            <a:ext cx="89281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*Предполагается корректировка данного показателя:</a:t>
            </a:r>
          </a:p>
          <a:p>
            <a:pPr algn="just"/>
            <a:r>
              <a:rPr lang="ru-RU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НП «Культура» зафиксирована цель: «увеличение на 15% числа посещений организаций культуры».</a:t>
            </a:r>
          </a:p>
          <a:p>
            <a:pPr algn="just"/>
            <a:r>
              <a:rPr lang="ru-RU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Указе Президента РФ от 24.07.2020 № 474 цель: «увеличение числа посещений культурных мероприятий в три раза по сравнению с показателем 2019 года».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1052736"/>
          <a:ext cx="8496944" cy="3600400"/>
        </p:xfrm>
        <a:graphic>
          <a:graphicData uri="http://schemas.openxmlformats.org/drawingml/2006/table">
            <a:tbl>
              <a:tblPr/>
              <a:tblGrid>
                <a:gridCol w="1942159"/>
                <a:gridCol w="1137551"/>
                <a:gridCol w="1945626"/>
                <a:gridCol w="1945626"/>
                <a:gridCol w="1525982"/>
              </a:tblGrid>
              <a:tr h="661763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Отношение к предыдущему году, %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65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Российская Федерация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</a:t>
                      </a:r>
                      <a:r>
                        <a:rPr lang="ru-RU" sz="1300" b="1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человек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771,6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797,2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05970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Курганская обл.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</a:t>
                      </a:r>
                      <a:r>
                        <a:rPr lang="ru-RU" sz="1300" b="0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человек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Свердловская обл.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человек</a:t>
                      </a:r>
                      <a:endParaRPr lang="ru-RU" sz="1300" b="0" i="0" u="none" strike="noStrike" dirty="0">
                        <a:solidFill>
                          <a:srgbClr val="05386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20,2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20,9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Тюменская обл.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человек</a:t>
                      </a:r>
                      <a:endParaRPr lang="ru-RU" sz="1300" b="0" i="0" u="none" strike="noStrike" dirty="0">
                        <a:solidFill>
                          <a:srgbClr val="05386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13,9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14,3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398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Челябинская обл.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человек</a:t>
                      </a:r>
                      <a:endParaRPr lang="ru-RU" sz="1300" b="0" i="0" u="none" strike="noStrike" dirty="0">
                        <a:solidFill>
                          <a:srgbClr val="05386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14,6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14,6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42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Ханты-Мансийский а.о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человек</a:t>
                      </a:r>
                      <a:endParaRPr lang="ru-RU" sz="1300" b="0" i="0" u="none" strike="noStrike" dirty="0">
                        <a:solidFill>
                          <a:srgbClr val="05386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6,1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6,0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28114"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Ямало-Ненецкий </a:t>
                      </a:r>
                      <a:r>
                        <a:rPr lang="ru-RU" sz="1300" b="0" i="0" u="none" strike="noStrike" dirty="0" err="1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а.о</a:t>
                      </a:r>
                      <a:r>
                        <a:rPr lang="ru-RU" sz="1300" b="0" i="0" u="none" strike="noStrike" dirty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0" i="0" u="none" strike="noStrike" dirty="0" smtClean="0">
                          <a:solidFill>
                            <a:srgbClr val="05386B"/>
                          </a:solidFill>
                          <a:latin typeface="Arial" pitchFamily="34" charset="0"/>
                          <a:cs typeface="Arial" pitchFamily="34" charset="0"/>
                        </a:rPr>
                        <a:t>млн. человек</a:t>
                      </a:r>
                      <a:endParaRPr lang="ru-RU" sz="1300" b="0" i="0" u="none" strike="noStrike" dirty="0">
                        <a:solidFill>
                          <a:srgbClr val="05386B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2,1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</a:p>
                  </a:txBody>
                  <a:tcPr marL="7471" marR="7471" marT="7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90871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«МАЛОЕ И СРЕДНЕЕ ПРЕДПРИНИМАТЕЛЬСТВО»</a:t>
            </a:r>
            <a:br>
              <a:rPr lang="ru-RU" sz="25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5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0" y="908720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4572000" y="980728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V="1">
            <a:off x="683568" y="980728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0" y="3861048"/>
          <a:ext cx="4499992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27984" y="3789040"/>
          <a:ext cx="4716016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5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НП «МАЛОЕ И СРЕДНЕЕ ПРЕДПРИНИМАТЕЛЬСТВО»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данные ФНС России</a:t>
            </a:r>
            <a:endParaRPr lang="ru-RU" sz="1600" b="1" i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692696"/>
            <a:ext cx="8641084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/>
        </p:nvGraphicFramePr>
        <p:xfrm>
          <a:off x="0" y="692696"/>
          <a:ext cx="9144000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0" y="3645024"/>
          <a:ext cx="9144000" cy="321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4716016" y="42930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88024" y="386104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Объем экспорта субъектов УФО, </a:t>
            </a:r>
          </a:p>
          <a:p>
            <a:pPr algn="ctr"/>
            <a:r>
              <a:rPr lang="ru-RU" sz="1600" b="1" dirty="0" smtClean="0"/>
              <a:t>млрд.долл.США</a:t>
            </a:r>
            <a:endParaRPr lang="ru-RU" sz="16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7504" y="764704"/>
          <a:ext cx="8784976" cy="2959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3789040"/>
          <a:ext cx="5111552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pPr fontAlgn="auto">
              <a:lnSpc>
                <a:spcPts val="1900"/>
              </a:lnSpc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НП «Международная кооперация и экспорт»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АО «Российский экспортный центр» на 01.07.2020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683568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692696"/>
          <a:ext cx="9144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3140968"/>
          <a:ext cx="9144000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НП «МЕЖДУНАРОДНАЯ КООПЕРАЦИЯ И ЭКСПОРТ»</a:t>
            </a:r>
          </a:p>
          <a:p>
            <a:pPr algn="ctr"/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данные Минсельхоза России</a:t>
            </a:r>
            <a:endParaRPr lang="ru-RU" sz="1600" b="1" i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39552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539552" y="548680"/>
            <a:ext cx="7992888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2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НАЦИОНАЛЬНЫЙ ПРОЕКТ «ДЕМОГРАФИЯ»</a:t>
            </a:r>
            <a:endParaRPr lang="ru-RU" sz="2800" b="1" dirty="0">
              <a:solidFill>
                <a:srgbClr val="0067AC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62068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67AC"/>
                </a:solidFill>
              </a:rPr>
              <a:t>Динамика ожидаемой продолжительности жизни в Уральском федеральном округе, лет (по данным Росстата) </a:t>
            </a:r>
            <a:endParaRPr lang="ru-RU" sz="1600" b="1" i="1" dirty="0">
              <a:solidFill>
                <a:srgbClr val="0067AC"/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" y="1196752"/>
          <a:ext cx="9144000" cy="5661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700" b="1" dirty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ФП «СПОРТ – НОРМА ЖИЗНИ» НП «ДЕМОГРАФИЯ»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504" y="548680"/>
            <a:ext cx="889248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791E2-5B0C-4BF2-AE48-D3F14D205DF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8198" name="TextBox 8"/>
          <p:cNvSpPr txBox="1">
            <a:spLocks noChangeArrowheads="1"/>
          </p:cNvSpPr>
          <p:nvPr/>
        </p:nvSpPr>
        <p:spPr bwMode="auto">
          <a:xfrm>
            <a:off x="214282" y="571480"/>
            <a:ext cx="853418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Доля граждан, систематически занимающихся физкультурой и </a:t>
            </a:r>
            <a:r>
              <a:rPr lang="ru-RU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спортом </a:t>
            </a:r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по состоянию на конец 2019 г.</a:t>
            </a:r>
          </a:p>
          <a:p>
            <a:pPr algn="ctr"/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органов исполнительной власти субъектов УФО</a:t>
            </a:r>
            <a:endParaRPr lang="ru-RU" sz="1600" b="1" i="1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539552" y="3140968"/>
            <a:ext cx="288032" cy="0"/>
          </a:xfrm>
          <a:prstGeom prst="line">
            <a:avLst/>
          </a:prstGeom>
          <a:ln>
            <a:solidFill>
              <a:srgbClr val="92D050"/>
            </a:solidFill>
          </a:ln>
          <a:effec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55576" y="2996952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+mn-lt"/>
              </a:rPr>
              <a:t>Плановый показатель на 2020 г. по РФ</a:t>
            </a:r>
            <a:endParaRPr lang="ru-RU" sz="1200" b="1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700" b="1" dirty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ФП «СПОРТ – НОРМА ЖИЗНИ» НП «ДЕМОГРАФИЯ»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504" y="548680"/>
            <a:ext cx="889248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791E2-5B0C-4BF2-AE48-D3F14D205DF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2068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Доля граждан, систематически занимающихся физкультурой и спортом по категориям граждан</a:t>
            </a:r>
          </a:p>
          <a:p>
            <a:pPr algn="ctr"/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прогнозные данные субъектов РФ</a:t>
            </a:r>
            <a:endParaRPr lang="ru-RU" sz="1400" b="1" i="1" dirty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7624" y="1124744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+mn-lt"/>
              </a:rPr>
              <a:t>Дети и молодежь</a:t>
            </a:r>
            <a:endParaRPr lang="ru-RU" sz="1400" b="1" u="sng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2120" y="11247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+mn-lt"/>
              </a:rPr>
              <a:t>Граждане среднего возраста</a:t>
            </a:r>
            <a:endParaRPr lang="ru-RU" sz="1400" b="1" u="sng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4077072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+mn-lt"/>
              </a:rPr>
              <a:t>Граждане старшего  возраста</a:t>
            </a:r>
            <a:endParaRPr lang="ru-RU" sz="1400" b="1" u="sng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6016" y="4077072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>
                <a:latin typeface="+mn-lt"/>
              </a:rPr>
              <a:t>Уровень обеспеченности спортсооружениями</a:t>
            </a:r>
            <a:endParaRPr lang="ru-RU" sz="1400" b="1" u="sng" dirty="0">
              <a:latin typeface="+mn-lt"/>
            </a:endParaRPr>
          </a:p>
        </p:txBody>
      </p:sp>
      <p:graphicFrame>
        <p:nvGraphicFramePr>
          <p:cNvPr id="16" name="Диаграмма 15"/>
          <p:cNvGraphicFramePr/>
          <p:nvPr/>
        </p:nvGraphicFramePr>
        <p:xfrm>
          <a:off x="0" y="1412776"/>
          <a:ext cx="4427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4283968" y="1412777"/>
          <a:ext cx="4860032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0" y="4365105"/>
          <a:ext cx="4355976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4139952" y="4365105"/>
          <a:ext cx="5004048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20" tIns="60960" rIns="121920" bIns="60960" anchor="ctr">
            <a:spAutoFit/>
          </a:bodyPr>
          <a:lstStyle/>
          <a:p>
            <a:pPr marL="0" lvl="5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ФП «СОДЕЙСТВИЕ ЗАНЯТОСТИ ЖЕНЩИН – СОЗДАНИЕ УСЛОВИЙ ДОШКОЛЬНОГО ОБРАЗОВАНИЯ  ДЛЯ ДЕТЕЙ В ВОЗРАСТЕ ДО 3 ЛЕТ» НП «ДЕМОГРАФИЯ»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9512" y="1052736"/>
            <a:ext cx="864096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DD2F4C-6596-48BA-9A9D-93C5E1D98D0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150" name="TextBox 7"/>
          <p:cNvSpPr txBox="1">
            <a:spLocks noChangeArrowheads="1"/>
          </p:cNvSpPr>
          <p:nvPr/>
        </p:nvSpPr>
        <p:spPr bwMode="auto">
          <a:xfrm>
            <a:off x="1" y="105273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Доступность дошкольного образования для детей от рождения до 3 лет </a:t>
            </a:r>
            <a:endParaRPr lang="ru-RU" sz="1400" b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(по данным органов исполнительной власти субъектов УФО на 01.09.2020)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0" y="1556792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4905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«ЗДРАВООХРАНЕНИЕ»</a:t>
            </a: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Минфина России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4572000" y="620688"/>
          <a:ext cx="45720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611560" y="548680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/>
        </p:nvGraphicFramePr>
        <p:xfrm>
          <a:off x="0" y="3717032"/>
          <a:ext cx="4533900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27984" y="3789040"/>
          <a:ext cx="4716016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"/>
            <a:ext cx="9144000" cy="62068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НАЦИОНАЛЬНЫЙ ПРОЕКТ «ЗДРАВООХРАНЕНИЕ»</a:t>
            </a:r>
            <a:br>
              <a:rPr lang="ru-RU" sz="2800" b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i="1" dirty="0" smtClean="0">
                <a:solidFill>
                  <a:srgbClr val="0067AC"/>
                </a:solidFill>
                <a:latin typeface="Arial" pitchFamily="34" charset="0"/>
                <a:cs typeface="Arial" pitchFamily="34" charset="0"/>
              </a:rPr>
              <a:t>данные Росстата</a:t>
            </a:r>
            <a:endParaRPr lang="ru-RU" sz="2800" b="1" i="1" dirty="0" smtClean="0">
              <a:solidFill>
                <a:srgbClr val="0067AC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11560" y="692696"/>
            <a:ext cx="7704138" cy="2540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764704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Целевой показатель в РФ: Обеспечить к 2024 г. снижение смертности от болезней </a:t>
            </a:r>
            <a:r>
              <a:rPr lang="ru-RU" sz="2400" i="1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системы кровообращения</a:t>
            </a:r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0067AC"/>
                </a:solidFill>
                <a:latin typeface="Arial" pitchFamily="34" charset="0"/>
                <a:ea typeface="+mj-ea"/>
                <a:cs typeface="Arial" pitchFamily="34" charset="0"/>
              </a:rPr>
              <a:t>до 450 случаев на 100 тыс.населения</a:t>
            </a: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772816"/>
          <a:ext cx="9144000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2539</Words>
  <Application>Microsoft Office PowerPoint</Application>
  <PresentationFormat>Экран (4:3)</PresentationFormat>
  <Paragraphs>768</Paragraphs>
  <Slides>34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НАЦИОНАЛЬНЫЙ ПРОЕКТ «ДЕМОГРАФИЯ» данные Минфина России</vt:lpstr>
      <vt:lpstr>Слайд 3</vt:lpstr>
      <vt:lpstr>Слайд 4</vt:lpstr>
      <vt:lpstr>Слайд 5</vt:lpstr>
      <vt:lpstr>Слайд 6</vt:lpstr>
      <vt:lpstr>Слайд 7</vt:lpstr>
      <vt:lpstr>НАЦИОНАЛЬНЫЙ ПРОЕКТ «ЗДРАВООХРАНЕНИЕ» данные Минфина России</vt:lpstr>
      <vt:lpstr>НАЦИОНАЛЬНЫЙ ПРОЕКТ «ЗДРАВООХРАНЕНИЕ» данные Росстата</vt:lpstr>
      <vt:lpstr>НАЦИОНАЛЬНЫЙ ПРОЕКТ «ЗДРАВООХРАНЕНИЕ» данные Росстата</vt:lpstr>
      <vt:lpstr>НАЦИОНАЛЬНЫЙ ПРОЕКТ «ЗДРАВООХРАНЕНИЕ» данные Росстата</vt:lpstr>
      <vt:lpstr>НАЦИОНАЛЬНЫЙ ПРОЕКТ «ОБРАЗОВАНИЕ» данные Минфина России</vt:lpstr>
      <vt:lpstr>Слайд 13</vt:lpstr>
      <vt:lpstr>НАЦИОНАЛЬНЫЙ ПРОЕКТ «ЖИЛЬЕ И ГОРОДСКАЯ СРЕДА» данные Минфина России</vt:lpstr>
      <vt:lpstr>НАЦИОНАЛЬНЫЙ ПРОЕКТ «ЖИЛЬЕ И ГОРОДСКАЯ СРЕДА»</vt:lpstr>
      <vt:lpstr>Слайд 16</vt:lpstr>
      <vt:lpstr>Слайд 17</vt:lpstr>
      <vt:lpstr>НАЦИОНАЛЬНЫЙ ПРОЕКТ «ЭКОЛОГИЯ» данные Минфина России</vt:lpstr>
      <vt:lpstr>НАЦИОНАЛЬНЫЙ ПРОЕКТ «ЭКОЛОГИЯ»</vt:lpstr>
      <vt:lpstr>Слайд 20</vt:lpstr>
      <vt:lpstr>Слайд 21</vt:lpstr>
      <vt:lpstr>Слайд 22</vt:lpstr>
      <vt:lpstr>НАЦИОНАЛЬНЫЙ ПРОЕКТ «БЕЗОПАСНЫЕ И КАЧЕСТВЕННЫЕ АВТОДОРОГИ» данные Минфина России</vt:lpstr>
      <vt:lpstr>Укладка дорожного полотна по состоянию на 25.09.2020 г. в % от плановых значений по данным из ИС «Эталон»</vt:lpstr>
      <vt:lpstr>НАЦИОНАЛЬНЫЙ ПРОЕКТ «ПРОИЗВОДИТЕЛЬНОСТЬ ТРУДА И ПОДДЕРЖКА ЗАНЯТОСТИ» данные Минфина России</vt:lpstr>
      <vt:lpstr>НАЦИОНАЛЬНЫЙ ПРОЕКТ «ЦИФРОВАЯ ЭКОНОМИКА» данные Минфина России</vt:lpstr>
      <vt:lpstr>НАЦИОНАЛЬНЫЙ ПРОЕКТ «ЦИФРОВАЯ ЭКОНОМИКА»</vt:lpstr>
      <vt:lpstr>НАЦИОНАЛЬНЫЙ ПРОЕКТ «ЦИФРОВАЯ ЭКОНОМИКА» по данным территориальных органов исполнительной власти субъектов УФО</vt:lpstr>
      <vt:lpstr>НАЦИОНАЛЬНЫЙ ПРОЕКТ «КУЛЬТУРА» данные Минфина России</vt:lpstr>
      <vt:lpstr>Слайд 30</vt:lpstr>
      <vt:lpstr>НАЦИОНАЛЬНЫЙ ПРОЕКТ «МАЛОЕ И СРЕДНЕЕ ПРЕДПРИНИМАТЕЛЬСТВО» данные Минфина России</vt:lpstr>
      <vt:lpstr>Слайд 32</vt:lpstr>
      <vt:lpstr>НП «Международная кооперация и экспорт» данные АО «Российский экспортный центр» на 01.07.2020</vt:lpstr>
      <vt:lpstr>Слайд 34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для публикации</dc:title>
  <dc:creator>Simonenko</dc:creator>
  <cp:lastModifiedBy>Кравченко</cp:lastModifiedBy>
  <cp:revision>248</cp:revision>
  <dcterms:created xsi:type="dcterms:W3CDTF">2020-09-15T07:12:09Z</dcterms:created>
  <dcterms:modified xsi:type="dcterms:W3CDTF">2020-10-13T09:27:50Z</dcterms:modified>
</cp:coreProperties>
</file>