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F99"/>
    <a:srgbClr val="F686F6"/>
    <a:srgbClr val="0DCD48"/>
    <a:srgbClr val="C33B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0;&#1054;_&#1074;&#1099;&#1077;&#1079;&#1076;09.08.2019\&#1074;&#1074;&#1086;&#107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0;&#1054;_&#1074;&#1099;&#1077;&#1079;&#1076;09.08.2019\&#1074;&#1074;&#1086;&#1076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0;&#1054;_&#1074;&#1099;&#1077;&#1079;&#1076;09.08.2019\&#1074;&#1074;&#1086;&#107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0;&#1054;_&#1074;&#1099;&#1077;&#1079;&#1076;09.08.2019\&#1074;&#1074;&#1086;&#10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0;&#1054;_&#1074;&#1099;&#1077;&#1079;&#1076;09.08.2019\&#1057;&#1090;&#1086;&#1080;&#1084;&#1089;&#1090;&#1100;%20&#1084;&#1077;&#1090;&#1088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1\&#1046;&#1080;&#1083;&#1100;&#1077;%20&#1080;%20&#1075;&#1086;&#1088;&#1086;&#1076;&#1089;&#1082;&#1072;&#1103;%20&#1089;&#1088;&#1077;&#1076;&#1072;\&#1050;&#1054;_&#1074;&#1099;&#1077;&#1079;&#1076;09.08.2019\&#1074;&#1074;&#1086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9685904920417679E-2"/>
          <c:y val="7.1166556542450479E-2"/>
          <c:w val="0.95110554272847636"/>
          <c:h val="0.67355576475908163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Лист2!$B$6</c:f>
              <c:strCache>
                <c:ptCount val="1"/>
                <c:pt idx="0">
                  <c:v>План федерального проекта "Жилье", тыс.кв.м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8.7310155857270068E-3"/>
                  <c:y val="-2.7847782994871961E-2"/>
                </c:manualLayout>
              </c:layout>
              <c:showVal val="1"/>
            </c:dLbl>
            <c:dLbl>
              <c:idx val="1"/>
              <c:layout>
                <c:manualLayout>
                  <c:x val="5.2386918505204641E-3"/>
                  <c:y val="-3.0941981105413279E-2"/>
                </c:manualLayout>
              </c:layout>
              <c:showVal val="1"/>
            </c:dLbl>
            <c:dLbl>
              <c:idx val="2"/>
              <c:layout>
                <c:manualLayout>
                  <c:x val="1.746230616840155E-3"/>
                  <c:y val="-5.2601367879202512E-2"/>
                </c:manualLayout>
              </c:layout>
              <c:showVal val="1"/>
            </c:dLbl>
            <c:dLbl>
              <c:idx val="3"/>
              <c:layout>
                <c:manualLayout>
                  <c:x val="-3.4924612336803083E-3"/>
                  <c:y val="-4.0224575437037211E-2"/>
                </c:manualLayout>
              </c:layout>
              <c:showVal val="1"/>
            </c:dLbl>
            <c:dLbl>
              <c:idx val="4"/>
              <c:layout>
                <c:manualLayout>
                  <c:x val="1.0477383701040918E-2"/>
                  <c:y val="-3.4036179215954615E-2"/>
                </c:manualLayout>
              </c:layout>
              <c:showVal val="1"/>
            </c:dLbl>
            <c:dLbl>
              <c:idx val="5"/>
              <c:layout>
                <c:manualLayout>
                  <c:x val="5.2386918505204641E-3"/>
                  <c:y val="-3.094198110541327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Лист2!$C$5:$H$5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Лист2!$C$6:$H$6</c:f>
              <c:numCache>
                <c:formatCode>0</c:formatCode>
                <c:ptCount val="6"/>
                <c:pt idx="0">
                  <c:v>302</c:v>
                </c:pt>
                <c:pt idx="1">
                  <c:v>336</c:v>
                </c:pt>
                <c:pt idx="2">
                  <c:v>322</c:v>
                </c:pt>
                <c:pt idx="3">
                  <c:v>357</c:v>
                </c:pt>
                <c:pt idx="4">
                  <c:v>384</c:v>
                </c:pt>
                <c:pt idx="5">
                  <c:v>412</c:v>
                </c:pt>
              </c:numCache>
            </c:numRef>
          </c:val>
        </c:ser>
        <c:ser>
          <c:idx val="1"/>
          <c:order val="1"/>
          <c:tx>
            <c:strRef>
              <c:f>Лист2!$B$7</c:f>
              <c:strCache>
                <c:ptCount val="1"/>
                <c:pt idx="0">
                  <c:v>План регионального проекта "Жилье", тыс.кв.метров</c:v>
                </c:pt>
              </c:strCache>
            </c:strRef>
          </c:tx>
          <c:spPr>
            <a:solidFill>
              <a:srgbClr val="C33BED"/>
            </a:solidFill>
          </c:spPr>
          <c:dLbls>
            <c:dLbl>
              <c:idx val="0"/>
              <c:layout>
                <c:manualLayout>
                  <c:x val="1.7462306168401547E-2"/>
                  <c:y val="-3.0941981105413279E-2"/>
                </c:manualLayout>
              </c:layout>
              <c:showVal val="1"/>
            </c:dLbl>
            <c:dLbl>
              <c:idx val="1"/>
              <c:layout>
                <c:manualLayout>
                  <c:x val="1.3969844934721231E-2"/>
                  <c:y val="-2.475358488433059E-2"/>
                </c:manualLayout>
              </c:layout>
              <c:showVal val="1"/>
            </c:dLbl>
            <c:dLbl>
              <c:idx val="2"/>
              <c:layout>
                <c:manualLayout>
                  <c:x val="2.444722863576217E-2"/>
                  <c:y val="-5.5695565989743887E-2"/>
                </c:manualLayout>
              </c:layout>
              <c:showVal val="1"/>
            </c:dLbl>
            <c:dLbl>
              <c:idx val="3"/>
              <c:layout>
                <c:manualLayout>
                  <c:x val="8.7311530842007629E-3"/>
                  <c:y val="-4.0224575437037211E-2"/>
                </c:manualLayout>
              </c:layout>
              <c:showVal val="1"/>
            </c:dLbl>
            <c:dLbl>
              <c:idx val="4"/>
              <c:layout>
                <c:manualLayout>
                  <c:x val="6.9849224673606183E-3"/>
                  <c:y val="-3.4036179215954615E-2"/>
                </c:manualLayout>
              </c:layout>
              <c:showVal val="1"/>
            </c:dLbl>
            <c:dLbl>
              <c:idx val="5"/>
              <c:layout>
                <c:manualLayout>
                  <c:x val="1.2223614317881085E-2"/>
                  <c:y val="-2.784778299487196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Лист2!$C$5:$H$5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Лист2!$C$7:$H$7</c:f>
              <c:numCache>
                <c:formatCode>0</c:formatCode>
                <c:ptCount val="6"/>
                <c:pt idx="0">
                  <c:v>225</c:v>
                </c:pt>
                <c:pt idx="1">
                  <c:v>230</c:v>
                </c:pt>
                <c:pt idx="2">
                  <c:v>235</c:v>
                </c:pt>
                <c:pt idx="3">
                  <c:v>357</c:v>
                </c:pt>
                <c:pt idx="4">
                  <c:v>384</c:v>
                </c:pt>
                <c:pt idx="5">
                  <c:v>412</c:v>
                </c:pt>
              </c:numCache>
            </c:numRef>
          </c:val>
        </c:ser>
        <c:dLbls>
          <c:showVal val="1"/>
        </c:dLbls>
        <c:gapWidth val="75"/>
        <c:shape val="box"/>
        <c:axId val="65896448"/>
        <c:axId val="65897984"/>
        <c:axId val="0"/>
      </c:bar3DChart>
      <c:catAx>
        <c:axId val="65896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897984"/>
        <c:crosses val="autoZero"/>
        <c:auto val="1"/>
        <c:lblAlgn val="ctr"/>
        <c:lblOffset val="100"/>
      </c:catAx>
      <c:valAx>
        <c:axId val="65897984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658964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Ввод жилья в Курганской области в 2012-2018 годах, тыс.кв.м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Лист1!$I$9</c:f>
              <c:strCache>
                <c:ptCount val="1"/>
                <c:pt idx="0">
                  <c:v>Курганская область</c:v>
                </c:pt>
              </c:strCache>
            </c:strRef>
          </c:tx>
          <c:spPr>
            <a:solidFill>
              <a:srgbClr val="0DCD48"/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Лист1!$H$10:$H$16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Лист1!$I$10:$I$16</c:f>
              <c:numCache>
                <c:formatCode>0.0</c:formatCode>
                <c:ptCount val="7"/>
                <c:pt idx="0">
                  <c:v>209.1</c:v>
                </c:pt>
                <c:pt idx="1">
                  <c:v>288.5</c:v>
                </c:pt>
                <c:pt idx="2">
                  <c:v>397.3</c:v>
                </c:pt>
                <c:pt idx="3">
                  <c:v>292.60000000000002</c:v>
                </c:pt>
                <c:pt idx="4">
                  <c:v>295.8</c:v>
                </c:pt>
                <c:pt idx="5">
                  <c:v>271.60000000000002</c:v>
                </c:pt>
                <c:pt idx="6">
                  <c:v>230.2</c:v>
                </c:pt>
              </c:numCache>
            </c:numRef>
          </c:val>
        </c:ser>
        <c:axId val="67144704"/>
        <c:axId val="67146496"/>
      </c:barChart>
      <c:catAx>
        <c:axId val="67144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146496"/>
        <c:crosses val="autoZero"/>
        <c:auto val="1"/>
        <c:lblAlgn val="ctr"/>
        <c:lblOffset val="100"/>
      </c:catAx>
      <c:valAx>
        <c:axId val="67146496"/>
        <c:scaling>
          <c:orientation val="minMax"/>
        </c:scaling>
        <c:delete val="1"/>
        <c:axPos val="l"/>
        <c:numFmt formatCode="0.0" sourceLinked="1"/>
        <c:tickLblPos val="none"/>
        <c:crossAx val="671447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 жилья в Курганской области в 1 полугодии 2019 г., тыс.кв.м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31255468066492"/>
          <c:y val="2.7777777777777832E-2"/>
        </c:manualLayout>
      </c:layout>
    </c:title>
    <c:plotArea>
      <c:layout>
        <c:manualLayout>
          <c:layoutTarget val="inner"/>
          <c:xMode val="edge"/>
          <c:yMode val="edge"/>
          <c:x val="7.1180727393925933E-2"/>
          <c:y val="0.25558419040910346"/>
          <c:w val="0.91964857440082481"/>
          <c:h val="0.616926428978340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Лист1!$H$17:$H$18</c:f>
              <c:strCache>
                <c:ptCount val="2"/>
                <c:pt idx="0">
                  <c:v>1 июля 2019 г.</c:v>
                </c:pt>
                <c:pt idx="1">
                  <c:v>1 июля 2018 г.</c:v>
                </c:pt>
              </c:strCache>
            </c:strRef>
          </c:cat>
          <c:val>
            <c:numRef>
              <c:f>Лист1!$I$17:$I$18</c:f>
              <c:numCache>
                <c:formatCode>0.0</c:formatCode>
                <c:ptCount val="2"/>
                <c:pt idx="0">
                  <c:v>107.6</c:v>
                </c:pt>
                <c:pt idx="1">
                  <c:v>104.8</c:v>
                </c:pt>
              </c:numCache>
            </c:numRef>
          </c:val>
        </c:ser>
        <c:gapWidth val="75"/>
        <c:overlap val="-25"/>
        <c:axId val="67219840"/>
        <c:axId val="67221376"/>
      </c:barChart>
      <c:catAx>
        <c:axId val="67219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221376"/>
        <c:crosses val="autoZero"/>
        <c:auto val="1"/>
        <c:lblAlgn val="ctr"/>
        <c:lblOffset val="100"/>
      </c:catAx>
      <c:valAx>
        <c:axId val="67221376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67219840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1578785392892854"/>
          <c:y val="0.14583333333333351"/>
          <c:w val="0.6071604643134898"/>
          <c:h val="0.7870370370370370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686F6"/>
              </a:solidFill>
            </c:spPr>
          </c:dPt>
          <c:dPt>
            <c:idx val="2"/>
            <c:explosion val="4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4.1446783690701025E-2"/>
                  <c:y val="6.48144502770487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ru-RU" dirty="0" smtClean="0"/>
                      <a:t> обращения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075852683035219"/>
                  <c:y val="-4.629629629629633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обращений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5.3099754789150397E-2"/>
                  <c:y val="-4.0810002916302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обращения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Лист3!$C$10:$C$12</c:f>
              <c:strCache>
                <c:ptCount val="3"/>
                <c:pt idx="0">
                  <c:v>Курганская область</c:v>
                </c:pt>
                <c:pt idx="1">
                  <c:v>Свердловская область</c:v>
                </c:pt>
                <c:pt idx="2">
                  <c:v>Челябинская область</c:v>
                </c:pt>
              </c:strCache>
            </c:strRef>
          </c:cat>
          <c:val>
            <c:numRef>
              <c:f>Лист3!$D$10:$D$12</c:f>
              <c:numCache>
                <c:formatCode>General</c:formatCode>
                <c:ptCount val="3"/>
                <c:pt idx="0">
                  <c:v>24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992570269970164"/>
          <c:y val="0.35173665791776032"/>
          <c:w val="0.31949213976224916"/>
          <c:h val="0.29652668416448008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8632983377077874E-4"/>
          <c:y val="6.921061543961321E-2"/>
          <c:w val="0.99673589238845173"/>
          <c:h val="0.857153003819451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Лист1!$E$3</c:f>
              <c:strCache>
                <c:ptCount val="1"/>
                <c:pt idx="0">
                  <c:v>тыс.руб.за 1 кв.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9444444444444597E-3"/>
                  <c:y val="-6.2724604414005888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rgbClr val="C00000"/>
                        </a:solidFill>
                      </a:rPr>
                      <a:t>38,7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5.6750832565052929E-2"/>
                </c:manualLayout>
              </c:layout>
              <c:showVal val="1"/>
            </c:dLbl>
            <c:dLbl>
              <c:idx val="2"/>
              <c:layout>
                <c:manualLayout>
                  <c:x val="6.9444444444444978E-3"/>
                  <c:y val="-5.6750832565052887E-2"/>
                </c:manualLayout>
              </c:layout>
              <c:showVal val="1"/>
            </c:dLbl>
            <c:dLbl>
              <c:idx val="3"/>
              <c:layout>
                <c:manualLayout>
                  <c:x val="6.9444444444444493E-3"/>
                  <c:y val="-5.3763946640576502E-2"/>
                </c:manualLayout>
              </c:layout>
              <c:showVal val="1"/>
            </c:dLbl>
            <c:dLbl>
              <c:idx val="4"/>
              <c:layout>
                <c:manualLayout>
                  <c:x val="6.9444444444444493E-3"/>
                  <c:y val="-2.9868859244764717E-2"/>
                </c:manualLayout>
              </c:layout>
              <c:showVal val="1"/>
            </c:dLbl>
            <c:dLbl>
              <c:idx val="5"/>
              <c:layout>
                <c:manualLayout>
                  <c:x val="1.5277777777777781E-2"/>
                  <c:y val="-5.077706071610001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Лист1!$B$5:$B$10</c:f>
              <c:strCache>
                <c:ptCount val="6"/>
                <c:pt idx="0">
                  <c:v>КУРГАНСКАЯ ОБЛАСТЬ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ХАНТЫ-МАНСИЙСКИЙ АВТОНОМНЫЙ ОКРУГ</c:v>
                </c:pt>
                <c:pt idx="4">
                  <c:v>ЧЕЛЯБИНСКАЯ ОБЛАСТЬ</c:v>
                </c:pt>
                <c:pt idx="5">
                  <c:v>ЯМАЛО-НЕНЕЦКИЙ АВТОНОМНЫЙ ОКРУГ</c:v>
                </c:pt>
              </c:strCache>
            </c:strRef>
          </c:cat>
          <c:val>
            <c:numRef>
              <c:f>Лист1!$E$5:$E$10</c:f>
              <c:numCache>
                <c:formatCode>0.0</c:formatCode>
                <c:ptCount val="6"/>
                <c:pt idx="0">
                  <c:v>38.665930018416212</c:v>
                </c:pt>
                <c:pt idx="1">
                  <c:v>30.558418173003673</c:v>
                </c:pt>
                <c:pt idx="2">
                  <c:v>58.863547622367854</c:v>
                </c:pt>
                <c:pt idx="3">
                  <c:v>57.499931796480716</c:v>
                </c:pt>
                <c:pt idx="4">
                  <c:v>31.452166718378326</c:v>
                </c:pt>
                <c:pt idx="5">
                  <c:v>77.328128360648648</c:v>
                </c:pt>
              </c:numCache>
            </c:numRef>
          </c:val>
        </c:ser>
        <c:shape val="box"/>
        <c:axId val="68492288"/>
        <c:axId val="68494080"/>
        <c:axId val="0"/>
      </c:bar3DChart>
      <c:catAx>
        <c:axId val="68492288"/>
        <c:scaling>
          <c:orientation val="minMax"/>
        </c:scaling>
        <c:axPos val="b"/>
        <c:tickLblPos val="low"/>
        <c:txPr>
          <a:bodyPr rot="0" vert="horz" anchor="b" anchorCtr="1"/>
          <a:lstStyle/>
          <a:p>
            <a:pPr>
              <a:defRPr sz="800" b="1"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494080"/>
        <c:crosses val="autoZero"/>
        <c:lblAlgn val="ctr"/>
        <c:lblOffset val="100"/>
      </c:catAx>
      <c:valAx>
        <c:axId val="68494080"/>
        <c:scaling>
          <c:orientation val="minMax"/>
        </c:scaling>
        <c:delete val="1"/>
        <c:axPos val="l"/>
        <c:numFmt formatCode="0.0" sourceLinked="1"/>
        <c:tickLblPos val="none"/>
        <c:crossAx val="6849228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5461150974134814E-2"/>
          <c:y val="0.2639951770064764"/>
          <c:w val="0.8854370885222097"/>
          <c:h val="0.66757206715593698"/>
        </c:manualLayout>
      </c:layout>
      <c:pie3DChart>
        <c:varyColors val="1"/>
        <c:ser>
          <c:idx val="0"/>
          <c:order val="0"/>
          <c:tx>
            <c:strRef>
              <c:f>Лист3!$C$36</c:f>
              <c:strCache>
                <c:ptCount val="1"/>
                <c:pt idx="0">
                  <c:v>Общественные пространства</c:v>
                </c:pt>
              </c:strCache>
            </c:strRef>
          </c:tx>
          <c:spPr>
            <a:solidFill>
              <a:srgbClr val="F686F6"/>
            </a:solidFill>
          </c:spPr>
          <c:explosion val="25"/>
          <c:dPt>
            <c:idx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5.8547597376102462E-2"/>
                  <c:y val="-0.2605261741750918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66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baseline="0" dirty="0" smtClean="0"/>
                      <a:t>общественных территорий – контракты заключены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0.16214942322283671"/>
                  <c:y val="0.1516472128096879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rgbClr val="FF0000"/>
                        </a:solidFill>
                      </a:rPr>
                      <a:t>14</a:t>
                    </a:r>
                    <a:r>
                      <a:rPr lang="ru-RU" sz="1800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z="1400" dirty="0" smtClean="0"/>
                      <a:t>территорий,</a:t>
                    </a:r>
                    <a:r>
                      <a:rPr lang="ru-RU" sz="1400" baseline="0" dirty="0" smtClean="0"/>
                      <a:t> </a:t>
                    </a:r>
                  </a:p>
                  <a:p>
                    <a:r>
                      <a:rPr lang="ru-RU" sz="1400" baseline="0" dirty="0" smtClean="0"/>
                      <a:t>или </a:t>
                    </a:r>
                    <a:r>
                      <a:rPr lang="ru-RU" sz="2000" dirty="0" smtClean="0">
                        <a:solidFill>
                          <a:srgbClr val="FF0000"/>
                        </a:solidFill>
                      </a:rPr>
                      <a:t>17,5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%</a:t>
                    </a:r>
                    <a:r>
                      <a:rPr lang="ru-RU" sz="2000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-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контракты не подписаны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val>
            <c:numRef>
              <c:f>Лист3!$D$36:$E$36</c:f>
              <c:numCache>
                <c:formatCode>General</c:formatCode>
                <c:ptCount val="2"/>
                <c:pt idx="0">
                  <c:v>66</c:v>
                </c:pt>
                <c:pt idx="1">
                  <c:v>19</c:v>
                </c:pt>
              </c:numCache>
            </c:numRef>
          </c:val>
        </c:ser>
      </c:pie3D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0.54545</cdr:x>
      <cdr:y>0.2766</cdr:y>
    </cdr:from>
    <cdr:to>
      <cdr:x>0.98182</cdr:x>
      <cdr:y>0.63109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2160240" y="936104"/>
          <a:ext cx="1728192" cy="1199732"/>
        </a:xfrm>
        <a:prstGeom xmlns:a="http://schemas.openxmlformats.org/drawingml/2006/main" prst="upArrow">
          <a:avLst>
            <a:gd name="adj1" fmla="val 50000"/>
            <a:gd name="adj2" fmla="val 50000"/>
          </a:avLst>
        </a:prstGeom>
        <a:noFill xmlns:a="http://schemas.openxmlformats.org/drawingml/2006/main"/>
        <a:ln xmlns:a="http://schemas.openxmlformats.org/drawingml/2006/main" w="3492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102,7%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5FEC-FF84-43E5-A994-DEA088122CB5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75EE-F5DA-4D0A-8F5B-789A7FE1D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A888-5A3D-42C2-8CE5-20EC7F6CC7E5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9866-A268-4499-8116-EF987DC1F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3B1C-75E4-4629-91A8-B500109185CF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A044-36EB-4283-93ED-0F9C74B2F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2D4A-B3A4-4A56-9DE7-7D4B8DE2BB17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BCB2-B098-4DD7-836B-296613310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9F5E-9F56-46FA-8B01-EBB41FDEFA46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8C30-2E84-497D-AB7C-69D62EB2F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CFC9-4F3C-4419-8335-747953A45A5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0F2D-511B-47B8-9049-1AA3844AE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AE02-4AEF-4F48-8F3C-520ACF082DF1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074-0D4E-4B6F-9711-D2176BFA6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6FE9-B592-4026-96F6-E73EDFA6EDF8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8732-1101-40DD-8DF1-9D6EA7F34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459A-CB99-4808-A423-53D34E24D7DF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CDEB-3627-4354-A5F6-C59FA7DB8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3914-AC02-491D-9697-D22FAD4CBEC3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567E-043E-4A24-A9A0-93291818E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A87D-BC5D-4801-A291-59A7060709A9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239B-913C-493D-8BFC-742CB7DA5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0819B-C007-45F4-9FF5-D26D03939CA0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BDDB7-31DE-40B7-BA41-35A4C8AAD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357188" y="2686050"/>
            <a:ext cx="7167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endParaRPr lang="ru-RU" sz="3600" b="1" dirty="0">
              <a:solidFill>
                <a:srgbClr val="006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2285992"/>
            <a:ext cx="4075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4355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НАЦИОНАЛЬНЫЙ ПРОЕКТ</a:t>
            </a:r>
            <a:endParaRPr lang="ru-RU" sz="2000" dirty="0">
              <a:solidFill>
                <a:srgbClr val="43556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3416300" y="271463"/>
            <a:ext cx="5227638" cy="5943600"/>
            <a:chOff x="1413" y="1803"/>
            <a:chExt cx="1124" cy="1330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1413" y="1803"/>
              <a:ext cx="1124" cy="1330"/>
              <a:chOff x="1413" y="1803"/>
              <a:chExt cx="1124" cy="1330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1709" y="1803"/>
                <a:ext cx="828" cy="1267"/>
              </a:xfrm>
              <a:custGeom>
                <a:avLst/>
                <a:gdLst/>
                <a:ahLst/>
                <a:cxnLst>
                  <a:cxn ang="0">
                    <a:pos x="89" y="840"/>
                  </a:cxn>
                  <a:cxn ang="0">
                    <a:pos x="52" y="744"/>
                  </a:cxn>
                  <a:cxn ang="0">
                    <a:pos x="7" y="616"/>
                  </a:cxn>
                  <a:cxn ang="0">
                    <a:pos x="30" y="504"/>
                  </a:cxn>
                  <a:cxn ang="0">
                    <a:pos x="81" y="424"/>
                  </a:cxn>
                  <a:cxn ang="0">
                    <a:pos x="133" y="408"/>
                  </a:cxn>
                  <a:cxn ang="0">
                    <a:pos x="207" y="368"/>
                  </a:cxn>
                  <a:cxn ang="0">
                    <a:pos x="288" y="296"/>
                  </a:cxn>
                  <a:cxn ang="0">
                    <a:pos x="302" y="248"/>
                  </a:cxn>
                  <a:cxn ang="0">
                    <a:pos x="347" y="288"/>
                  </a:cxn>
                  <a:cxn ang="0">
                    <a:pos x="339" y="168"/>
                  </a:cxn>
                  <a:cxn ang="0">
                    <a:pos x="406" y="80"/>
                  </a:cxn>
                  <a:cxn ang="0">
                    <a:pos x="509" y="16"/>
                  </a:cxn>
                  <a:cxn ang="0">
                    <a:pos x="487" y="168"/>
                  </a:cxn>
                  <a:cxn ang="0">
                    <a:pos x="428" y="384"/>
                  </a:cxn>
                  <a:cxn ang="0">
                    <a:pos x="347" y="416"/>
                  </a:cxn>
                  <a:cxn ang="0">
                    <a:pos x="502" y="360"/>
                  </a:cxn>
                  <a:cxn ang="0">
                    <a:pos x="546" y="352"/>
                  </a:cxn>
                  <a:cxn ang="0">
                    <a:pos x="590" y="408"/>
                  </a:cxn>
                  <a:cxn ang="0">
                    <a:pos x="546" y="280"/>
                  </a:cxn>
                  <a:cxn ang="0">
                    <a:pos x="524" y="168"/>
                  </a:cxn>
                  <a:cxn ang="0">
                    <a:pos x="553" y="32"/>
                  </a:cxn>
                  <a:cxn ang="0">
                    <a:pos x="590" y="160"/>
                  </a:cxn>
                  <a:cxn ang="0">
                    <a:pos x="605" y="120"/>
                  </a:cxn>
                  <a:cxn ang="0">
                    <a:pos x="620" y="96"/>
                  </a:cxn>
                  <a:cxn ang="0">
                    <a:pos x="649" y="184"/>
                  </a:cxn>
                  <a:cxn ang="0">
                    <a:pos x="612" y="272"/>
                  </a:cxn>
                  <a:cxn ang="0">
                    <a:pos x="686" y="376"/>
                  </a:cxn>
                  <a:cxn ang="0">
                    <a:pos x="657" y="448"/>
                  </a:cxn>
                  <a:cxn ang="0">
                    <a:pos x="701" y="560"/>
                  </a:cxn>
                  <a:cxn ang="0">
                    <a:pos x="745" y="656"/>
                  </a:cxn>
                  <a:cxn ang="0">
                    <a:pos x="701" y="744"/>
                  </a:cxn>
                  <a:cxn ang="0">
                    <a:pos x="730" y="824"/>
                  </a:cxn>
                  <a:cxn ang="0">
                    <a:pos x="679" y="880"/>
                  </a:cxn>
                  <a:cxn ang="0">
                    <a:pos x="612" y="888"/>
                  </a:cxn>
                  <a:cxn ang="0">
                    <a:pos x="539" y="864"/>
                  </a:cxn>
                  <a:cxn ang="0">
                    <a:pos x="443" y="888"/>
                  </a:cxn>
                  <a:cxn ang="0">
                    <a:pos x="406" y="936"/>
                  </a:cxn>
                  <a:cxn ang="0">
                    <a:pos x="339" y="1000"/>
                  </a:cxn>
                  <a:cxn ang="0">
                    <a:pos x="258" y="984"/>
                  </a:cxn>
                  <a:cxn ang="0">
                    <a:pos x="221" y="968"/>
                  </a:cxn>
                  <a:cxn ang="0">
                    <a:pos x="243" y="1064"/>
                  </a:cxn>
                  <a:cxn ang="0">
                    <a:pos x="192" y="1104"/>
                  </a:cxn>
                  <a:cxn ang="0">
                    <a:pos x="111" y="1088"/>
                  </a:cxn>
                  <a:cxn ang="0">
                    <a:pos x="52" y="1056"/>
                  </a:cxn>
                  <a:cxn ang="0">
                    <a:pos x="52" y="928"/>
                  </a:cxn>
                  <a:cxn ang="0">
                    <a:pos x="96" y="888"/>
                  </a:cxn>
                </a:cxnLst>
                <a:rect l="0" t="0" r="r" b="b"/>
                <a:pathLst>
                  <a:path w="746" h="1137">
                    <a:moveTo>
                      <a:pt x="96" y="888"/>
                    </a:moveTo>
                    <a:lnTo>
                      <a:pt x="96" y="888"/>
                    </a:lnTo>
                    <a:lnTo>
                      <a:pt x="89" y="840"/>
                    </a:lnTo>
                    <a:lnTo>
                      <a:pt x="52" y="808"/>
                    </a:lnTo>
                    <a:lnTo>
                      <a:pt x="59" y="776"/>
                    </a:lnTo>
                    <a:lnTo>
                      <a:pt x="52" y="744"/>
                    </a:lnTo>
                    <a:lnTo>
                      <a:pt x="52" y="696"/>
                    </a:lnTo>
                    <a:lnTo>
                      <a:pt x="37" y="648"/>
                    </a:lnTo>
                    <a:lnTo>
                      <a:pt x="7" y="616"/>
                    </a:lnTo>
                    <a:lnTo>
                      <a:pt x="0" y="600"/>
                    </a:lnTo>
                    <a:lnTo>
                      <a:pt x="7" y="592"/>
                    </a:lnTo>
                    <a:lnTo>
                      <a:pt x="30" y="504"/>
                    </a:lnTo>
                    <a:lnTo>
                      <a:pt x="59" y="480"/>
                    </a:lnTo>
                    <a:lnTo>
                      <a:pt x="59" y="448"/>
                    </a:lnTo>
                    <a:lnTo>
                      <a:pt x="81" y="424"/>
                    </a:lnTo>
                    <a:lnTo>
                      <a:pt x="103" y="432"/>
                    </a:lnTo>
                    <a:lnTo>
                      <a:pt x="118" y="432"/>
                    </a:lnTo>
                    <a:lnTo>
                      <a:pt x="133" y="408"/>
                    </a:lnTo>
                    <a:lnTo>
                      <a:pt x="148" y="408"/>
                    </a:lnTo>
                    <a:lnTo>
                      <a:pt x="162" y="400"/>
                    </a:lnTo>
                    <a:lnTo>
                      <a:pt x="207" y="368"/>
                    </a:lnTo>
                    <a:lnTo>
                      <a:pt x="243" y="360"/>
                    </a:lnTo>
                    <a:lnTo>
                      <a:pt x="295" y="320"/>
                    </a:lnTo>
                    <a:lnTo>
                      <a:pt x="288" y="296"/>
                    </a:lnTo>
                    <a:lnTo>
                      <a:pt x="288" y="264"/>
                    </a:lnTo>
                    <a:lnTo>
                      <a:pt x="295" y="264"/>
                    </a:lnTo>
                    <a:lnTo>
                      <a:pt x="302" y="248"/>
                    </a:lnTo>
                    <a:lnTo>
                      <a:pt x="288" y="232"/>
                    </a:lnTo>
                    <a:lnTo>
                      <a:pt x="302" y="216"/>
                    </a:lnTo>
                    <a:lnTo>
                      <a:pt x="347" y="288"/>
                    </a:lnTo>
                    <a:lnTo>
                      <a:pt x="376" y="272"/>
                    </a:lnTo>
                    <a:lnTo>
                      <a:pt x="347" y="200"/>
                    </a:lnTo>
                    <a:lnTo>
                      <a:pt x="339" y="168"/>
                    </a:lnTo>
                    <a:lnTo>
                      <a:pt x="369" y="168"/>
                    </a:lnTo>
                    <a:lnTo>
                      <a:pt x="369" y="88"/>
                    </a:lnTo>
                    <a:lnTo>
                      <a:pt x="406" y="80"/>
                    </a:lnTo>
                    <a:lnTo>
                      <a:pt x="465" y="0"/>
                    </a:lnTo>
                    <a:lnTo>
                      <a:pt x="480" y="16"/>
                    </a:lnTo>
                    <a:lnTo>
                      <a:pt x="509" y="16"/>
                    </a:lnTo>
                    <a:lnTo>
                      <a:pt x="524" y="48"/>
                    </a:lnTo>
                    <a:lnTo>
                      <a:pt x="487" y="96"/>
                    </a:lnTo>
                    <a:lnTo>
                      <a:pt x="487" y="168"/>
                    </a:lnTo>
                    <a:lnTo>
                      <a:pt x="457" y="264"/>
                    </a:lnTo>
                    <a:lnTo>
                      <a:pt x="480" y="328"/>
                    </a:lnTo>
                    <a:lnTo>
                      <a:pt x="428" y="384"/>
                    </a:lnTo>
                    <a:lnTo>
                      <a:pt x="384" y="416"/>
                    </a:lnTo>
                    <a:lnTo>
                      <a:pt x="347" y="392"/>
                    </a:lnTo>
                    <a:lnTo>
                      <a:pt x="347" y="416"/>
                    </a:lnTo>
                    <a:lnTo>
                      <a:pt x="391" y="456"/>
                    </a:lnTo>
                    <a:lnTo>
                      <a:pt x="450" y="424"/>
                    </a:lnTo>
                    <a:lnTo>
                      <a:pt x="502" y="360"/>
                    </a:lnTo>
                    <a:lnTo>
                      <a:pt x="494" y="312"/>
                    </a:lnTo>
                    <a:lnTo>
                      <a:pt x="524" y="304"/>
                    </a:lnTo>
                    <a:lnTo>
                      <a:pt x="546" y="352"/>
                    </a:lnTo>
                    <a:lnTo>
                      <a:pt x="539" y="376"/>
                    </a:lnTo>
                    <a:lnTo>
                      <a:pt x="568" y="416"/>
                    </a:lnTo>
                    <a:lnTo>
                      <a:pt x="590" y="408"/>
                    </a:lnTo>
                    <a:lnTo>
                      <a:pt x="561" y="376"/>
                    </a:lnTo>
                    <a:lnTo>
                      <a:pt x="575" y="328"/>
                    </a:lnTo>
                    <a:lnTo>
                      <a:pt x="546" y="280"/>
                    </a:lnTo>
                    <a:lnTo>
                      <a:pt x="494" y="272"/>
                    </a:lnTo>
                    <a:lnTo>
                      <a:pt x="494" y="240"/>
                    </a:lnTo>
                    <a:lnTo>
                      <a:pt x="524" y="168"/>
                    </a:lnTo>
                    <a:lnTo>
                      <a:pt x="516" y="112"/>
                    </a:lnTo>
                    <a:lnTo>
                      <a:pt x="546" y="88"/>
                    </a:lnTo>
                    <a:lnTo>
                      <a:pt x="553" y="32"/>
                    </a:lnTo>
                    <a:lnTo>
                      <a:pt x="561" y="104"/>
                    </a:lnTo>
                    <a:lnTo>
                      <a:pt x="561" y="144"/>
                    </a:lnTo>
                    <a:lnTo>
                      <a:pt x="590" y="160"/>
                    </a:lnTo>
                    <a:lnTo>
                      <a:pt x="598" y="144"/>
                    </a:lnTo>
                    <a:lnTo>
                      <a:pt x="575" y="104"/>
                    </a:lnTo>
                    <a:lnTo>
                      <a:pt x="605" y="120"/>
                    </a:lnTo>
                    <a:lnTo>
                      <a:pt x="605" y="64"/>
                    </a:lnTo>
                    <a:lnTo>
                      <a:pt x="620" y="56"/>
                    </a:lnTo>
                    <a:lnTo>
                      <a:pt x="620" y="96"/>
                    </a:lnTo>
                    <a:lnTo>
                      <a:pt x="649" y="128"/>
                    </a:lnTo>
                    <a:lnTo>
                      <a:pt x="627" y="144"/>
                    </a:lnTo>
                    <a:lnTo>
                      <a:pt x="649" y="184"/>
                    </a:lnTo>
                    <a:lnTo>
                      <a:pt x="657" y="216"/>
                    </a:lnTo>
                    <a:lnTo>
                      <a:pt x="612" y="240"/>
                    </a:lnTo>
                    <a:lnTo>
                      <a:pt x="612" y="272"/>
                    </a:lnTo>
                    <a:lnTo>
                      <a:pt x="634" y="304"/>
                    </a:lnTo>
                    <a:lnTo>
                      <a:pt x="679" y="304"/>
                    </a:lnTo>
                    <a:lnTo>
                      <a:pt x="686" y="376"/>
                    </a:lnTo>
                    <a:lnTo>
                      <a:pt x="657" y="400"/>
                    </a:lnTo>
                    <a:lnTo>
                      <a:pt x="671" y="424"/>
                    </a:lnTo>
                    <a:lnTo>
                      <a:pt x="657" y="448"/>
                    </a:lnTo>
                    <a:lnTo>
                      <a:pt x="679" y="488"/>
                    </a:lnTo>
                    <a:lnTo>
                      <a:pt x="679" y="528"/>
                    </a:lnTo>
                    <a:lnTo>
                      <a:pt x="701" y="560"/>
                    </a:lnTo>
                    <a:lnTo>
                      <a:pt x="701" y="600"/>
                    </a:lnTo>
                    <a:lnTo>
                      <a:pt x="738" y="616"/>
                    </a:lnTo>
                    <a:lnTo>
                      <a:pt x="745" y="656"/>
                    </a:lnTo>
                    <a:lnTo>
                      <a:pt x="708" y="688"/>
                    </a:lnTo>
                    <a:lnTo>
                      <a:pt x="730" y="728"/>
                    </a:lnTo>
                    <a:lnTo>
                      <a:pt x="701" y="744"/>
                    </a:lnTo>
                    <a:lnTo>
                      <a:pt x="693" y="776"/>
                    </a:lnTo>
                    <a:lnTo>
                      <a:pt x="693" y="808"/>
                    </a:lnTo>
                    <a:lnTo>
                      <a:pt x="730" y="824"/>
                    </a:lnTo>
                    <a:lnTo>
                      <a:pt x="730" y="840"/>
                    </a:lnTo>
                    <a:lnTo>
                      <a:pt x="686" y="864"/>
                    </a:lnTo>
                    <a:lnTo>
                      <a:pt x="679" y="880"/>
                    </a:lnTo>
                    <a:lnTo>
                      <a:pt x="649" y="856"/>
                    </a:lnTo>
                    <a:lnTo>
                      <a:pt x="634" y="864"/>
                    </a:lnTo>
                    <a:lnTo>
                      <a:pt x="612" y="888"/>
                    </a:lnTo>
                    <a:lnTo>
                      <a:pt x="583" y="872"/>
                    </a:lnTo>
                    <a:lnTo>
                      <a:pt x="568" y="864"/>
                    </a:lnTo>
                    <a:lnTo>
                      <a:pt x="539" y="864"/>
                    </a:lnTo>
                    <a:lnTo>
                      <a:pt x="516" y="848"/>
                    </a:lnTo>
                    <a:lnTo>
                      <a:pt x="465" y="848"/>
                    </a:lnTo>
                    <a:lnTo>
                      <a:pt x="443" y="888"/>
                    </a:lnTo>
                    <a:lnTo>
                      <a:pt x="450" y="912"/>
                    </a:lnTo>
                    <a:lnTo>
                      <a:pt x="413" y="920"/>
                    </a:lnTo>
                    <a:lnTo>
                      <a:pt x="406" y="936"/>
                    </a:lnTo>
                    <a:lnTo>
                      <a:pt x="376" y="976"/>
                    </a:lnTo>
                    <a:lnTo>
                      <a:pt x="376" y="968"/>
                    </a:lnTo>
                    <a:lnTo>
                      <a:pt x="339" y="1000"/>
                    </a:lnTo>
                    <a:lnTo>
                      <a:pt x="317" y="984"/>
                    </a:lnTo>
                    <a:lnTo>
                      <a:pt x="302" y="1000"/>
                    </a:lnTo>
                    <a:lnTo>
                      <a:pt x="258" y="984"/>
                    </a:lnTo>
                    <a:lnTo>
                      <a:pt x="258" y="952"/>
                    </a:lnTo>
                    <a:lnTo>
                      <a:pt x="251" y="944"/>
                    </a:lnTo>
                    <a:lnTo>
                      <a:pt x="221" y="968"/>
                    </a:lnTo>
                    <a:lnTo>
                      <a:pt x="221" y="1008"/>
                    </a:lnTo>
                    <a:lnTo>
                      <a:pt x="243" y="1032"/>
                    </a:lnTo>
                    <a:lnTo>
                      <a:pt x="243" y="1064"/>
                    </a:lnTo>
                    <a:lnTo>
                      <a:pt x="214" y="1072"/>
                    </a:lnTo>
                    <a:lnTo>
                      <a:pt x="214" y="1096"/>
                    </a:lnTo>
                    <a:lnTo>
                      <a:pt x="192" y="1104"/>
                    </a:lnTo>
                    <a:lnTo>
                      <a:pt x="184" y="1136"/>
                    </a:lnTo>
                    <a:lnTo>
                      <a:pt x="118" y="1112"/>
                    </a:lnTo>
                    <a:lnTo>
                      <a:pt x="111" y="1088"/>
                    </a:lnTo>
                    <a:lnTo>
                      <a:pt x="89" y="1080"/>
                    </a:lnTo>
                    <a:lnTo>
                      <a:pt x="81" y="1056"/>
                    </a:lnTo>
                    <a:lnTo>
                      <a:pt x="52" y="1056"/>
                    </a:lnTo>
                    <a:lnTo>
                      <a:pt x="37" y="1024"/>
                    </a:lnTo>
                    <a:lnTo>
                      <a:pt x="37" y="992"/>
                    </a:lnTo>
                    <a:lnTo>
                      <a:pt x="52" y="928"/>
                    </a:lnTo>
                    <a:lnTo>
                      <a:pt x="74" y="928"/>
                    </a:lnTo>
                    <a:lnTo>
                      <a:pt x="96" y="896"/>
                    </a:lnTo>
                    <a:lnTo>
                      <a:pt x="96" y="888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1593" y="2882"/>
                <a:ext cx="247" cy="197"/>
              </a:xfrm>
              <a:custGeom>
                <a:avLst/>
                <a:gdLst/>
                <a:ahLst/>
                <a:cxnLst>
                  <a:cxn ang="0">
                    <a:pos x="214" y="120"/>
                  </a:cxn>
                  <a:cxn ang="0">
                    <a:pos x="192" y="112"/>
                  </a:cxn>
                  <a:cxn ang="0">
                    <a:pos x="184" y="88"/>
                  </a:cxn>
                  <a:cxn ang="0">
                    <a:pos x="155" y="88"/>
                  </a:cxn>
                  <a:cxn ang="0">
                    <a:pos x="140" y="56"/>
                  </a:cxn>
                  <a:cxn ang="0">
                    <a:pos x="140" y="24"/>
                  </a:cxn>
                  <a:cxn ang="0">
                    <a:pos x="125" y="16"/>
                  </a:cxn>
                  <a:cxn ang="0">
                    <a:pos x="96" y="24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29" y="16"/>
                  </a:cxn>
                  <a:cxn ang="0">
                    <a:pos x="22" y="56"/>
                  </a:cxn>
                  <a:cxn ang="0">
                    <a:pos x="0" y="80"/>
                  </a:cxn>
                  <a:cxn ang="0">
                    <a:pos x="7" y="112"/>
                  </a:cxn>
                  <a:cxn ang="0">
                    <a:pos x="22" y="120"/>
                  </a:cxn>
                  <a:cxn ang="0">
                    <a:pos x="22" y="152"/>
                  </a:cxn>
                  <a:cxn ang="0">
                    <a:pos x="59" y="152"/>
                  </a:cxn>
                  <a:cxn ang="0">
                    <a:pos x="81" y="176"/>
                  </a:cxn>
                  <a:cxn ang="0">
                    <a:pos x="103" y="152"/>
                  </a:cxn>
                  <a:cxn ang="0">
                    <a:pos x="184" y="160"/>
                  </a:cxn>
                  <a:cxn ang="0">
                    <a:pos x="221" y="144"/>
                  </a:cxn>
                  <a:cxn ang="0">
                    <a:pos x="214" y="120"/>
                  </a:cxn>
                </a:cxnLst>
                <a:rect l="0" t="0" r="r" b="b"/>
                <a:pathLst>
                  <a:path w="222" h="177">
                    <a:moveTo>
                      <a:pt x="214" y="120"/>
                    </a:moveTo>
                    <a:lnTo>
                      <a:pt x="192" y="112"/>
                    </a:lnTo>
                    <a:lnTo>
                      <a:pt x="184" y="88"/>
                    </a:lnTo>
                    <a:lnTo>
                      <a:pt x="155" y="88"/>
                    </a:lnTo>
                    <a:lnTo>
                      <a:pt x="140" y="56"/>
                    </a:lnTo>
                    <a:lnTo>
                      <a:pt x="140" y="24"/>
                    </a:lnTo>
                    <a:lnTo>
                      <a:pt x="125" y="16"/>
                    </a:lnTo>
                    <a:lnTo>
                      <a:pt x="96" y="24"/>
                    </a:lnTo>
                    <a:lnTo>
                      <a:pt x="66" y="0"/>
                    </a:lnTo>
                    <a:lnTo>
                      <a:pt x="52" y="0"/>
                    </a:lnTo>
                    <a:lnTo>
                      <a:pt x="29" y="16"/>
                    </a:lnTo>
                    <a:lnTo>
                      <a:pt x="22" y="56"/>
                    </a:lnTo>
                    <a:lnTo>
                      <a:pt x="0" y="80"/>
                    </a:lnTo>
                    <a:lnTo>
                      <a:pt x="7" y="112"/>
                    </a:lnTo>
                    <a:lnTo>
                      <a:pt x="22" y="120"/>
                    </a:lnTo>
                    <a:lnTo>
                      <a:pt x="22" y="152"/>
                    </a:lnTo>
                    <a:lnTo>
                      <a:pt x="59" y="152"/>
                    </a:lnTo>
                    <a:lnTo>
                      <a:pt x="81" y="176"/>
                    </a:lnTo>
                    <a:lnTo>
                      <a:pt x="103" y="152"/>
                    </a:lnTo>
                    <a:lnTo>
                      <a:pt x="184" y="160"/>
                    </a:lnTo>
                    <a:lnTo>
                      <a:pt x="221" y="144"/>
                    </a:lnTo>
                    <a:lnTo>
                      <a:pt x="214" y="120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1413" y="2837"/>
                <a:ext cx="214" cy="296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0" y="200"/>
                  </a:cxn>
                  <a:cxn ang="0">
                    <a:pos x="37" y="136"/>
                  </a:cxn>
                  <a:cxn ang="0">
                    <a:pos x="66" y="136"/>
                  </a:cxn>
                  <a:cxn ang="0">
                    <a:pos x="89" y="104"/>
                  </a:cxn>
                  <a:cxn ang="0">
                    <a:pos x="22" y="96"/>
                  </a:cxn>
                  <a:cxn ang="0">
                    <a:pos x="15" y="72"/>
                  </a:cxn>
                  <a:cxn ang="0">
                    <a:pos x="7" y="48"/>
                  </a:cxn>
                  <a:cxn ang="0">
                    <a:pos x="22" y="32"/>
                  </a:cxn>
                  <a:cxn ang="0">
                    <a:pos x="52" y="48"/>
                  </a:cxn>
                  <a:cxn ang="0">
                    <a:pos x="37" y="64"/>
                  </a:cxn>
                  <a:cxn ang="0">
                    <a:pos x="66" y="64"/>
                  </a:cxn>
                  <a:cxn ang="0">
                    <a:pos x="103" y="56"/>
                  </a:cxn>
                  <a:cxn ang="0">
                    <a:pos x="103" y="16"/>
                  </a:cxn>
                  <a:cxn ang="0">
                    <a:pos x="111" y="0"/>
                  </a:cxn>
                  <a:cxn ang="0">
                    <a:pos x="140" y="32"/>
                  </a:cxn>
                  <a:cxn ang="0">
                    <a:pos x="170" y="32"/>
                  </a:cxn>
                  <a:cxn ang="0">
                    <a:pos x="192" y="56"/>
                  </a:cxn>
                  <a:cxn ang="0">
                    <a:pos x="185" y="96"/>
                  </a:cxn>
                  <a:cxn ang="0">
                    <a:pos x="163" y="120"/>
                  </a:cxn>
                  <a:cxn ang="0">
                    <a:pos x="170" y="152"/>
                  </a:cxn>
                  <a:cxn ang="0">
                    <a:pos x="185" y="160"/>
                  </a:cxn>
                  <a:cxn ang="0">
                    <a:pos x="185" y="192"/>
                  </a:cxn>
                  <a:cxn ang="0">
                    <a:pos x="140" y="192"/>
                  </a:cxn>
                  <a:cxn ang="0">
                    <a:pos x="111" y="168"/>
                  </a:cxn>
                  <a:cxn ang="0">
                    <a:pos x="96" y="208"/>
                  </a:cxn>
                  <a:cxn ang="0">
                    <a:pos x="111" y="256"/>
                  </a:cxn>
                  <a:cxn ang="0">
                    <a:pos x="59" y="240"/>
                  </a:cxn>
                  <a:cxn ang="0">
                    <a:pos x="59" y="264"/>
                  </a:cxn>
                  <a:cxn ang="0">
                    <a:pos x="22" y="264"/>
                  </a:cxn>
                  <a:cxn ang="0">
                    <a:pos x="37" y="248"/>
                  </a:cxn>
                  <a:cxn ang="0">
                    <a:pos x="22" y="232"/>
                  </a:cxn>
                  <a:cxn ang="0">
                    <a:pos x="0" y="232"/>
                  </a:cxn>
                </a:cxnLst>
                <a:rect l="0" t="0" r="r" b="b"/>
                <a:pathLst>
                  <a:path w="193" h="265">
                    <a:moveTo>
                      <a:pt x="0" y="232"/>
                    </a:moveTo>
                    <a:lnTo>
                      <a:pt x="0" y="200"/>
                    </a:lnTo>
                    <a:lnTo>
                      <a:pt x="37" y="136"/>
                    </a:lnTo>
                    <a:lnTo>
                      <a:pt x="66" y="136"/>
                    </a:lnTo>
                    <a:lnTo>
                      <a:pt x="89" y="104"/>
                    </a:lnTo>
                    <a:lnTo>
                      <a:pt x="22" y="96"/>
                    </a:lnTo>
                    <a:lnTo>
                      <a:pt x="15" y="72"/>
                    </a:lnTo>
                    <a:lnTo>
                      <a:pt x="7" y="48"/>
                    </a:lnTo>
                    <a:lnTo>
                      <a:pt x="22" y="32"/>
                    </a:lnTo>
                    <a:lnTo>
                      <a:pt x="52" y="48"/>
                    </a:lnTo>
                    <a:lnTo>
                      <a:pt x="37" y="64"/>
                    </a:lnTo>
                    <a:lnTo>
                      <a:pt x="66" y="64"/>
                    </a:lnTo>
                    <a:lnTo>
                      <a:pt x="103" y="56"/>
                    </a:lnTo>
                    <a:lnTo>
                      <a:pt x="103" y="16"/>
                    </a:lnTo>
                    <a:lnTo>
                      <a:pt x="111" y="0"/>
                    </a:lnTo>
                    <a:lnTo>
                      <a:pt x="140" y="32"/>
                    </a:lnTo>
                    <a:lnTo>
                      <a:pt x="170" y="32"/>
                    </a:lnTo>
                    <a:lnTo>
                      <a:pt x="192" y="56"/>
                    </a:lnTo>
                    <a:lnTo>
                      <a:pt x="185" y="96"/>
                    </a:lnTo>
                    <a:lnTo>
                      <a:pt x="163" y="120"/>
                    </a:lnTo>
                    <a:lnTo>
                      <a:pt x="170" y="152"/>
                    </a:lnTo>
                    <a:lnTo>
                      <a:pt x="185" y="160"/>
                    </a:lnTo>
                    <a:lnTo>
                      <a:pt x="185" y="192"/>
                    </a:lnTo>
                    <a:lnTo>
                      <a:pt x="140" y="192"/>
                    </a:lnTo>
                    <a:lnTo>
                      <a:pt x="111" y="168"/>
                    </a:lnTo>
                    <a:lnTo>
                      <a:pt x="96" y="208"/>
                    </a:lnTo>
                    <a:lnTo>
                      <a:pt x="111" y="256"/>
                    </a:lnTo>
                    <a:lnTo>
                      <a:pt x="59" y="240"/>
                    </a:lnTo>
                    <a:lnTo>
                      <a:pt x="59" y="264"/>
                    </a:lnTo>
                    <a:lnTo>
                      <a:pt x="22" y="264"/>
                    </a:lnTo>
                    <a:lnTo>
                      <a:pt x="37" y="248"/>
                    </a:lnTo>
                    <a:lnTo>
                      <a:pt x="22" y="232"/>
                    </a:lnTo>
                    <a:lnTo>
                      <a:pt x="0" y="232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1463" y="2472"/>
                <a:ext cx="356" cy="437"/>
              </a:xfrm>
              <a:custGeom>
                <a:avLst/>
                <a:gdLst/>
                <a:ahLst/>
                <a:cxnLst>
                  <a:cxn ang="0">
                    <a:pos x="0" y="304"/>
                  </a:cxn>
                  <a:cxn ang="0">
                    <a:pos x="22" y="272"/>
                  </a:cxn>
                  <a:cxn ang="0">
                    <a:pos x="52" y="264"/>
                  </a:cxn>
                  <a:cxn ang="0">
                    <a:pos x="59" y="240"/>
                  </a:cxn>
                  <a:cxn ang="0">
                    <a:pos x="66" y="240"/>
                  </a:cxn>
                  <a:cxn ang="0">
                    <a:pos x="88" y="240"/>
                  </a:cxn>
                  <a:cxn ang="0">
                    <a:pos x="96" y="216"/>
                  </a:cxn>
                  <a:cxn ang="0">
                    <a:pos x="125" y="208"/>
                  </a:cxn>
                  <a:cxn ang="0">
                    <a:pos x="133" y="192"/>
                  </a:cxn>
                  <a:cxn ang="0">
                    <a:pos x="118" y="184"/>
                  </a:cxn>
                  <a:cxn ang="0">
                    <a:pos x="125" y="176"/>
                  </a:cxn>
                  <a:cxn ang="0">
                    <a:pos x="125" y="152"/>
                  </a:cxn>
                  <a:cxn ang="0">
                    <a:pos x="118" y="136"/>
                  </a:cxn>
                  <a:cxn ang="0">
                    <a:pos x="125" y="120"/>
                  </a:cxn>
                  <a:cxn ang="0">
                    <a:pos x="147" y="104"/>
                  </a:cxn>
                  <a:cxn ang="0">
                    <a:pos x="192" y="72"/>
                  </a:cxn>
                  <a:cxn ang="0">
                    <a:pos x="192" y="24"/>
                  </a:cxn>
                  <a:cxn ang="0">
                    <a:pos x="221" y="0"/>
                  </a:cxn>
                  <a:cxn ang="0">
                    <a:pos x="229" y="16"/>
                  </a:cxn>
                  <a:cxn ang="0">
                    <a:pos x="258" y="48"/>
                  </a:cxn>
                  <a:cxn ang="0">
                    <a:pos x="273" y="96"/>
                  </a:cxn>
                  <a:cxn ang="0">
                    <a:pos x="273" y="144"/>
                  </a:cxn>
                  <a:cxn ang="0">
                    <a:pos x="280" y="176"/>
                  </a:cxn>
                  <a:cxn ang="0">
                    <a:pos x="273" y="208"/>
                  </a:cxn>
                  <a:cxn ang="0">
                    <a:pos x="310" y="240"/>
                  </a:cxn>
                  <a:cxn ang="0">
                    <a:pos x="317" y="288"/>
                  </a:cxn>
                  <a:cxn ang="0">
                    <a:pos x="317" y="296"/>
                  </a:cxn>
                  <a:cxn ang="0">
                    <a:pos x="295" y="328"/>
                  </a:cxn>
                  <a:cxn ang="0">
                    <a:pos x="273" y="328"/>
                  </a:cxn>
                  <a:cxn ang="0">
                    <a:pos x="258" y="392"/>
                  </a:cxn>
                  <a:cxn ang="0">
                    <a:pos x="243" y="384"/>
                  </a:cxn>
                  <a:cxn ang="0">
                    <a:pos x="214" y="392"/>
                  </a:cxn>
                  <a:cxn ang="0">
                    <a:pos x="184" y="368"/>
                  </a:cxn>
                  <a:cxn ang="0">
                    <a:pos x="170" y="368"/>
                  </a:cxn>
                  <a:cxn ang="0">
                    <a:pos x="147" y="384"/>
                  </a:cxn>
                  <a:cxn ang="0">
                    <a:pos x="125" y="360"/>
                  </a:cxn>
                  <a:cxn ang="0">
                    <a:pos x="96" y="360"/>
                  </a:cxn>
                  <a:cxn ang="0">
                    <a:pos x="66" y="328"/>
                  </a:cxn>
                  <a:cxn ang="0">
                    <a:pos x="59" y="344"/>
                  </a:cxn>
                  <a:cxn ang="0">
                    <a:pos x="15" y="328"/>
                  </a:cxn>
                  <a:cxn ang="0">
                    <a:pos x="0" y="304"/>
                  </a:cxn>
                </a:cxnLst>
                <a:rect l="0" t="0" r="r" b="b"/>
                <a:pathLst>
                  <a:path w="318" h="393">
                    <a:moveTo>
                      <a:pt x="0" y="304"/>
                    </a:moveTo>
                    <a:lnTo>
                      <a:pt x="22" y="272"/>
                    </a:lnTo>
                    <a:lnTo>
                      <a:pt x="52" y="264"/>
                    </a:lnTo>
                    <a:lnTo>
                      <a:pt x="59" y="240"/>
                    </a:lnTo>
                    <a:lnTo>
                      <a:pt x="66" y="240"/>
                    </a:lnTo>
                    <a:lnTo>
                      <a:pt x="88" y="240"/>
                    </a:lnTo>
                    <a:lnTo>
                      <a:pt x="96" y="216"/>
                    </a:lnTo>
                    <a:lnTo>
                      <a:pt x="125" y="208"/>
                    </a:lnTo>
                    <a:lnTo>
                      <a:pt x="133" y="192"/>
                    </a:lnTo>
                    <a:lnTo>
                      <a:pt x="118" y="184"/>
                    </a:lnTo>
                    <a:lnTo>
                      <a:pt x="125" y="176"/>
                    </a:lnTo>
                    <a:lnTo>
                      <a:pt x="125" y="152"/>
                    </a:lnTo>
                    <a:lnTo>
                      <a:pt x="118" y="136"/>
                    </a:lnTo>
                    <a:lnTo>
                      <a:pt x="125" y="120"/>
                    </a:lnTo>
                    <a:lnTo>
                      <a:pt x="147" y="104"/>
                    </a:lnTo>
                    <a:lnTo>
                      <a:pt x="192" y="72"/>
                    </a:lnTo>
                    <a:lnTo>
                      <a:pt x="192" y="24"/>
                    </a:lnTo>
                    <a:lnTo>
                      <a:pt x="221" y="0"/>
                    </a:lnTo>
                    <a:lnTo>
                      <a:pt x="229" y="16"/>
                    </a:lnTo>
                    <a:lnTo>
                      <a:pt x="258" y="48"/>
                    </a:lnTo>
                    <a:lnTo>
                      <a:pt x="273" y="96"/>
                    </a:lnTo>
                    <a:lnTo>
                      <a:pt x="273" y="144"/>
                    </a:lnTo>
                    <a:lnTo>
                      <a:pt x="280" y="176"/>
                    </a:lnTo>
                    <a:lnTo>
                      <a:pt x="273" y="208"/>
                    </a:lnTo>
                    <a:lnTo>
                      <a:pt x="310" y="240"/>
                    </a:lnTo>
                    <a:lnTo>
                      <a:pt x="317" y="288"/>
                    </a:lnTo>
                    <a:lnTo>
                      <a:pt x="317" y="296"/>
                    </a:lnTo>
                    <a:lnTo>
                      <a:pt x="295" y="328"/>
                    </a:lnTo>
                    <a:lnTo>
                      <a:pt x="273" y="328"/>
                    </a:lnTo>
                    <a:lnTo>
                      <a:pt x="258" y="392"/>
                    </a:lnTo>
                    <a:lnTo>
                      <a:pt x="243" y="384"/>
                    </a:lnTo>
                    <a:lnTo>
                      <a:pt x="214" y="392"/>
                    </a:lnTo>
                    <a:lnTo>
                      <a:pt x="184" y="368"/>
                    </a:lnTo>
                    <a:lnTo>
                      <a:pt x="170" y="368"/>
                    </a:lnTo>
                    <a:lnTo>
                      <a:pt x="147" y="384"/>
                    </a:lnTo>
                    <a:lnTo>
                      <a:pt x="125" y="360"/>
                    </a:lnTo>
                    <a:lnTo>
                      <a:pt x="96" y="360"/>
                    </a:lnTo>
                    <a:lnTo>
                      <a:pt x="66" y="328"/>
                    </a:lnTo>
                    <a:lnTo>
                      <a:pt x="59" y="344"/>
                    </a:lnTo>
                    <a:lnTo>
                      <a:pt x="15" y="328"/>
                    </a:lnTo>
                    <a:lnTo>
                      <a:pt x="0" y="304"/>
                    </a:ln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864" y="2260"/>
              <a:ext cx="616" cy="408"/>
            </a:xfrm>
            <a:custGeom>
              <a:avLst/>
              <a:gdLst/>
              <a:ahLst/>
              <a:cxnLst>
                <a:cxn ang="0">
                  <a:pos x="553" y="368"/>
                </a:cxn>
                <a:cxn ang="0">
                  <a:pos x="553" y="368"/>
                </a:cxn>
                <a:cxn ang="0">
                  <a:pos x="494" y="328"/>
                </a:cxn>
                <a:cxn ang="0">
                  <a:pos x="472" y="328"/>
                </a:cxn>
                <a:cxn ang="0">
                  <a:pos x="457" y="296"/>
                </a:cxn>
                <a:cxn ang="0">
                  <a:pos x="428" y="328"/>
                </a:cxn>
                <a:cxn ang="0">
                  <a:pos x="369" y="328"/>
                </a:cxn>
                <a:cxn ang="0">
                  <a:pos x="324" y="280"/>
                </a:cxn>
                <a:cxn ang="0">
                  <a:pos x="280" y="272"/>
                </a:cxn>
                <a:cxn ang="0">
                  <a:pos x="236" y="240"/>
                </a:cxn>
                <a:cxn ang="0">
                  <a:pos x="199" y="232"/>
                </a:cxn>
                <a:cxn ang="0">
                  <a:pos x="199" y="208"/>
                </a:cxn>
                <a:cxn ang="0">
                  <a:pos x="184" y="192"/>
                </a:cxn>
                <a:cxn ang="0">
                  <a:pos x="184" y="160"/>
                </a:cxn>
                <a:cxn ang="0">
                  <a:pos x="162" y="136"/>
                </a:cxn>
                <a:cxn ang="0">
                  <a:pos x="140" y="152"/>
                </a:cxn>
                <a:cxn ang="0">
                  <a:pos x="103" y="152"/>
                </a:cxn>
                <a:cxn ang="0">
                  <a:pos x="103" y="120"/>
                </a:cxn>
                <a:cxn ang="0">
                  <a:pos x="74" y="104"/>
                </a:cxn>
                <a:cxn ang="0">
                  <a:pos x="29" y="104"/>
                </a:cxn>
                <a:cxn ang="0">
                  <a:pos x="0" y="72"/>
                </a:cxn>
                <a:cxn ang="0">
                  <a:pos x="22" y="24"/>
                </a:cxn>
                <a:cxn ang="0">
                  <a:pos x="7" y="0"/>
                </a:cxn>
              </a:cxnLst>
              <a:rect l="0" t="0" r="r" b="b"/>
              <a:pathLst>
                <a:path w="554" h="369">
                  <a:moveTo>
                    <a:pt x="553" y="368"/>
                  </a:moveTo>
                  <a:lnTo>
                    <a:pt x="553" y="368"/>
                  </a:lnTo>
                  <a:lnTo>
                    <a:pt x="494" y="328"/>
                  </a:lnTo>
                  <a:lnTo>
                    <a:pt x="472" y="328"/>
                  </a:lnTo>
                  <a:lnTo>
                    <a:pt x="457" y="296"/>
                  </a:lnTo>
                  <a:lnTo>
                    <a:pt x="428" y="328"/>
                  </a:lnTo>
                  <a:lnTo>
                    <a:pt x="369" y="328"/>
                  </a:lnTo>
                  <a:lnTo>
                    <a:pt x="324" y="280"/>
                  </a:lnTo>
                  <a:lnTo>
                    <a:pt x="280" y="272"/>
                  </a:lnTo>
                  <a:lnTo>
                    <a:pt x="236" y="240"/>
                  </a:lnTo>
                  <a:lnTo>
                    <a:pt x="199" y="232"/>
                  </a:lnTo>
                  <a:lnTo>
                    <a:pt x="199" y="208"/>
                  </a:lnTo>
                  <a:lnTo>
                    <a:pt x="184" y="192"/>
                  </a:lnTo>
                  <a:lnTo>
                    <a:pt x="184" y="160"/>
                  </a:lnTo>
                  <a:lnTo>
                    <a:pt x="162" y="136"/>
                  </a:lnTo>
                  <a:lnTo>
                    <a:pt x="140" y="152"/>
                  </a:lnTo>
                  <a:lnTo>
                    <a:pt x="103" y="152"/>
                  </a:lnTo>
                  <a:lnTo>
                    <a:pt x="103" y="120"/>
                  </a:lnTo>
                  <a:lnTo>
                    <a:pt x="74" y="104"/>
                  </a:lnTo>
                  <a:lnTo>
                    <a:pt x="29" y="104"/>
                  </a:lnTo>
                  <a:lnTo>
                    <a:pt x="0" y="72"/>
                  </a:lnTo>
                  <a:lnTo>
                    <a:pt x="22" y="24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chemeClr val="tx2">
                  <a:lumMod val="60000"/>
                  <a:lumOff val="40000"/>
                  <a:alpha val="48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818" y="2731"/>
              <a:ext cx="302" cy="1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37" y="40"/>
                </a:cxn>
                <a:cxn ang="0">
                  <a:pos x="74" y="40"/>
                </a:cxn>
                <a:cxn ang="0">
                  <a:pos x="96" y="32"/>
                </a:cxn>
                <a:cxn ang="0">
                  <a:pos x="125" y="0"/>
                </a:cxn>
                <a:cxn ang="0">
                  <a:pos x="147" y="24"/>
                </a:cxn>
                <a:cxn ang="0">
                  <a:pos x="162" y="16"/>
                </a:cxn>
                <a:cxn ang="0">
                  <a:pos x="228" y="120"/>
                </a:cxn>
                <a:cxn ang="0">
                  <a:pos x="250" y="120"/>
                </a:cxn>
                <a:cxn ang="0">
                  <a:pos x="272" y="136"/>
                </a:cxn>
              </a:cxnLst>
              <a:rect l="0" t="0" r="r" b="b"/>
              <a:pathLst>
                <a:path w="273" h="137">
                  <a:moveTo>
                    <a:pt x="0" y="56"/>
                  </a:moveTo>
                  <a:lnTo>
                    <a:pt x="15" y="56"/>
                  </a:lnTo>
                  <a:lnTo>
                    <a:pt x="37" y="40"/>
                  </a:lnTo>
                  <a:lnTo>
                    <a:pt x="74" y="40"/>
                  </a:lnTo>
                  <a:lnTo>
                    <a:pt x="96" y="32"/>
                  </a:lnTo>
                  <a:lnTo>
                    <a:pt x="125" y="0"/>
                  </a:lnTo>
                  <a:lnTo>
                    <a:pt x="147" y="24"/>
                  </a:lnTo>
                  <a:lnTo>
                    <a:pt x="162" y="16"/>
                  </a:lnTo>
                  <a:lnTo>
                    <a:pt x="228" y="120"/>
                  </a:lnTo>
                  <a:lnTo>
                    <a:pt x="250" y="120"/>
                  </a:lnTo>
                  <a:lnTo>
                    <a:pt x="272" y="136"/>
                  </a:lnTo>
                </a:path>
              </a:pathLst>
            </a:custGeom>
            <a:noFill/>
            <a:ln w="12700" cap="rnd" cmpd="sng">
              <a:solidFill>
                <a:schemeClr val="tx2">
                  <a:lumMod val="60000"/>
                  <a:lumOff val="40000"/>
                  <a:alpha val="48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pic>
        <p:nvPicPr>
          <p:cNvPr id="2053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973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9286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916832"/>
          <a:ext cx="8136904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518457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г.Шадринск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44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ул.Гоголя, д.28а, стр.1 и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Отслоение штукатурного слоя и лакокрасочного покрытия во входных тамбурах подъездов.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Ул.Автомобилистов, д.45,к.1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техподполье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отсутствует теплоизоляция труб холодного водоснабжения и канализации. Швы между плитами перекрытия не заделаны цементным раствором.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https://www.reformagkh.ru/preview-file/3915305/153x98-DSC0328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12241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iglus.com/wp-content/uploads/2017/03/20160516_1457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852936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reformagkh.ru/preview-file/6556085/153x98-ST83156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365104"/>
            <a:ext cx="1457325" cy="9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67944" y="2780928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вокруг дома имеет разрушения.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44371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Трещины в </a:t>
            </a:r>
            <a:r>
              <a:rPr lang="ru-RU" sz="1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отмостке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057400"/>
          <a:ext cx="914400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39552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фактическая стоимость долгосрочной программы переселения 2013-2017 гг.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276872"/>
            <a:ext cx="2533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тыс.рублей/кв.м.</a:t>
            </a:r>
            <a:endParaRPr lang="ru-RU" sz="2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1340768"/>
            <a:ext cx="82089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/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ПРАВИТЕЛЬСТВА КУРГАНСКОЙ ОБЛАСТИ от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апреля 2019 г. № 82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УТВЕРЖДЕНИИ РЕГИОНАЛЬНОЙ АДРЕСНОЙ ПРОГРАММЫ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ПЕРЕСЕЛЕНИЮ ГРАЖДАН ИЗ АВАРИЙНОГО ЖИЛИЩНОГО ФОНДА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КУРГАНСКОЙ ОБЛАСТИ НА 2019 - 2025 ГОДЫ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2204864"/>
          <a:ext cx="6408710" cy="4134732"/>
        </p:xfrm>
        <a:graphic>
          <a:graphicData uri="http://schemas.openxmlformats.org/drawingml/2006/table">
            <a:tbl>
              <a:tblPr/>
              <a:tblGrid>
                <a:gridCol w="1783867"/>
                <a:gridCol w="726761"/>
                <a:gridCol w="924969"/>
                <a:gridCol w="726761"/>
                <a:gridCol w="806193"/>
                <a:gridCol w="1440159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г.Шадринск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 ввода дома в эксплуатацию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Дата признания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дома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аварийным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Сведения об аварийном жилищном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фонде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окончания переселения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площадь, кв. м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человек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Карла Маркса, д. 70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1876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13.11.2013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363,90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31.12.2022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Кондюрина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д. 35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1882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30.10.2013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308,80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11.03.2021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Ленина, д. 100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1886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30.12.2016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150,10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31.12.2023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Ленина, д. 104, лит. а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1860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18.09.2013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88,60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31.12.2021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Ленина, д. 112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1885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30.12.2013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197,90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11.03.2022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Ленина, д. 129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1874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30.12.2016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269,20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31.12.2023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Октябрьская, д. 95,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л.А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1870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30.12.2016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263,00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31.12.2023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Розы Люксембург, д. 6, лит. В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1850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13.11.2013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129,90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31.12.2023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 Советская, д. 99, лит. Б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1884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15.04.2014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237,70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31.12.2023</a:t>
                      </a:r>
                    </a:p>
                  </a:txBody>
                  <a:tcPr marL="12820" marR="12820" marT="21092" marB="210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https://www.reformagkh.ru/preview-file/24587528/400x270-DSC_003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204864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reformagkh.ru/preview-file/24587574/400x270-DSC_01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356992"/>
            <a:ext cx="16196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reformagkh.ru/preview-file/24587334/400x270-DSC_015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509120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www.reformagkh.ru/preview-file/24587538/400x270-DSC_009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661248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315379"/>
            <a:ext cx="622992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1484784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2019 год запланировано благоустройство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дворовых территорий 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общественных пространств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муниципальных районах и 2 городских округах (городах Курган и Шадринск) Курганской области.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9552" y="2966174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8 августа 2019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 заключены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муниципальные контракты на благоустройство дворовых территорий.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общественным территориям конкурсные процедуры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завершены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контракты не подписаны.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835696" y="4365104"/>
          <a:ext cx="69482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3" y="315379"/>
            <a:ext cx="622992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276872"/>
          <a:ext cx="8424935" cy="4215504"/>
        </p:xfrm>
        <a:graphic>
          <a:graphicData uri="http://schemas.openxmlformats.org/drawingml/2006/table">
            <a:tbl>
              <a:tblPr/>
              <a:tblGrid>
                <a:gridCol w="377724"/>
                <a:gridCol w="6175004"/>
                <a:gridCol w="1872207"/>
              </a:tblGrid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Катайский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 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Парк "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Катайский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острог" по ул. Ленина, д.184 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09.08.19</a:t>
                      </a:r>
                    </a:p>
                  </a:txBody>
                  <a:tcPr marL="5016" marR="5016" marT="5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Куртамышский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 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имени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09.08.19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аллея и тротуар по пр. Ленина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09.08.19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Половинский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 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общественной территории парка Победы с.Половинное 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13.08.19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Целинный район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сквера  по адресу: Курганская область Целинный район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с.Целинное,ул.Бухарова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016" marR="5016" marT="5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14.08.19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парка культуры и отдыха «Победа» по адресу: Курганская область Целинный район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с.Целинное,ул.Промышленная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016" marR="5016" marT="5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14.08.19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Шатровский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 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Парк Победы с.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Барино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ул. Ленина, 21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13.08.19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Юргамышский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 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16" marR="5016" marT="5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Площадь по ул.Ленина, д.43, р.п.Юргамыш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16.08.19</a:t>
                      </a:r>
                    </a:p>
                  </a:txBody>
                  <a:tcPr marL="5016" marR="5016" marT="50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1412776"/>
            <a:ext cx="6844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Особого внимания требуют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общественных территорий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муниципальных образованиях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500042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683568" y="1916832"/>
          <a:ext cx="76328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611560" y="1340768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67AC"/>
                </a:solidFill>
                <a:latin typeface="Times New Roman" pitchFamily="18" charset="0"/>
                <a:cs typeface="Times New Roman" pitchFamily="18" charset="0"/>
              </a:rPr>
              <a:t>Увеличение объемов жилищного строительства</a:t>
            </a:r>
            <a:endParaRPr lang="ru-RU" sz="2000" b="1" dirty="0">
              <a:solidFill>
                <a:srgbClr val="006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83768" y="1844824"/>
            <a:ext cx="864097" cy="792088"/>
          </a:xfrm>
          <a:prstGeom prst="downArrow">
            <a:avLst>
              <a:gd name="adj1" fmla="val 50000"/>
              <a:gd name="adj2" fmla="val 464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31,5%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635896" y="1844824"/>
            <a:ext cx="864097" cy="792088"/>
          </a:xfrm>
          <a:prstGeom prst="downArrow">
            <a:avLst>
              <a:gd name="adj1" fmla="val 50000"/>
              <a:gd name="adj2" fmla="val 487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27,0%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31640" y="1844824"/>
            <a:ext cx="864097" cy="792088"/>
          </a:xfrm>
          <a:prstGeom prst="downArrow">
            <a:avLst>
              <a:gd name="adj1" fmla="val 50000"/>
              <a:gd name="adj2" fmla="val 464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25,5%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4313" y="1071563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500042"/>
            <a:ext cx="72896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«Жилье»</a:t>
            </a:r>
            <a:endParaRPr lang="ru-RU" sz="2400" b="1" dirty="0">
              <a:solidFill>
                <a:srgbClr val="0067A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9512" y="1268760"/>
          <a:ext cx="50405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716016" y="2924944"/>
          <a:ext cx="39604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3212976"/>
          <a:ext cx="7992886" cy="2525751"/>
        </p:xfrm>
        <a:graphic>
          <a:graphicData uri="http://schemas.openxmlformats.org/drawingml/2006/table">
            <a:tbl>
              <a:tblPr/>
              <a:tblGrid>
                <a:gridCol w="1384126"/>
                <a:gridCol w="801498"/>
                <a:gridCol w="800984"/>
                <a:gridCol w="831297"/>
                <a:gridCol w="831297"/>
                <a:gridCol w="800984"/>
                <a:gridCol w="800984"/>
                <a:gridCol w="870858"/>
                <a:gridCol w="870858"/>
              </a:tblGrid>
              <a:tr h="35065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субъекта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Российской Федерации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2019 - 2021 годы - всего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площадь, подлежащая расселению (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тыс.кв.м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граждан, подлежащих переселению (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площадь, подлежащая расселению (</a:t>
                      </a: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тыс.кв.м</a:t>
                      </a: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граждан, подлежащих переселению (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площадь, подлежащая расселению (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тыс.кв.м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граждан, подлежащих переселению (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площадь, подлежащая расселению (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тыс.кв.м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граждан, подлежащих переселению (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Курганская область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13,03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0,71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0,85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6,09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6,09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25047" marR="25047" marT="41206" marB="412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132856"/>
            <a:ext cx="831641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ПОКАЗАТЕЛИ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В ПЕРИОД 2019 - 2021 ГОДОВ РЕГИОНАЛЬНЫХ АДРЕСНЫХ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 ПО ПЕРЕСЕЛЕНИЮ ГРАЖДАН ИЗ АВАРИЙНОГО ЖИЛИЩНОГО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ФОНДА, ПРИЗНАННОГО ТАКОВЫМ ПО СОСТОЯНИЮ НА 1 ЯНВАРЯ 2017 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9664" y="1268760"/>
            <a:ext cx="302433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Утверждены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распоряжением Правительства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 Федерации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16 марта 2019 г. № 446-р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1556792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 переселение граждан планируется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6-ти муниципальных образованиях: 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3140968"/>
            <a:ext cx="831641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01 июля 2019 г.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фактически переселение граждан их ветхого и аварийного жилья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проводилось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контракты (на приобретаемую (предоставляемую) площадь) в рамках региональной адресной программы по переселению граждан из аварийного жилищного фонда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заключались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9715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Заявка Курганской области одобрена Фондом содействия реформированию ЖКХ одной из первых в Уральском федеральном округе  – 16 апреля 2019 г. на сумму 179,9 млн.рублей.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30% этой суммы  –  54 млн.рублей  –  перечислены в субъект.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75656" y="2204864"/>
          <a:ext cx="6096000" cy="104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044704">
                <a:tc>
                  <a:txBody>
                    <a:bodyPr/>
                    <a:lstStyle/>
                    <a:p>
                      <a:pPr marL="0" marR="0" lvl="0" indent="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г.Курган, </a:t>
                      </a:r>
                    </a:p>
                    <a:p>
                      <a:pPr marL="0" marR="0" lvl="0" indent="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г.Шадринск, </a:t>
                      </a:r>
                    </a:p>
                    <a:p>
                      <a:pPr marL="0" marR="0" lvl="0" indent="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Куртамышский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район,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Лебяжевский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marL="0" marR="0" lvl="0" indent="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Сафакулевский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район,</a:t>
                      </a:r>
                    </a:p>
                    <a:p>
                      <a:pPr marL="0" marR="0" lvl="0" indent="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Шумихинский район.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/>
        </p:nvGraphicFramePr>
        <p:xfrm>
          <a:off x="467544" y="3645024"/>
          <a:ext cx="8064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27584" y="1556792"/>
            <a:ext cx="82089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информации Фонда содействия реформированию ЖКХ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3920" y="2131367"/>
            <a:ext cx="820891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состоянию на 2 августа 2019 г. в реестре обращений по вопросам качества жилых помещений, предназначенных для переселения граждан из аварийного фонда, находится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обращения из Курганской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484784"/>
          <a:ext cx="8352928" cy="539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273"/>
                <a:gridCol w="539765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г.Курган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3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ул.Макаренко, д.12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подвальном помещении швы между плитами перекрытия не заделаны цементным раствором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ул.Макаренко, д.14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dk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местах общего пользования входных групп. Металлическая облицовка цоколя здания местами деформирована. Вертикальные деформационные швы между секциями не защищены от атмосферных осадков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13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микрорайон, поз.18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, отсутствует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контруклон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наружных стен в связи с чем ливн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вые стоки текут под фундамент. Вертикальные деформационные температурные швы между секциями не защищены от атмосферных осадков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Микрорайон 16, д.10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Отмостка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периметру МКД выполнена не качественно, ширина меньше предусмотренной нормативом, сколы, раковины. В торцевой части здания наблюдаются провалы грунта, обрушения штукатурного слоя цоколя. Вертикальные деформационные температурные швы между секциями не защищены от атмосферных осадков 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https://www.reformagkh.ru/preview-file/11270999/153x98-DSC0524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15121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n1st.ru/cache/realty/photo/02c13a9970be000a787b773392644354_1200_800_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84984"/>
            <a:ext cx="15121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reformagkh.ru/preview-file/17826079/153x98-7%20мкр%20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437112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www.reformagkh.ru/preview-file/14951347/888x592-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517232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91880" y="400506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Провалы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отмостки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633478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 всей поверхности </a:t>
            </a:r>
            <a:r>
              <a:rPr lang="ru-RU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отмостки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наблюдается разрушение защитного слоя бетона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2852936"/>
            <a:ext cx="3790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Трещины по стенам и перекрытиям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484784"/>
          <a:ext cx="828092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079"/>
                <a:gridCol w="5656841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г.Курган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84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п.Сиреневый, ул.Березовая,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д.9а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квартире № 2 стыки линолеума выполнены некачественно (не проклеены), местами имеются зазоры, цементная стяжка пола деформирована. Швы между плитами перекрытиями не заделаны цементным раствором. При устройстве фундаментов из бетонных блоков и цоколя здания на отдельных участках применен силикатный кирпич, применение которого для наружных стен подвалов, цоколей и фундаментов не допускается. На кровле не утеплены и не облицованы вентиляционные каналы. В местах прохода труб через межэтажные перекрытия отсутствуют гильзы. В сопряжении стен входных групп и стен здания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зафиксированы трещины раскрытием более 2 мм. 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ул.Ломоносова,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д.34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ул.Ломоносова,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д.40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трещин 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побелочном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слое усадочного характера квартире            № 56. В местах общего пользования подъезда № 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https://www.reformagkh.ru/preview-file/14931348/153x98-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1457325" cy="9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om45.ru/img/data/img5acfbb548dc92_1523563348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reformagkh.ru/preview-file/17826587/153x98-Ломоносова%204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373216"/>
            <a:ext cx="1457325" cy="9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59832" y="3501008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не примыкает вплотную к стенам здания, имеет трещины.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0050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с ямами и трещинами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5517232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отслоение штукатурного покрытия на потолке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84784"/>
          <a:ext cx="8136904" cy="522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443"/>
                <a:gridCol w="5558461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г.Курган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04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ул.Калинина, д.18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Разрушено напольное покрытие входной группы. В наружной стене торцевой части здания зафиксирована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ул.Отдыха, д.2в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Облицовка фасада здания закреплена ненадлежащим образом,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вследствии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чего наблюдается ее деформация в угловых частях здания. По всей поверхности крыльца выявлено разрушение защитного слоя бетона, деформации сколы, раковины, Разрушение штукатурного слоя цоколя. В тамбуре входной группы зафиксированы многочисленные трещины, протечки, очаги плесени, разрушение штукатурного слоя. При устройстве кровли из наплавляемых материалов примыкания к вентиляционным каналам, парапетам и выходам на кровлю выполнены с нарушениями, в связи с чем в местах общего пользования наблюдаются следы протечек и очагов образования плесени, следы намокания в местах прохода внутреннего водостока через перекрытия. Установлено наличие следов протечек и очагов образования плесени на потолках в жилых помещениях третьего этажа (в квартирах 23, 24). В местах общего пользования и жилых помещениях, зафиксированы многочисленные трещины в стенах, на потолках и стяжках полов. 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техподполье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дома зафиксирована повышенная влажность, коррозия труб инженерных сетей, выявлены локальные очаги скопления влаги на поверхности перекрытий и стен, швы между плитами перекрытия не заделаны цементным раствором. Существует угроза обрушения плиты межэтажного перекрытия 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техводполье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связи с наличием в ней вертикальной деформации и тещины с раскрытием до 20 мм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11" descr="C:\Users\CherepanovVV\Desktop\Герб\Курганская облас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142875"/>
            <a:ext cx="758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7350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3" y="130712"/>
            <a:ext cx="6229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20" tIns="60960" rIns="121920" bIns="60960"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</a:t>
            </a:r>
            <a:r>
              <a:rPr lang="ru-RU" sz="2400" b="1" dirty="0" smtClean="0">
                <a:solidFill>
                  <a:srgbClr val="0067A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проект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«Обеспечение устойчивого сокращения непригодного для проживания жилищного фонда»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1412776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https://n1st.ru/cache/realty/photo/467705e79ea28a50e05777b31ca99c5a_1200_800_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reformagkh.ru/preview-file/11270848/153x98-DSC0555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1584176" cy="9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07904" y="234888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трещина на уровне третьего этажа.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1433</Words>
  <Application>Microsoft Office PowerPoint</Application>
  <PresentationFormat>Экран (4:3)</PresentationFormat>
  <Paragraphs>253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CherepanovVV</dc:creator>
  <cp:lastModifiedBy>tabatchikova</cp:lastModifiedBy>
  <cp:revision>114</cp:revision>
  <dcterms:created xsi:type="dcterms:W3CDTF">2019-08-02T04:05:08Z</dcterms:created>
  <dcterms:modified xsi:type="dcterms:W3CDTF">2019-10-29T05:57:01Z</dcterms:modified>
</cp:coreProperties>
</file>